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83" r:id="rId5"/>
    <p:sldMasterId id="2147483677" r:id="rId6"/>
    <p:sldMasterId id="2147483662" r:id="rId7"/>
    <p:sldMasterId id="2147483674" r:id="rId8"/>
  </p:sldMasterIdLst>
  <p:notesMasterIdLst>
    <p:notesMasterId r:id="rId10"/>
  </p:notesMasterIdLst>
  <p:handoutMasterIdLst>
    <p:handoutMasterId r:id="rId11"/>
  </p:handoutMasterIdLst>
  <p:sldIdLst>
    <p:sldId id="315" r:id="rId9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Kates" initials="JK" lastIdx="2" clrIdx="0">
    <p:extLst>
      <p:ext uri="{19B8F6BF-5375-455C-9EA6-DF929625EA0E}">
        <p15:presenceInfo xmlns:p15="http://schemas.microsoft.com/office/powerpoint/2012/main" userId="S-1-5-21-1957994488-602162358-682003330-1167" providerId="AD"/>
      </p:ext>
    </p:extLst>
  </p:cmAuthor>
  <p:cmAuthor id="2" name="Lindsey Dawson" initials="LD" lastIdx="2" clrIdx="1">
    <p:extLst>
      <p:ext uri="{19B8F6BF-5375-455C-9EA6-DF929625EA0E}">
        <p15:presenceInfo xmlns:p15="http://schemas.microsoft.com/office/powerpoint/2012/main" userId="S-1-5-21-1957994488-602162358-682003330-393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D40"/>
    <a:srgbClr val="DBDBDB"/>
    <a:srgbClr val="555659"/>
    <a:srgbClr val="FDCD05"/>
    <a:srgbClr val="0E3B5E"/>
    <a:srgbClr val="F5F2F2"/>
    <a:srgbClr val="CCD7E8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4" autoAdjust="0"/>
    <p:restoredTop sz="94660"/>
  </p:normalViewPr>
  <p:slideViewPr>
    <p:cSldViewPr snapToGrid="0" snapToObjects="1" showGuides="1">
      <p:cViewPr varScale="1">
        <p:scale>
          <a:sx n="61" d="100"/>
          <a:sy n="61" d="100"/>
        </p:scale>
        <p:origin x="96" y="64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93768243114283E-3"/>
          <c:y val="9.1421362673768783E-2"/>
          <c:w val="0.93522832914090037"/>
          <c:h val="0.800280526860748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5816948144456306E-3"/>
                  <c:y val="-9.90804016470418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CE0-402B-B024-2541ACF520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CPI-U</c:v>
                </c:pt>
                <c:pt idx="1">
                  <c:v>Genvoya</c:v>
                </c:pt>
                <c:pt idx="2">
                  <c:v>Triumeq</c:v>
                </c:pt>
                <c:pt idx="3">
                  <c:v>Tivicay</c:v>
                </c:pt>
                <c:pt idx="4">
                  <c:v>Truvada</c:v>
                </c:pt>
                <c:pt idx="5">
                  <c:v>Atripla</c:v>
                </c:pt>
                <c:pt idx="6">
                  <c:v>Descovy</c:v>
                </c:pt>
                <c:pt idx="7">
                  <c:v>Prezista</c:v>
                </c:pt>
                <c:pt idx="8">
                  <c:v>Isentress</c:v>
                </c:pt>
                <c:pt idx="9">
                  <c:v>Odefsey</c:v>
                </c:pt>
                <c:pt idx="10">
                  <c:v>Prezcobix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1.7279784563724986E-2</c:v>
                </c:pt>
                <c:pt idx="1">
                  <c:v>1.7279784563724986E-2</c:v>
                </c:pt>
                <c:pt idx="2">
                  <c:v>1.7279784563724986E-2</c:v>
                </c:pt>
                <c:pt idx="3">
                  <c:v>1.7279784563724986E-2</c:v>
                </c:pt>
                <c:pt idx="4">
                  <c:v>1.7279784563724986E-2</c:v>
                </c:pt>
                <c:pt idx="5">
                  <c:v>1.7279784563724986E-2</c:v>
                </c:pt>
                <c:pt idx="6">
                  <c:v>1.7279784563724986E-2</c:v>
                </c:pt>
                <c:pt idx="7">
                  <c:v>1.7279784563724986E-2</c:v>
                </c:pt>
                <c:pt idx="8">
                  <c:v>1.7279784563724986E-2</c:v>
                </c:pt>
                <c:pt idx="9">
                  <c:v>1.7279784563724986E-2</c:v>
                </c:pt>
                <c:pt idx="10">
                  <c:v>1.7279784563724986E-2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E0-402B-B024-2541ACF520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CPI-U</c:v>
                </c:pt>
                <c:pt idx="1">
                  <c:v>Genvoya</c:v>
                </c:pt>
                <c:pt idx="2">
                  <c:v>Triumeq</c:v>
                </c:pt>
                <c:pt idx="3">
                  <c:v>Tivicay</c:v>
                </c:pt>
                <c:pt idx="4">
                  <c:v>Truvada</c:v>
                </c:pt>
                <c:pt idx="5">
                  <c:v>Atripla</c:v>
                </c:pt>
                <c:pt idx="6">
                  <c:v>Descovy</c:v>
                </c:pt>
                <c:pt idx="7">
                  <c:v>Prezista</c:v>
                </c:pt>
                <c:pt idx="8">
                  <c:v>Isentress</c:v>
                </c:pt>
                <c:pt idx="9">
                  <c:v>Odefsey</c:v>
                </c:pt>
                <c:pt idx="10">
                  <c:v>Prezcobix</c:v>
                </c:pt>
              </c:strCache>
            </c:strRef>
          </c:cat>
          <c:val>
            <c:numRef>
              <c:f>Sheet1!$C$2:$C$12</c:f>
              <c:numCache>
                <c:formatCode>0.0%</c:formatCode>
                <c:ptCount val="11"/>
                <c:pt idx="1">
                  <c:v>5.7054577636275014E-2</c:v>
                </c:pt>
                <c:pt idx="2">
                  <c:v>7.8517597036275005E-2</c:v>
                </c:pt>
                <c:pt idx="3">
                  <c:v>7.885806043627501E-2</c:v>
                </c:pt>
                <c:pt idx="4">
                  <c:v>5.7896889136275012E-2</c:v>
                </c:pt>
                <c:pt idx="5">
                  <c:v>5.5364060536275017E-2</c:v>
                </c:pt>
                <c:pt idx="6">
                  <c:v>5.5509189036275011E-2</c:v>
                </c:pt>
                <c:pt idx="7">
                  <c:v>7.7605037136275007E-2</c:v>
                </c:pt>
                <c:pt idx="8">
                  <c:v>7.4957161336275016E-2</c:v>
                </c:pt>
                <c:pt idx="9">
                  <c:v>5.5123863236275009E-2</c:v>
                </c:pt>
                <c:pt idx="10">
                  <c:v>7.2247190336275011E-2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E0-402B-B024-2541ACF520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371420959"/>
        <c:axId val="371425951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CPI-U</c:v>
                </c:pt>
                <c:pt idx="1">
                  <c:v>Genvoya</c:v>
                </c:pt>
                <c:pt idx="2">
                  <c:v>Triumeq</c:v>
                </c:pt>
                <c:pt idx="3">
                  <c:v>Tivicay</c:v>
                </c:pt>
                <c:pt idx="4">
                  <c:v>Truvada</c:v>
                </c:pt>
                <c:pt idx="5">
                  <c:v>Atripla</c:v>
                </c:pt>
                <c:pt idx="6">
                  <c:v>Descovy</c:v>
                </c:pt>
                <c:pt idx="7">
                  <c:v>Prezista</c:v>
                </c:pt>
                <c:pt idx="8">
                  <c:v>Isentress</c:v>
                </c:pt>
                <c:pt idx="9">
                  <c:v>Odefsey</c:v>
                </c:pt>
                <c:pt idx="10">
                  <c:v>Prezcobix</c:v>
                </c:pt>
              </c:strCache>
            </c:strRef>
          </c:cat>
          <c:val>
            <c:numRef>
              <c:f>Sheet1!$D$2:$D$12</c:f>
              <c:numCache>
                <c:formatCode>0.0%</c:formatCode>
                <c:ptCount val="11"/>
                <c:pt idx="1">
                  <c:v>7.4334362200000004E-2</c:v>
                </c:pt>
                <c:pt idx="2">
                  <c:v>9.5797381599999995E-2</c:v>
                </c:pt>
                <c:pt idx="3">
                  <c:v>9.6137845E-2</c:v>
                </c:pt>
                <c:pt idx="4">
                  <c:v>7.5176673700000002E-2</c:v>
                </c:pt>
                <c:pt idx="5">
                  <c:v>7.2643845100000007E-2</c:v>
                </c:pt>
                <c:pt idx="6">
                  <c:v>7.2788973600000001E-2</c:v>
                </c:pt>
                <c:pt idx="7">
                  <c:v>9.4884821699999997E-2</c:v>
                </c:pt>
                <c:pt idx="8">
                  <c:v>9.2236945900000006E-2</c:v>
                </c:pt>
                <c:pt idx="9">
                  <c:v>7.2403647799999998E-2</c:v>
                </c:pt>
                <c:pt idx="10">
                  <c:v>8.95269749E-2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E0-402B-B024-2541ACF520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420959"/>
        <c:axId val="371425951"/>
      </c:lineChart>
      <c:catAx>
        <c:axId val="37142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25951"/>
        <c:crosses val="autoZero"/>
        <c:auto val="1"/>
        <c:lblAlgn val="ctr"/>
        <c:lblOffset val="100"/>
        <c:noMultiLvlLbl val="0"/>
      </c:catAx>
      <c:valAx>
        <c:axId val="371425951"/>
        <c:scaling>
          <c:orientation val="minMax"/>
          <c:max val="0.1"/>
        </c:scaling>
        <c:delete val="0"/>
        <c:axPos val="l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20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5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5" y="23309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8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4685" y="1914245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9" y="6067136"/>
            <a:ext cx="10293443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420BAF0-9E9D-EF45-A67E-381F7B12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4D272EB-5F1A-C146-B605-FEC9F167D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900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AD45B79-97EA-5445-B79E-FF7A4DE46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0176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14" y="588184"/>
            <a:ext cx="11268699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14" y="1914353"/>
            <a:ext cx="11268699" cy="4274874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526" y="1680184"/>
            <a:ext cx="10360503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4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47" y="1915633"/>
            <a:ext cx="11266966" cy="34819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7" y="6067137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48" y="1914247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828" y="1918871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1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2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912975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4" y="1912974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4" y="6068534"/>
            <a:ext cx="1029344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43E4725-3BC9-6D4A-A938-A693837F3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88DAF-142A-484D-9CE0-D7263F06A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50" y="1915644"/>
            <a:ext cx="11274465" cy="3928533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4848" y="6067137"/>
            <a:ext cx="10295516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056015F-4D03-A44D-B27D-17D200F2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7" y="586267"/>
            <a:ext cx="11270997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37343B7-26F1-CE4A-9E93-EC2EB9C04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86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5" y="26333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100" y="5295540"/>
            <a:ext cx="1184363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3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6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BFBB3BD-727D-E047-B75D-030019595163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DAB56AB-D9FF-DC48-AD12-FEB8CF20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8D7D5DC-420A-234A-A155-71D524259E92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319D79-AAB0-AC47-97BB-E9CA904E89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2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984" userDrawn="1">
          <p15:clr>
            <a:srgbClr val="F26B43"/>
          </p15:clr>
        </p15:guide>
        <p15:guide id="6" orient="horz" pos="3816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F1A866D-E297-6C46-94DE-536FCEA377AB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CDF19-269B-1343-B32C-C2DFB5407B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893"/>
            <a:ext cx="12188825" cy="6857107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4514" y="587665"/>
            <a:ext cx="1126869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64514" y="1913713"/>
            <a:ext cx="11268699" cy="40797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19F4B5-AEA9-9B4A-9ABE-11870A04DB7D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882052"/>
              </p:ext>
            </p:extLst>
          </p:nvPr>
        </p:nvGraphicFramePr>
        <p:xfrm>
          <a:off x="538957" y="1676400"/>
          <a:ext cx="11123613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NOTES: </a:t>
            </a:r>
            <a:r>
              <a:rPr lang="en-US" dirty="0"/>
              <a:t>Includes top 10 </a:t>
            </a:r>
            <a:r>
              <a:rPr lang="en-US" dirty="0" err="1" smtClean="0"/>
              <a:t>ARVs</a:t>
            </a:r>
            <a:r>
              <a:rPr lang="en-US" dirty="0" smtClean="0"/>
              <a:t> </a:t>
            </a:r>
            <a:r>
              <a:rPr lang="en-US" dirty="0"/>
              <a:t>ranked by </a:t>
            </a:r>
            <a:r>
              <a:rPr lang="en-US" dirty="0" smtClean="0"/>
              <a:t>total Part D spending in 2017. </a:t>
            </a:r>
            <a:r>
              <a:rPr lang="en-US" dirty="0"/>
              <a:t>List </a:t>
            </a:r>
            <a:r>
              <a:rPr lang="en-US" dirty="0" smtClean="0"/>
              <a:t>price changes are based on average spending per dosage unit and do not </a:t>
            </a:r>
            <a:r>
              <a:rPr lang="en-US" dirty="0"/>
              <a:t>account for </a:t>
            </a:r>
            <a:r>
              <a:rPr lang="en-US" dirty="0" smtClean="0"/>
              <a:t>rebates. 2016-2017 </a:t>
            </a:r>
            <a:r>
              <a:rPr lang="en-US" dirty="0"/>
              <a:t>price changes compared to the </a:t>
            </a:r>
            <a:r>
              <a:rPr lang="en-US" dirty="0" smtClean="0"/>
              <a:t>increase in the CPI-U between July 2016-July 2017.</a:t>
            </a:r>
          </a:p>
          <a:p>
            <a:r>
              <a:rPr lang="en-US" dirty="0" smtClean="0"/>
              <a:t>SOURCE: KFF analysis of CMS Medicare Part D Drug Spending and Utilization Data and Bureau of Labor Statistics data.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Among the 10 </a:t>
            </a:r>
            <a:r>
              <a:rPr lang="en-US" sz="2800" dirty="0" err="1"/>
              <a:t>Antiretrovirals</a:t>
            </a:r>
            <a:r>
              <a:rPr lang="en-US" sz="2800" dirty="0"/>
              <a:t> </a:t>
            </a:r>
            <a:r>
              <a:rPr lang="en-US" sz="2800" dirty="0" smtClean="0"/>
              <a:t>with the Highest Part D Spending in 2017, All Had List Price Increases Exceeding Inflation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Figure </a:t>
            </a:r>
            <a:fld id="{8E9351FB-0652-5D4E-8675-5F18C30F0790}" type="slidenum">
              <a:rPr lang="en-US" smtClean="0"/>
              <a:pPr/>
              <a:t>1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154804" y="4806805"/>
            <a:ext cx="103327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24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F471B6D-93EA-41A4-80EB-143AB9D2AF7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56D581E-B071-4E61-9078-E524F1C3A1BC}"/>
    </a:ext>
  </a:extLst>
</a:theme>
</file>

<file path=ppt/theme/theme3.xml><?xml version="1.0" encoding="utf-8"?>
<a:theme xmlns:a="http://schemas.openxmlformats.org/drawingml/2006/main" name="Default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E167C1B-A736-4FC8-BD3F-31B342BD8EE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64B99DA-9B59-4F48-8D1D-E2D3865926C5}"/>
    </a:ext>
  </a:extLst>
</a:theme>
</file>

<file path=ppt/theme/theme5.xml><?xml version="1.0" encoding="utf-8"?>
<a:theme xmlns:a="http://schemas.openxmlformats.org/drawingml/2006/main" name="Default with Exhibit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2EAFDB36-9FB3-4103-87B9-2C1F2AE13F89}"/>
    </a:ext>
  </a:extLst>
</a:theme>
</file>

<file path=ppt/theme/theme6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97575A8-EB9A-438F-A944-19083A50E87C}"/>
    </a:ext>
  </a:extLst>
</a:theme>
</file>

<file path=ppt/theme/theme7.xml><?xml version="1.0" encoding="utf-8"?>
<a:theme xmlns:a="http://schemas.openxmlformats.org/drawingml/2006/main" name="Text Slide w/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B4A0909D-8A20-4392-8E20-43BA38D5BFB3}"/>
    </a:ext>
  </a:extLst>
</a:theme>
</file>

<file path=ppt/theme/theme8.xml><?xml version="1.0" encoding="utf-8"?>
<a:theme xmlns:a="http://schemas.openxmlformats.org/drawingml/2006/main" name="Text w/Wide 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2B32049-8B41-4FB4-A6E9-34B3789DD0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5228</TotalTime>
  <Words>92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Title Slide</vt:lpstr>
      <vt:lpstr>Divider</vt:lpstr>
      <vt:lpstr>Default</vt:lpstr>
      <vt:lpstr>Default with Figure #</vt:lpstr>
      <vt:lpstr>Default with Exhibit #</vt:lpstr>
      <vt:lpstr>Blank</vt:lpstr>
      <vt:lpstr>Text Slide w/Gray Angle</vt:lpstr>
      <vt:lpstr>Text w/Wide Gray Angle</vt:lpstr>
      <vt:lpstr>Among the 10 Antiretrovirals with the Highest Part D Spending in 2017, All Had List Price Increases Exceeding Inflation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Title Here. We Recommend That You Keep It to Two Lines</dc:title>
  <dc:creator>Evonne Young</dc:creator>
  <cp:lastModifiedBy>Lindsey Dawson</cp:lastModifiedBy>
  <cp:revision>230</cp:revision>
  <cp:lastPrinted>2019-12-06T16:05:46Z</cp:lastPrinted>
  <dcterms:created xsi:type="dcterms:W3CDTF">2019-08-14T18:07:31Z</dcterms:created>
  <dcterms:modified xsi:type="dcterms:W3CDTF">2019-12-18T16:17:35Z</dcterms:modified>
</cp:coreProperties>
</file>