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88" r:id="rId2"/>
    <p:sldMasterId id="2147483682" r:id="rId3"/>
    <p:sldMasterId id="2147483668" r:id="rId4"/>
    <p:sldMasterId id="2147483673" r:id="rId5"/>
    <p:sldMasterId id="2147483678" r:id="rId6"/>
    <p:sldMasterId id="2147483680" r:id="rId7"/>
  </p:sldMasterIdLst>
  <p:notesMasterIdLst>
    <p:notesMasterId r:id="rId9"/>
  </p:notesMasterIdLst>
  <p:sldIdLst>
    <p:sldId id="291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21F"/>
    <a:srgbClr val="0077C8"/>
    <a:srgbClr val="55565A"/>
    <a:srgbClr val="323A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147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0077C8"/>
            </a:solidFill>
            <a:ln>
              <a:noFill/>
            </a:ln>
            <a:effectLst/>
          </c:spPr>
          <c:invertIfNegative val="0"/>
          <c:cat>
            <c:strRef>
              <c:f>Sheet1!$B$1:$AN$1</c:f>
              <c:strCache>
                <c:ptCount val="39"/>
                <c:pt idx="0">
                  <c:v>FY 1981</c:v>
                </c:pt>
                <c:pt idx="2">
                  <c:v>FY 1983</c:v>
                </c:pt>
                <c:pt idx="4">
                  <c:v>FY 1985</c:v>
                </c:pt>
                <c:pt idx="6">
                  <c:v>FY 1987</c:v>
                </c:pt>
                <c:pt idx="8">
                  <c:v>FY 1989</c:v>
                </c:pt>
                <c:pt idx="10">
                  <c:v>FY 1991</c:v>
                </c:pt>
                <c:pt idx="12">
                  <c:v>FY 1993</c:v>
                </c:pt>
                <c:pt idx="14">
                  <c:v>FY 1995</c:v>
                </c:pt>
                <c:pt idx="16">
                  <c:v>FY 1997</c:v>
                </c:pt>
                <c:pt idx="18">
                  <c:v>FY 1999</c:v>
                </c:pt>
                <c:pt idx="20">
                  <c:v>FY 2001</c:v>
                </c:pt>
                <c:pt idx="22">
                  <c:v>FY 2003</c:v>
                </c:pt>
                <c:pt idx="24">
                  <c:v>FY 2005</c:v>
                </c:pt>
                <c:pt idx="26">
                  <c:v>FY 2007</c:v>
                </c:pt>
                <c:pt idx="28">
                  <c:v>FY 2009</c:v>
                </c:pt>
                <c:pt idx="30">
                  <c:v>FY 2011</c:v>
                </c:pt>
                <c:pt idx="32">
                  <c:v>FY 2013</c:v>
                </c:pt>
                <c:pt idx="34">
                  <c:v>FY 2015</c:v>
                </c:pt>
                <c:pt idx="36">
                  <c:v>FY 2017</c:v>
                </c:pt>
                <c:pt idx="38">
                  <c:v>FY 2019</c:v>
                </c:pt>
              </c:strCache>
            </c:strRef>
          </c:cat>
          <c:val>
            <c:numRef>
              <c:f>Sheet1!$B$2:$AN$2</c:f>
              <c:numCache>
                <c:formatCode>"$"#,##0.0</c:formatCode>
                <c:ptCount val="39"/>
                <c:pt idx="0">
                  <c:v>2.0000000000000001E-4</c:v>
                </c:pt>
                <c:pt idx="1">
                  <c:v>1.0905E-2</c:v>
                </c:pt>
                <c:pt idx="2">
                  <c:v>5.0886000000000001E-2</c:v>
                </c:pt>
                <c:pt idx="3">
                  <c:v>0.11264200000000001</c:v>
                </c:pt>
                <c:pt idx="4">
                  <c:v>0.208618</c:v>
                </c:pt>
                <c:pt idx="5">
                  <c:v>0.49779299999999999</c:v>
                </c:pt>
                <c:pt idx="6">
                  <c:v>0.90945500000000001</c:v>
                </c:pt>
                <c:pt idx="7">
                  <c:v>1.565018</c:v>
                </c:pt>
                <c:pt idx="8">
                  <c:v>2.2620119999999999</c:v>
                </c:pt>
                <c:pt idx="9">
                  <c:v>3.0057559999999999</c:v>
                </c:pt>
                <c:pt idx="10">
                  <c:v>3.7661699999999998</c:v>
                </c:pt>
                <c:pt idx="11">
                  <c:v>4.263414</c:v>
                </c:pt>
                <c:pt idx="12">
                  <c:v>5.1185910000000003</c:v>
                </c:pt>
                <c:pt idx="13">
                  <c:v>6.3116820000000002</c:v>
                </c:pt>
                <c:pt idx="14">
                  <c:v>6.9347979999999998</c:v>
                </c:pt>
                <c:pt idx="15">
                  <c:v>7.6087230000000003</c:v>
                </c:pt>
                <c:pt idx="16">
                  <c:v>8.7356200000000008</c:v>
                </c:pt>
                <c:pt idx="17">
                  <c:v>9.6505089999999996</c:v>
                </c:pt>
                <c:pt idx="18">
                  <c:v>10.734089000000001</c:v>
                </c:pt>
                <c:pt idx="19">
                  <c:v>11.714926</c:v>
                </c:pt>
                <c:pt idx="20">
                  <c:v>13.019787000000001</c:v>
                </c:pt>
                <c:pt idx="21">
                  <c:v>14.126502</c:v>
                </c:pt>
                <c:pt idx="22">
                  <c:v>15.441205</c:v>
                </c:pt>
                <c:pt idx="23">
                  <c:v>16.446484000000002</c:v>
                </c:pt>
                <c:pt idx="24">
                  <c:v>17.288961</c:v>
                </c:pt>
                <c:pt idx="25">
                  <c:v>15.958761572</c:v>
                </c:pt>
                <c:pt idx="26">
                  <c:v>16.791602999999999</c:v>
                </c:pt>
                <c:pt idx="27">
                  <c:v>18.039550999999999</c:v>
                </c:pt>
                <c:pt idx="28">
                  <c:v>19.7067522</c:v>
                </c:pt>
                <c:pt idx="29">
                  <c:v>20.9905349</c:v>
                </c:pt>
                <c:pt idx="30">
                  <c:v>21.637685999999999</c:v>
                </c:pt>
                <c:pt idx="31">
                  <c:v>21.68932893541</c:v>
                </c:pt>
                <c:pt idx="32">
                  <c:v>21.8512612244667</c:v>
                </c:pt>
                <c:pt idx="33">
                  <c:v>23.306805000000001</c:v>
                </c:pt>
                <c:pt idx="34">
                  <c:v>25.047754000000001</c:v>
                </c:pt>
                <c:pt idx="35">
                  <c:v>25.688205</c:v>
                </c:pt>
                <c:pt idx="36">
                  <c:v>26.113537999999998</c:v>
                </c:pt>
                <c:pt idx="37">
                  <c:v>26.945399999999999</c:v>
                </c:pt>
                <c:pt idx="38">
                  <c:v>28.021393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9-4BCC-B86A-DD5916AC545F}"/>
            </c:ext>
          </c:extLst>
        </c:ser>
        <c:ser>
          <c:idx val="1"/>
          <c:order val="1"/>
          <c:spPr>
            <a:solidFill>
              <a:srgbClr val="F5821F"/>
            </a:solidFill>
            <a:ln>
              <a:noFill/>
            </a:ln>
            <a:effectLst/>
          </c:spPr>
          <c:invertIfNegative val="0"/>
          <c:cat>
            <c:strRef>
              <c:f>Sheet1!$B$1:$AN$1</c:f>
              <c:strCache>
                <c:ptCount val="39"/>
                <c:pt idx="0">
                  <c:v>FY 1981</c:v>
                </c:pt>
                <c:pt idx="2">
                  <c:v>FY 1983</c:v>
                </c:pt>
                <c:pt idx="4">
                  <c:v>FY 1985</c:v>
                </c:pt>
                <c:pt idx="6">
                  <c:v>FY 1987</c:v>
                </c:pt>
                <c:pt idx="8">
                  <c:v>FY 1989</c:v>
                </c:pt>
                <c:pt idx="10">
                  <c:v>FY 1991</c:v>
                </c:pt>
                <c:pt idx="12">
                  <c:v>FY 1993</c:v>
                </c:pt>
                <c:pt idx="14">
                  <c:v>FY 1995</c:v>
                </c:pt>
                <c:pt idx="16">
                  <c:v>FY 1997</c:v>
                </c:pt>
                <c:pt idx="18">
                  <c:v>FY 1999</c:v>
                </c:pt>
                <c:pt idx="20">
                  <c:v>FY 2001</c:v>
                </c:pt>
                <c:pt idx="22">
                  <c:v>FY 2003</c:v>
                </c:pt>
                <c:pt idx="24">
                  <c:v>FY 2005</c:v>
                </c:pt>
                <c:pt idx="26">
                  <c:v>FY 2007</c:v>
                </c:pt>
                <c:pt idx="28">
                  <c:v>FY 2009</c:v>
                </c:pt>
                <c:pt idx="30">
                  <c:v>FY 2011</c:v>
                </c:pt>
                <c:pt idx="32">
                  <c:v>FY 2013</c:v>
                </c:pt>
                <c:pt idx="34">
                  <c:v>FY 2015</c:v>
                </c:pt>
                <c:pt idx="36">
                  <c:v>FY 2017</c:v>
                </c:pt>
                <c:pt idx="38">
                  <c:v>FY 2019</c:v>
                </c:pt>
              </c:strCache>
            </c:strRef>
          </c:cat>
          <c:val>
            <c:numRef>
              <c:f>Sheet1!$B$3:$AN$3</c:f>
              <c:numCache>
                <c:formatCode>"$"#,##0.0</c:formatCode>
                <c:ptCount val="3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1.1000000000000001E-3</c:v>
                </c:pt>
                <c:pt idx="6">
                  <c:v>1.1789000000000001E-2</c:v>
                </c:pt>
                <c:pt idx="7">
                  <c:v>4.5432E-2</c:v>
                </c:pt>
                <c:pt idx="8">
                  <c:v>6.2593999999999997E-2</c:v>
                </c:pt>
                <c:pt idx="9">
                  <c:v>9.9864999999999995E-2</c:v>
                </c:pt>
                <c:pt idx="10">
                  <c:v>0.111508</c:v>
                </c:pt>
                <c:pt idx="11">
                  <c:v>0.12785299999999999</c:v>
                </c:pt>
                <c:pt idx="12">
                  <c:v>0.15255299999999999</c:v>
                </c:pt>
                <c:pt idx="13">
                  <c:v>0.16139500000000001</c:v>
                </c:pt>
                <c:pt idx="14">
                  <c:v>0.16827900000000001</c:v>
                </c:pt>
                <c:pt idx="15">
                  <c:v>0.15964900000000001</c:v>
                </c:pt>
                <c:pt idx="16">
                  <c:v>0.16777300000000001</c:v>
                </c:pt>
                <c:pt idx="17">
                  <c:v>0.17725399999999999</c:v>
                </c:pt>
                <c:pt idx="18">
                  <c:v>0.21213699999999999</c:v>
                </c:pt>
                <c:pt idx="19">
                  <c:v>0.35851699999999997</c:v>
                </c:pt>
                <c:pt idx="20">
                  <c:v>0.70261399999999996</c:v>
                </c:pt>
                <c:pt idx="21">
                  <c:v>1.0098800000000001</c:v>
                </c:pt>
                <c:pt idx="22">
                  <c:v>1.4482619999999999</c:v>
                </c:pt>
                <c:pt idx="23">
                  <c:v>2.1899760000000001</c:v>
                </c:pt>
                <c:pt idx="24">
                  <c:v>2.6106440000000002</c:v>
                </c:pt>
                <c:pt idx="25">
                  <c:v>3.1982170000000001</c:v>
                </c:pt>
                <c:pt idx="26">
                  <c:v>4.4231600000000002</c:v>
                </c:pt>
                <c:pt idx="27">
                  <c:v>5.8681089999999996</c:v>
                </c:pt>
                <c:pt idx="28">
                  <c:v>6.4875499999999997</c:v>
                </c:pt>
                <c:pt idx="29">
                  <c:v>6.6235679999999997</c:v>
                </c:pt>
                <c:pt idx="30">
                  <c:v>6.4853839999999998</c:v>
                </c:pt>
                <c:pt idx="31">
                  <c:v>6.4245039999999998</c:v>
                </c:pt>
                <c:pt idx="32">
                  <c:v>6.2946200000000001</c:v>
                </c:pt>
                <c:pt idx="33">
                  <c:v>6.5899970000000003</c:v>
                </c:pt>
                <c:pt idx="34">
                  <c:v>6.5702550000000004</c:v>
                </c:pt>
                <c:pt idx="35">
                  <c:v>6.5571060000000001</c:v>
                </c:pt>
                <c:pt idx="36">
                  <c:v>6.6700049999999997</c:v>
                </c:pt>
                <c:pt idx="37">
                  <c:v>6.701295</c:v>
                </c:pt>
                <c:pt idx="38">
                  <c:v>6.776694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69-4BCC-B86A-DD5916AC5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253451743"/>
        <c:axId val="357138559"/>
      </c:barChart>
      <c:lineChart>
        <c:grouping val="standard"/>
        <c:varyColors val="0"/>
        <c:ser>
          <c:idx val="2"/>
          <c:order val="2"/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922673787295321E-2"/>
                  <c:y val="-3.442098832473527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/>
                      <a:t>&lt;</a:t>
                    </a:r>
                    <a:fld id="{65F64C52-7D6A-4C8E-8C3F-58A07B3CE2F2}" type="VALUE">
                      <a:rPr lang="en-US" b="1"/>
                      <a:pPr>
                        <a:defRPr b="1"/>
                      </a:pPr>
                      <a:t>[VALUE]</a:t>
                    </a:fld>
                    <a:endParaRPr lang="en-US" b="1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969-4BCC-B86A-DD5916AC545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69-4BCC-B86A-DD5916AC545F}"/>
                </c:ext>
              </c:extLst>
            </c:dLbl>
            <c:dLbl>
              <c:idx val="2"/>
              <c:layout>
                <c:manualLayout>
                  <c:x val="-1.7709960858872303E-2"/>
                  <c:y val="-3.58423839261472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969-4BCC-B86A-DD5916AC545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69-4BCC-B86A-DD5916AC545F}"/>
                </c:ext>
              </c:extLst>
            </c:dLbl>
            <c:dLbl>
              <c:idx val="4"/>
              <c:layout>
                <c:manualLayout>
                  <c:x val="-2.4258604207076952E-2"/>
                  <c:y val="-3.20314055570639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969-4BCC-B86A-DD5916AC545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969-4BCC-B86A-DD5916AC545F}"/>
                </c:ext>
              </c:extLst>
            </c:dLbl>
            <c:dLbl>
              <c:idx val="6"/>
              <c:layout>
                <c:manualLayout>
                  <c:x val="-2.4089358895473329E-2"/>
                  <c:y val="-3.25156122726038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969-4BCC-B86A-DD5916AC545F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969-4BCC-B86A-DD5916AC545F}"/>
                </c:ext>
              </c:extLst>
            </c:dLbl>
            <c:dLbl>
              <c:idx val="8"/>
              <c:layout>
                <c:manualLayout>
                  <c:x val="-2.188358310618492E-2"/>
                  <c:y val="-3.87467191601049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3969-4BCC-B86A-DD5916AC545F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969-4BCC-B86A-DD5916AC545F}"/>
                </c:ext>
              </c:extLst>
            </c:dLbl>
            <c:dLbl>
              <c:idx val="10"/>
              <c:layout>
                <c:manualLayout>
                  <c:x val="-1.9508452461401937E-2"/>
                  <c:y val="-4.11363019277762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3969-4BCC-B86A-DD5916AC545F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969-4BCC-B86A-DD5916AC545F}"/>
                </c:ext>
              </c:extLst>
            </c:dLbl>
            <c:dLbl>
              <c:idx val="12"/>
              <c:layout>
                <c:manualLayout>
                  <c:x val="-2.0084981959764311E-2"/>
                  <c:y val="-2.96420490542130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969-4BCC-B86A-DD5916AC545F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969-4BCC-B86A-DD5916AC545F}"/>
                </c:ext>
              </c:extLst>
            </c:dLbl>
            <c:dLbl>
              <c:idx val="14"/>
              <c:layout>
                <c:manualLayout>
                  <c:x val="-1.9101168274643185E-2"/>
                  <c:y val="-4.35256584306272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969-4BCC-B86A-DD5916AC545F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969-4BCC-B86A-DD5916AC545F}"/>
                </c:ext>
              </c:extLst>
            </c:dLbl>
            <c:dLbl>
              <c:idx val="16"/>
              <c:layout>
                <c:manualLayout>
                  <c:x val="-2.6057205353497641E-2"/>
                  <c:y val="-4.06520952122364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3969-4BCC-B86A-DD5916AC545F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969-4BCC-B86A-DD5916AC545F}"/>
                </c:ext>
              </c:extLst>
            </c:dLbl>
            <c:dLbl>
              <c:idx val="18"/>
              <c:layout>
                <c:manualLayout>
                  <c:x val="-2.5073282124485511E-2"/>
                  <c:y val="-3.20314055570639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3969-4BCC-B86A-DD5916AC545F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969-4BCC-B86A-DD5916AC545F}"/>
                </c:ext>
              </c:extLst>
            </c:dLbl>
            <c:dLbl>
              <c:idx val="20"/>
              <c:layout>
                <c:manualLayout>
                  <c:x val="-2.3444035833559449E-2"/>
                  <c:y val="-4.16202823784957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3969-4BCC-B86A-DD5916AC545F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969-4BCC-B86A-DD5916AC545F}"/>
                </c:ext>
              </c:extLst>
            </c:dLbl>
            <c:dLbl>
              <c:idx val="22"/>
              <c:layout>
                <c:manualLayout>
                  <c:x val="-2.2867396791306071E-2"/>
                  <c:y val="-2.38949226174314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3969-4BCC-B86A-DD5916AC545F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969-4BCC-B86A-DD5916AC545F}"/>
                </c:ext>
              </c:extLst>
            </c:dLbl>
            <c:dLbl>
              <c:idx val="24"/>
              <c:layout>
                <c:manualLayout>
                  <c:x val="-2.1068905188776441E-2"/>
                  <c:y val="-3.25156122726039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3969-4BCC-B86A-DD5916AC545F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969-4BCC-B86A-DD5916AC545F}"/>
                </c:ext>
              </c:extLst>
            </c:dLbl>
            <c:dLbl>
              <c:idx val="26"/>
              <c:layout>
                <c:manualLayout>
                  <c:x val="-2.9008865496642972E-2"/>
                  <c:y val="-2.628427912028243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3969-4BCC-B86A-DD5916AC545F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3969-4BCC-B86A-DD5916AC545F}"/>
                </c:ext>
              </c:extLst>
            </c:dLbl>
            <c:dLbl>
              <c:idx val="28"/>
              <c:layout>
                <c:manualLayout>
                  <c:x val="-2.8432226454389593E-2"/>
                  <c:y val="-4.11363019277762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3969-4BCC-B86A-DD5916AC545F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3969-4BCC-B86A-DD5916AC545F}"/>
                </c:ext>
              </c:extLst>
            </c:dLbl>
            <c:dLbl>
              <c:idx val="30"/>
              <c:layout>
                <c:manualLayout>
                  <c:x val="-2.6057205353497689E-2"/>
                  <c:y val="-3.29995927233234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3969-4BCC-B86A-DD5916AC545F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3969-4BCC-B86A-DD5916AC545F}"/>
                </c:ext>
              </c:extLst>
            </c:dLbl>
            <c:dLbl>
              <c:idx val="32"/>
              <c:layout>
                <c:manualLayout>
                  <c:x val="-2.5242527436089082E-2"/>
                  <c:y val="-3.4904968775454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2-3969-4BCC-B86A-DD5916AC545F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3969-4BCC-B86A-DD5916AC545F}"/>
                </c:ext>
              </c:extLst>
            </c:dLbl>
            <c:dLbl>
              <c:idx val="34"/>
              <c:layout>
                <c:manualLayout>
                  <c:x val="-2.7617658080872094E-2"/>
                  <c:y val="-3.06102362204724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4-3969-4BCC-B86A-DD5916AC545F}"/>
                </c:ext>
              </c:extLst>
            </c:dLbl>
            <c:dLbl>
              <c:idx val="3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3969-4BCC-B86A-DD5916AC545F}"/>
                </c:ext>
              </c:extLst>
            </c:dLbl>
            <c:dLbl>
              <c:idx val="36"/>
              <c:layout>
                <c:manualLayout>
                  <c:x val="-2.3682074708714577E-2"/>
                  <c:y val="-4.11363019277762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3969-4BCC-B86A-DD5916AC545F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3969-4BCC-B86A-DD5916AC545F}"/>
                </c:ext>
              </c:extLst>
            </c:dLbl>
            <c:dLbl>
              <c:idx val="38"/>
              <c:layout>
                <c:manualLayout>
                  <c:x val="-1.0822732168909614E-2"/>
                  <c:y val="-2.15053803902916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8-3969-4BCC-B86A-DD5916AC54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Sheet1!$B$1:$AN$1</c:f>
              <c:strCache>
                <c:ptCount val="39"/>
                <c:pt idx="0">
                  <c:v>FY 1981</c:v>
                </c:pt>
                <c:pt idx="2">
                  <c:v>FY 1983</c:v>
                </c:pt>
                <c:pt idx="4">
                  <c:v>FY 1985</c:v>
                </c:pt>
                <c:pt idx="6">
                  <c:v>FY 1987</c:v>
                </c:pt>
                <c:pt idx="8">
                  <c:v>FY 1989</c:v>
                </c:pt>
                <c:pt idx="10">
                  <c:v>FY 1991</c:v>
                </c:pt>
                <c:pt idx="12">
                  <c:v>FY 1993</c:v>
                </c:pt>
                <c:pt idx="14">
                  <c:v>FY 1995</c:v>
                </c:pt>
                <c:pt idx="16">
                  <c:v>FY 1997</c:v>
                </c:pt>
                <c:pt idx="18">
                  <c:v>FY 1999</c:v>
                </c:pt>
                <c:pt idx="20">
                  <c:v>FY 2001</c:v>
                </c:pt>
                <c:pt idx="22">
                  <c:v>FY 2003</c:v>
                </c:pt>
                <c:pt idx="24">
                  <c:v>FY 2005</c:v>
                </c:pt>
                <c:pt idx="26">
                  <c:v>FY 2007</c:v>
                </c:pt>
                <c:pt idx="28">
                  <c:v>FY 2009</c:v>
                </c:pt>
                <c:pt idx="30">
                  <c:v>FY 2011</c:v>
                </c:pt>
                <c:pt idx="32">
                  <c:v>FY 2013</c:v>
                </c:pt>
                <c:pt idx="34">
                  <c:v>FY 2015</c:v>
                </c:pt>
                <c:pt idx="36">
                  <c:v>FY 2017</c:v>
                </c:pt>
                <c:pt idx="38">
                  <c:v>FY 2019</c:v>
                </c:pt>
              </c:strCache>
            </c:strRef>
          </c:cat>
          <c:val>
            <c:numRef>
              <c:f>Sheet1!$B$4:$AN$4</c:f>
              <c:numCache>
                <c:formatCode>"$"#,##0.0</c:formatCode>
                <c:ptCount val="39"/>
                <c:pt idx="0">
                  <c:v>2.0000000000000001E-4</c:v>
                </c:pt>
                <c:pt idx="1">
                  <c:v>1.0905E-2</c:v>
                </c:pt>
                <c:pt idx="2">
                  <c:v>5.0886000000000001E-2</c:v>
                </c:pt>
                <c:pt idx="3">
                  <c:v>0.11264200000000001</c:v>
                </c:pt>
                <c:pt idx="4">
                  <c:v>0.208618</c:v>
                </c:pt>
                <c:pt idx="5">
                  <c:v>0.49889299999999998</c:v>
                </c:pt>
                <c:pt idx="6">
                  <c:v>0.92124400000000006</c:v>
                </c:pt>
                <c:pt idx="7">
                  <c:v>1.6104499999999999</c:v>
                </c:pt>
                <c:pt idx="8">
                  <c:v>2.3246059999999997</c:v>
                </c:pt>
                <c:pt idx="9">
                  <c:v>3.1056209999999997</c:v>
                </c:pt>
                <c:pt idx="10">
                  <c:v>3.877678</c:v>
                </c:pt>
                <c:pt idx="11">
                  <c:v>4.391267</c:v>
                </c:pt>
                <c:pt idx="12">
                  <c:v>5.2711440000000005</c:v>
                </c:pt>
                <c:pt idx="13">
                  <c:v>6.473077</c:v>
                </c:pt>
                <c:pt idx="14">
                  <c:v>7.1030769999999999</c:v>
                </c:pt>
                <c:pt idx="15">
                  <c:v>7.7683720000000003</c:v>
                </c:pt>
                <c:pt idx="16">
                  <c:v>8.9033930000000012</c:v>
                </c:pt>
                <c:pt idx="17">
                  <c:v>9.8277629999999991</c:v>
                </c:pt>
                <c:pt idx="18">
                  <c:v>10.946226000000001</c:v>
                </c:pt>
                <c:pt idx="19">
                  <c:v>12.073443000000001</c:v>
                </c:pt>
                <c:pt idx="20">
                  <c:v>13.722401000000001</c:v>
                </c:pt>
                <c:pt idx="21">
                  <c:v>15.136382000000001</c:v>
                </c:pt>
                <c:pt idx="22">
                  <c:v>16.889467</c:v>
                </c:pt>
                <c:pt idx="23">
                  <c:v>18.636460000000003</c:v>
                </c:pt>
                <c:pt idx="24">
                  <c:v>19.899605000000001</c:v>
                </c:pt>
                <c:pt idx="25">
                  <c:v>19.156978572</c:v>
                </c:pt>
                <c:pt idx="26">
                  <c:v>21.214762999999998</c:v>
                </c:pt>
                <c:pt idx="27">
                  <c:v>23.90766</c:v>
                </c:pt>
                <c:pt idx="28">
                  <c:v>26.194302199999999</c:v>
                </c:pt>
                <c:pt idx="29">
                  <c:v>27.614102899999999</c:v>
                </c:pt>
                <c:pt idx="30">
                  <c:v>28.123069999999998</c:v>
                </c:pt>
                <c:pt idx="31">
                  <c:v>28.113832935409999</c:v>
                </c:pt>
                <c:pt idx="32">
                  <c:v>28.145881224466699</c:v>
                </c:pt>
                <c:pt idx="33">
                  <c:v>29.896802000000001</c:v>
                </c:pt>
                <c:pt idx="34">
                  <c:v>31.618009000000001</c:v>
                </c:pt>
                <c:pt idx="35">
                  <c:v>32.245311000000001</c:v>
                </c:pt>
                <c:pt idx="36">
                  <c:v>32.783542999999995</c:v>
                </c:pt>
                <c:pt idx="37">
                  <c:v>33.646695000000001</c:v>
                </c:pt>
                <c:pt idx="38">
                  <c:v>34.798087000000002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9-3969-4BCC-B86A-DD5916AC5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3451743"/>
        <c:axId val="357138559"/>
      </c:lineChart>
      <c:catAx>
        <c:axId val="253451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138559"/>
        <c:crosses val="autoZero"/>
        <c:auto val="1"/>
        <c:lblAlgn val="ctr"/>
        <c:lblOffset val="100"/>
        <c:noMultiLvlLbl val="0"/>
      </c:catAx>
      <c:valAx>
        <c:axId val="357138559"/>
        <c:scaling>
          <c:orientation val="minMax"/>
        </c:scaling>
        <c:delete val="1"/>
        <c:axPos val="l"/>
        <c:numFmt formatCode="&quot;$&quot;#,##0.0" sourceLinked="1"/>
        <c:majorTickMark val="none"/>
        <c:minorTickMark val="none"/>
        <c:tickLblPos val="nextTo"/>
        <c:crossAx val="253451743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0.07288</cdr:x>
      <cdr:y>0.36784</cdr:y>
    </cdr:from>
    <cdr:to>
      <cdr:x>0.215</cdr:x>
      <cdr:y>0.51248</cdr:y>
    </cdr:to>
    <cdr:grpSp>
      <cdr:nvGrpSpPr>
        <cdr:cNvPr id="9" name="Group 8"/>
        <cdr:cNvGrpSpPr/>
      </cdr:nvGrpSpPr>
      <cdr:grpSpPr>
        <a:xfrm xmlns:a="http://schemas.openxmlformats.org/drawingml/2006/main">
          <a:off x="660861" y="1744102"/>
          <a:ext cx="1288716" cy="685806"/>
          <a:chOff x="533399" y="685800"/>
          <a:chExt cx="1288702" cy="685800"/>
        </a:xfrm>
      </cdr:grpSpPr>
      <cdr:sp macro="" textlink="">
        <cdr:nvSpPr>
          <cdr:cNvPr id="3" name="Rectangle 2"/>
          <cdr:cNvSpPr/>
        </cdr:nvSpPr>
        <cdr:spPr>
          <a:xfrm xmlns:a="http://schemas.openxmlformats.org/drawingml/2006/main">
            <a:off x="533399" y="685800"/>
            <a:ext cx="1066800" cy="685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6350">
            <a:solidFill>
              <a:schemeClr val="tx1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vertOverflow="clip" rtlCol="0" anchor="ctr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4" name="Rectangle 3"/>
          <cdr:cNvSpPr/>
        </cdr:nvSpPr>
        <cdr:spPr>
          <a:xfrm xmlns:a="http://schemas.openxmlformats.org/drawingml/2006/main">
            <a:off x="685799" y="762000"/>
            <a:ext cx="152400" cy="152400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0077C8"/>
          </a:solidFill>
          <a:ln xmlns:a="http://schemas.openxmlformats.org/drawingml/2006/main">
            <a:solidFill>
              <a:srgbClr val="0077C8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vertOverflow="clip" rtlCol="0" anchor="ctr"/>
          <a:lstStyle xmlns:a="http://schemas.openxmlformats.org/drawingml/2006/main"/>
          <a:p xmlns:a="http://schemas.openxmlformats.org/drawingml/2006/main">
            <a:endParaRPr lang="en-US"/>
          </a:p>
        </cdr:txBody>
      </cdr:sp>
      <cdr:sp macro="" textlink="">
        <cdr:nvSpPr>
          <cdr:cNvPr id="5" name="Rectangle 4"/>
          <cdr:cNvSpPr/>
        </cdr:nvSpPr>
        <cdr:spPr>
          <a:xfrm xmlns:a="http://schemas.openxmlformats.org/drawingml/2006/main">
            <a:off x="685799" y="1066800"/>
            <a:ext cx="152400" cy="152400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5821F"/>
          </a:solidFill>
          <a:ln xmlns:a="http://schemas.openxmlformats.org/drawingml/2006/main">
            <a:solidFill>
              <a:srgbClr val="F5821F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en-US"/>
          </a:p>
        </cdr:txBody>
      </cdr:sp>
      <cdr:sp macro="" textlink="">
        <cdr:nvSpPr>
          <cdr:cNvPr id="6" name="TextBox 5"/>
          <cdr:cNvSpPr txBox="1"/>
        </cdr:nvSpPr>
        <cdr:spPr>
          <a:xfrm xmlns:a="http://schemas.openxmlformats.org/drawingml/2006/main">
            <a:off x="831501" y="685800"/>
            <a:ext cx="990600" cy="261610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vertOverflow="clip" wrap="square" rtlCol="0">
            <a:spAutoFit/>
          </a:bodyPr>
          <a:lstStyle xmlns:a="http://schemas.openxmlformats.org/drawingml/2006/main"/>
          <a:p xmlns:a="http://schemas.openxmlformats.org/drawingml/2006/main">
            <a:pPr algn="l"/>
            <a:r>
              <a:rPr lang="en-US" sz="1100" dirty="0" smtClean="0">
                <a:latin typeface="Calibri" pitchFamily="34" charset="0"/>
                <a:cs typeface="Meta Offc Pro"/>
              </a:rPr>
              <a:t>Domestic</a:t>
            </a:r>
          </a:p>
        </cdr:txBody>
      </cdr:sp>
      <cdr:sp macro="" textlink="">
        <cdr:nvSpPr>
          <cdr:cNvPr id="7" name="TextBox 1"/>
          <cdr:cNvSpPr txBox="1"/>
        </cdr:nvSpPr>
        <cdr:spPr>
          <a:xfrm xmlns:a="http://schemas.openxmlformats.org/drawingml/2006/main">
            <a:off x="831501" y="990600"/>
            <a:ext cx="990600" cy="261610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square" rtlCol="0">
            <a:spAutoFit/>
          </a:bodyPr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l"/>
            <a:r>
              <a:rPr lang="en-US" sz="1100" dirty="0" smtClean="0">
                <a:latin typeface="Calibri" pitchFamily="34" charset="0"/>
                <a:cs typeface="Meta Offc Pro"/>
              </a:rPr>
              <a:t>Global </a:t>
            </a:r>
          </a:p>
        </cdr:txBody>
      </cdr: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3/7/2019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283784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44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481312" y="0"/>
            <a:ext cx="5662688" cy="6858000"/>
          </a:xfrm>
          <a:prstGeom prst="rect">
            <a:avLst/>
          </a:prstGeom>
          <a:solidFill>
            <a:srgbClr val="F5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10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44983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219005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5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1295400"/>
            <a:ext cx="6008786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438400" y="2424199"/>
            <a:ext cx="4168742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2438400" y="3668799"/>
            <a:ext cx="1511267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2438400" y="4122031"/>
            <a:ext cx="3762342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4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20452" y="1680186"/>
            <a:ext cx="7772401" cy="14700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This is a Divider Slide	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4844" y="2536153"/>
            <a:ext cx="7705350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3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5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1863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8069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5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9677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723151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No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90135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56716"/>
            <a:ext cx="89001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3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0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3" r:id="rId2"/>
    <p:sldLayoutId id="2147483687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555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Exhibit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75" y="-2894"/>
            <a:ext cx="861969" cy="15087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3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KFF_Plate_Tab+Slab6.png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5331370" y="0"/>
            <a:ext cx="3812630" cy="6858000"/>
          </a:xfrm>
          <a:prstGeom prst="rect">
            <a:avLst/>
          </a:prstGeom>
        </p:spPr>
      </p:pic>
      <p:pic>
        <p:nvPicPr>
          <p:cNvPr id="10" name="Picture 9" descr="KFF_Plate_Tab+Slab9.png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www.kff.org/global-health-policy/fact-sheet/u-s-federal-funding-for-hivaids-trends-over-time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8290560" cy="548640"/>
          </a:xfrm>
        </p:spPr>
        <p:txBody>
          <a:bodyPr/>
          <a:lstStyle/>
          <a:p>
            <a:r>
              <a:rPr lang="en-US" sz="950" dirty="0">
                <a:latin typeface="+mj-lt"/>
              </a:rPr>
              <a:t>Source: Kaiser Family Foundation analysis of data from OMB, CBJs, Congressional Appropriations Bills, and personal communication with agency staff. </a:t>
            </a:r>
          </a:p>
          <a:p>
            <a:r>
              <a:rPr lang="en-US" sz="950" dirty="0" smtClean="0">
                <a:solidFill>
                  <a:srgbClr val="55565A"/>
                </a:solidFill>
                <a:latin typeface="+mj-lt"/>
              </a:rPr>
              <a:t>Notes: Funding includes both domestic and global HIV accounts; </a:t>
            </a:r>
            <a:r>
              <a:rPr lang="en-US" sz="950" dirty="0">
                <a:solidFill>
                  <a:srgbClr val="55565A"/>
                </a:solidFill>
                <a:latin typeface="+mj-lt"/>
                <a:ea typeface="Calibri" panose="020F0502020204030204" pitchFamily="34" charset="0"/>
              </a:rPr>
              <a:t>The decrease in 2006 reflects methodological changes at CMS. For additional information about recent budget trends see KFF fact </a:t>
            </a:r>
            <a:r>
              <a:rPr lang="en-US" sz="950" dirty="0" smtClean="0">
                <a:solidFill>
                  <a:srgbClr val="55565A"/>
                </a:solidFill>
                <a:latin typeface="+mj-lt"/>
                <a:ea typeface="Calibri" panose="020F0502020204030204" pitchFamily="34" charset="0"/>
              </a:rPr>
              <a:t>sheet, </a:t>
            </a:r>
            <a:r>
              <a:rPr lang="en-US" sz="950" dirty="0">
                <a:solidFill>
                  <a:srgbClr val="55565A"/>
                </a:solidFill>
                <a:latin typeface="+mj-lt"/>
                <a:ea typeface="Calibri" panose="020F0502020204030204" pitchFamily="34" charset="0"/>
              </a:rPr>
              <a:t>U.S. Federal Funding for HIV/AIDS: Trends Over Time. </a:t>
            </a:r>
            <a:r>
              <a:rPr lang="en-US" sz="950" dirty="0">
                <a:solidFill>
                  <a:srgbClr val="55565A"/>
                </a:solidFill>
                <a:latin typeface="+mj-lt"/>
                <a:ea typeface="Calibri" panose="020F0502020204030204" pitchFamily="34" charset="0"/>
                <a:hlinkClick r:id="rId2"/>
              </a:rPr>
              <a:t>https://www.kff.org/global-health-policy/fact-sheet/u-s-federal-funding-for-hivaids-trends-over-time</a:t>
            </a:r>
            <a:r>
              <a:rPr lang="en-US" sz="950" dirty="0" smtClean="0">
                <a:solidFill>
                  <a:srgbClr val="55565A"/>
                </a:solidFill>
                <a:latin typeface="+mj-lt"/>
                <a:ea typeface="Calibri" panose="020F0502020204030204" pitchFamily="34" charset="0"/>
                <a:hlinkClick r:id="rId2"/>
              </a:rPr>
              <a:t>/</a:t>
            </a:r>
            <a:r>
              <a:rPr lang="en-US" sz="950" dirty="0" smtClean="0">
                <a:solidFill>
                  <a:srgbClr val="55565A"/>
                </a:solidFill>
                <a:latin typeface="+mj-lt"/>
                <a:ea typeface="Calibri" panose="020F0502020204030204" pitchFamily="34" charset="0"/>
              </a:rPr>
              <a:t> </a:t>
            </a:r>
            <a:endParaRPr lang="en-US" sz="950" dirty="0">
              <a:solidFill>
                <a:srgbClr val="55565A"/>
              </a:solidFill>
              <a:latin typeface="+mj-lt"/>
            </a:endParaRP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685800" y="205373"/>
            <a:ext cx="7470775" cy="851376"/>
          </a:xfrm>
        </p:spPr>
        <p:txBody>
          <a:bodyPr/>
          <a:lstStyle/>
          <a:p>
            <a:r>
              <a:rPr lang="en-US" dirty="0" smtClean="0"/>
              <a:t>Federal Domestic </a:t>
            </a:r>
            <a:r>
              <a:rPr lang="en-US" smtClean="0"/>
              <a:t>and </a:t>
            </a:r>
            <a:r>
              <a:rPr lang="en-US" smtClean="0"/>
              <a:t>Global </a:t>
            </a:r>
            <a:r>
              <a:rPr lang="en-US" dirty="0" smtClean="0"/>
              <a:t>HIV Funding, FY 1981-FY 2019</a:t>
            </a:r>
            <a:endParaRPr lang="en-US" dirty="0"/>
          </a:p>
        </p:txBody>
      </p:sp>
      <p:sp>
        <p:nvSpPr>
          <p:cNvPr id="8" name="TextBox 1"/>
          <p:cNvSpPr txBox="1"/>
          <p:nvPr/>
        </p:nvSpPr>
        <p:spPr>
          <a:xfrm>
            <a:off x="609600" y="1174307"/>
            <a:ext cx="16316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i="1" dirty="0">
                <a:solidFill>
                  <a:srgbClr val="000000"/>
                </a:solidFill>
                <a:latin typeface="Calibri" pitchFamily="34" charset="0"/>
                <a:cs typeface="Meta Offc Pro"/>
              </a:rPr>
              <a:t>Funding in Billions</a:t>
            </a: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3618216"/>
              </p:ext>
            </p:extLst>
          </p:nvPr>
        </p:nvGraphicFramePr>
        <p:xfrm>
          <a:off x="0" y="1198848"/>
          <a:ext cx="9067800" cy="4741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856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190C6F9E-D99C-44B1-8014-664AD66894B0}"/>
    </a:ext>
  </a:extLst>
</a:theme>
</file>

<file path=ppt/theme/theme2.xml><?xml version="1.0" encoding="utf-8"?>
<a:theme xmlns:a="http://schemas.openxmlformats.org/drawingml/2006/main" name="No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2459D324-CEAE-4DA8-A4A4-31C8CF33C8DF}"/>
    </a:ext>
  </a:extLst>
</a:theme>
</file>

<file path=ppt/theme/theme3.xml><?xml version="1.0" encoding="utf-8"?>
<a:theme xmlns:a="http://schemas.openxmlformats.org/drawingml/2006/main" name="Text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FEA93EDA-F7CF-4CAF-A0B5-005D9013C435}"/>
    </a:ext>
  </a:extLst>
</a:theme>
</file>

<file path=ppt/theme/theme4.xml><?xml version="1.0" encoding="utf-8"?>
<a:theme xmlns:a="http://schemas.openxmlformats.org/drawingml/2006/main" name="Default with exhibit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A17F3555-75B4-40E4-A38E-5E3B538FD6B4}"/>
    </a:ext>
  </a:extLst>
</a:theme>
</file>

<file path=ppt/theme/theme5.xml><?xml version="1.0" encoding="utf-8"?>
<a:theme xmlns:a="http://schemas.openxmlformats.org/drawingml/2006/main" name="Default with figure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5ACE17D8-A1EB-47C1-9E69-3820A24D4354}"/>
    </a:ext>
  </a:extLst>
</a:theme>
</file>

<file path=ppt/theme/theme6.xml><?xml version="1.0" encoding="utf-8"?>
<a:theme xmlns:a="http://schemas.openxmlformats.org/drawingml/2006/main" name="Title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2E02EE51-2D5F-40F1-8B3E-CB9C73AB5DD0}" vid="{A1FBFC23-1BC0-48E5-BE15-9B63A43B4168}"/>
    </a:ext>
  </a:extLst>
</a:theme>
</file>

<file path=ppt/theme/theme7.xml><?xml version="1.0" encoding="utf-8"?>
<a:theme xmlns:a="http://schemas.openxmlformats.org/drawingml/2006/main" name="Divider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2E02EE51-2D5F-40F1-8B3E-CB9C73AB5DD0}" vid="{228653A4-E3D7-40AF-95BE-C11C06F48E9F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2018 KFF Template 4x3</Template>
  <TotalTime>841</TotalTime>
  <Words>108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Calibri</vt:lpstr>
      <vt:lpstr>Meta Offc Pro</vt:lpstr>
      <vt:lpstr>MetaSerif-Book</vt:lpstr>
      <vt:lpstr>Tahoma</vt:lpstr>
      <vt:lpstr>Default</vt:lpstr>
      <vt:lpstr>No Angle</vt:lpstr>
      <vt:lpstr>Text Slide</vt:lpstr>
      <vt:lpstr>Default with exhibit #</vt:lpstr>
      <vt:lpstr>Default with figure #</vt:lpstr>
      <vt:lpstr>Title Slide</vt:lpstr>
      <vt:lpstr>Divider Slide</vt:lpstr>
      <vt:lpstr>Federal Domestic and Global HIV Funding, FY 1981-FY 2019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Dawson</dc:creator>
  <cp:lastModifiedBy>Lindsey Dawson</cp:lastModifiedBy>
  <cp:revision>46</cp:revision>
  <cp:lastPrinted>2019-03-06T16:12:51Z</cp:lastPrinted>
  <dcterms:created xsi:type="dcterms:W3CDTF">2019-02-13T18:51:56Z</dcterms:created>
  <dcterms:modified xsi:type="dcterms:W3CDTF">2019-03-07T15:38:18Z</dcterms:modified>
</cp:coreProperties>
</file>