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9" r:id="rId2"/>
    <p:sldMasterId id="2147483648" r:id="rId3"/>
    <p:sldMasterId id="2147483677" r:id="rId4"/>
    <p:sldMasterId id="2147483662" r:id="rId5"/>
    <p:sldMasterId id="2147483674" r:id="rId6"/>
  </p:sldMasterIdLst>
  <p:notesMasterIdLst>
    <p:notesMasterId r:id="rId8"/>
  </p:notesMasterIdLst>
  <p:handoutMasterIdLst>
    <p:handoutMasterId r:id="rId9"/>
  </p:handoutMasterIdLst>
  <p:sldIdLst>
    <p:sldId id="28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orient="horz" pos="633" userDrawn="1">
          <p15:clr>
            <a:srgbClr val="A4A3A4"/>
          </p15:clr>
        </p15:guide>
        <p15:guide id="3" orient="horz" pos="939" userDrawn="1">
          <p15:clr>
            <a:srgbClr val="A4A3A4"/>
          </p15:clr>
        </p15:guide>
        <p15:guide id="4" pos="5290" userDrawn="1">
          <p15:clr>
            <a:srgbClr val="A4A3A4"/>
          </p15:clr>
        </p15:guide>
        <p15:guide id="5" pos="4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anca DiJulio" initials="BD" lastIdx="4" clrIdx="0">
    <p:extLst>
      <p:ext uri="{19B8F6BF-5375-455C-9EA6-DF929625EA0E}">
        <p15:presenceInfo xmlns:p15="http://schemas.microsoft.com/office/powerpoint/2012/main" userId="S-1-5-21-1957994488-602162358-682003330-8134" providerId="AD"/>
      </p:ext>
    </p:extLst>
  </p:cmAuthor>
  <p:cmAuthor id="2" name="Cailey Munana" initials="CM" lastIdx="1" clrIdx="1">
    <p:extLst>
      <p:ext uri="{19B8F6BF-5375-455C-9EA6-DF929625EA0E}">
        <p15:presenceInfo xmlns:p15="http://schemas.microsoft.com/office/powerpoint/2012/main" userId="S-1-5-21-1957994488-602162358-682003330-53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2F2"/>
    <a:srgbClr val="CCD7E8"/>
    <a:srgbClr val="DBDBDB"/>
    <a:srgbClr val="555659"/>
    <a:srgbClr val="0E3B5E"/>
    <a:srgbClr val="FDCD05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 showGuides="1">
      <p:cViewPr varScale="1">
        <p:scale>
          <a:sx n="115" d="100"/>
          <a:sy n="115" d="100"/>
        </p:scale>
        <p:origin x="1476" y="108"/>
      </p:cViewPr>
      <p:guideLst>
        <p:guide orient="horz" pos="4128"/>
        <p:guide orient="horz" pos="633"/>
        <p:guide orient="horz" pos="939"/>
        <p:guide pos="5290"/>
        <p:guide pos="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9860702300794479"/>
          <c:y val="0.16524600836852155"/>
          <c:w val="0.50139297699205521"/>
          <c:h val="0.83475399163147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Appropriate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A23-4D68-ABDE-C965C1FCFB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…kneeling during the national anthem…</c:v>
                </c:pt>
                <c:pt idx="1">
                  <c:v>…disrupting another group's rally…</c:v>
                </c:pt>
                <c:pt idx="2">
                  <c:v>…burning the American flag…</c:v>
                </c:pt>
                <c:pt idx="3">
                  <c:v>…blocking cars from driving on the road or highway…</c:v>
                </c:pt>
              </c:strCache>
            </c:strRef>
          </c:cat>
          <c:val>
            <c:numRef>
              <c:f>Sheet1!$B$2:$B$5</c:f>
              <c:numCache>
                <c:formatCode>#,##0\);#,##0%</c:formatCode>
                <c:ptCount val="4"/>
                <c:pt idx="0">
                  <c:v>-0.42</c:v>
                </c:pt>
                <c:pt idx="1">
                  <c:v>-0.22</c:v>
                </c:pt>
                <c:pt idx="2">
                  <c:v>-0.16</c:v>
                </c:pt>
                <c:pt idx="3">
                  <c:v>-0.15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23-4D68-ABDE-C965C1FCFB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Never appropriate</c:v>
                </c:pt>
              </c:strCache>
            </c:strRef>
          </c:tx>
          <c:spPr>
            <a:solidFill>
              <a:srgbClr val="0076C4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04D2FFF9-7E2F-4D0F-9DFA-5CDBAED634C1}" type="VALUE">
                      <a:rPr lang="en-US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6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3-4D68-ABDE-C965C1FCFB8E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42866434-BEAD-4E68-BAAD-62FA93278A44}" type="VALUE">
                      <a:rPr lang="en-US" sz="160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6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3-4D68-ABDE-C965C1FCFB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…kneeling during the national anthem…</c:v>
                </c:pt>
                <c:pt idx="1">
                  <c:v>…disrupting another group's rally…</c:v>
                </c:pt>
                <c:pt idx="2">
                  <c:v>…burning the American flag…</c:v>
                </c:pt>
                <c:pt idx="3">
                  <c:v>…blocking cars from driving on the road or highway…</c:v>
                </c:pt>
              </c:strCache>
            </c:strRef>
          </c:cat>
          <c:val>
            <c:numRef>
              <c:f>Sheet1!$C$2:$C$5</c:f>
              <c:numCache>
                <c:formatCode>0%;0%</c:formatCode>
                <c:ptCount val="4"/>
                <c:pt idx="0">
                  <c:v>0.53</c:v>
                </c:pt>
                <c:pt idx="1">
                  <c:v>0.75</c:v>
                </c:pt>
                <c:pt idx="2">
                  <c:v>0.81</c:v>
                </c:pt>
                <c:pt idx="3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23-4D68-ABDE-C965C1FCFB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ln>
            <a:noFill/>
          </a:ln>
        </c:spPr>
        <c:txPr>
          <a:bodyPr anchor="ctr" anchorCtr="0"/>
          <a:lstStyle/>
          <a:p>
            <a:pPr>
              <a:defRPr sz="16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0"/>
        <c:lblAlgn val="ctr"/>
        <c:lblOffset val="100"/>
        <c:noMultiLvlLbl val="0"/>
      </c:catAx>
      <c:valAx>
        <c:axId val="401348728"/>
        <c:scaling>
          <c:orientation val="minMax"/>
          <c:max val="0.9"/>
          <c:min val="-0.5"/>
        </c:scaling>
        <c:delete val="1"/>
        <c:axPos val="b"/>
        <c:numFmt formatCode="#,##0\);#,##0%" sourceLinked="1"/>
        <c:majorTickMark val="out"/>
        <c:minorTickMark val="none"/>
        <c:tickLblPos val="nextTo"/>
        <c:crossAx val="401353040"/>
        <c:crosses val="max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5.7326426088399017E-2"/>
          <c:y val="4.1789962197461068E-2"/>
          <c:w val="0.92183019242186803"/>
          <c:h val="5.7964627499836704E-2"/>
        </c:manualLayout>
      </c:layout>
      <c:overlay val="0"/>
      <c:txPr>
        <a:bodyPr/>
        <a:lstStyle/>
        <a:p>
          <a:pPr>
            <a:defRPr sz="1400" b="0" baseline="0">
              <a:solidFill>
                <a:srgbClr val="323A45"/>
              </a:solidFill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578" y="3140293"/>
            <a:ext cx="5092777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730817" y="2330910"/>
            <a:ext cx="6299720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5454-33A3-8747-B81E-E70B82690E84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660-BB7D-1746-9CFA-1C50A45AB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0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5236769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72" y="1358285"/>
            <a:ext cx="5168713" cy="3086875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itter 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6782774" cy="844213"/>
          </a:xfrm>
          <a:prstGeom prst="rect">
            <a:avLst/>
          </a:prstGeom>
        </p:spPr>
        <p:txBody>
          <a:bodyPr/>
          <a:lstStyle>
            <a:lvl1pPr algn="l">
              <a:defRPr sz="3201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4370" y="1717513"/>
            <a:ext cx="6782774" cy="4216565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10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 Reverse Blue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6682736" cy="844213"/>
          </a:xfrm>
          <a:prstGeom prst="rect">
            <a:avLst/>
          </a:prstGeom>
        </p:spPr>
        <p:txBody>
          <a:bodyPr/>
          <a:lstStyle>
            <a:lvl1pPr algn="l">
              <a:defRPr sz="3201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4370" y="1717513"/>
            <a:ext cx="6682736" cy="4216565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6682736" cy="844213"/>
          </a:xfr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370" y="1717510"/>
            <a:ext cx="6682736" cy="4341914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0240" y="1600205"/>
            <a:ext cx="3861418" cy="4525963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1"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399"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9848" y="1600205"/>
            <a:ext cx="3925218" cy="4525963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1"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399"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77" y="462924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934" y="1039813"/>
            <a:ext cx="7705350" cy="3687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1"/>
            </a:lvl1pPr>
            <a:lvl2pPr marL="457207" indent="0">
              <a:buNone/>
              <a:defRPr sz="2801"/>
            </a:lvl2pPr>
            <a:lvl3pPr marL="914415" indent="0">
              <a:buNone/>
              <a:defRPr sz="2399"/>
            </a:lvl3pPr>
            <a:lvl4pPr marL="1371622" indent="0">
              <a:buNone/>
              <a:defRPr sz="2000"/>
            </a:lvl4pPr>
            <a:lvl5pPr marL="1828831" indent="0">
              <a:buNone/>
              <a:defRPr sz="2000"/>
            </a:lvl5pPr>
            <a:lvl6pPr marL="2286038" indent="0">
              <a:buNone/>
              <a:defRPr sz="2000"/>
            </a:lvl6pPr>
            <a:lvl7pPr marL="2743246" indent="0">
              <a:buNone/>
              <a:defRPr sz="2000"/>
            </a:lvl7pPr>
            <a:lvl8pPr marL="3200453" indent="0">
              <a:buNone/>
              <a:defRPr sz="2000"/>
            </a:lvl8pPr>
            <a:lvl9pPr marL="365766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77" y="519597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7" indent="0">
              <a:buNone/>
              <a:defRPr sz="1200"/>
            </a:lvl2pPr>
            <a:lvl3pPr marL="914415" indent="0">
              <a:buNone/>
              <a:defRPr sz="1000"/>
            </a:lvl3pPr>
            <a:lvl4pPr marL="1371622" indent="0">
              <a:buNone/>
              <a:defRPr sz="900"/>
            </a:lvl4pPr>
            <a:lvl5pPr marL="1828831" indent="0">
              <a:buNone/>
              <a:defRPr sz="900"/>
            </a:lvl5pPr>
            <a:lvl6pPr marL="2286038" indent="0">
              <a:buNone/>
              <a:defRPr sz="900"/>
            </a:lvl6pPr>
            <a:lvl7pPr marL="2743246" indent="0">
              <a:buNone/>
              <a:defRPr sz="900"/>
            </a:lvl7pPr>
            <a:lvl8pPr marL="3200453" indent="0">
              <a:buNone/>
              <a:defRPr sz="900"/>
            </a:lvl8pPr>
            <a:lvl9pPr marL="3657661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1466" y="6305955"/>
            <a:ext cx="2133600" cy="365125"/>
          </a:xfrm>
          <a:prstGeom prst="rect">
            <a:avLst/>
          </a:prstGeom>
        </p:spPr>
        <p:txBody>
          <a:bodyPr/>
          <a:lstStyle/>
          <a:p>
            <a:fld id="{8E9351FB-0652-5D4E-8675-5F18C30F0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2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14" y="365128"/>
            <a:ext cx="7886372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7030298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370" y="1528970"/>
            <a:ext cx="7030298" cy="4201270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0817" y="2633310"/>
            <a:ext cx="6299720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2519755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781" y="5295540"/>
            <a:ext cx="88850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815" y="6251604"/>
            <a:ext cx="312232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023" y="5881294"/>
            <a:ext cx="950365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164504" cy="22592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523676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KFF_Full_Logo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19" y="6006710"/>
            <a:ext cx="676259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5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3201" kern="1200">
          <a:solidFill>
            <a:srgbClr val="555659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1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11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0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7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34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42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164504" cy="2259260"/>
          </a:xfrm>
          <a:prstGeom prst="rect">
            <a:avLst/>
          </a:prstGeom>
        </p:spPr>
      </p:pic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7039445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13145" y="1519562"/>
            <a:ext cx="7060669" cy="41862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KFF_Full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19" y="6006710"/>
            <a:ext cx="676259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3201" kern="1200">
          <a:solidFill>
            <a:srgbClr val="555659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164504" cy="2259260"/>
          </a:xfrm>
          <a:prstGeom prst="rect">
            <a:avLst/>
          </a:prstGeom>
        </p:spPr>
      </p:pic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34512" y="0"/>
            <a:ext cx="2860217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523676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31439" y="1519565"/>
            <a:ext cx="5168713" cy="30868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KFF_Full_Log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19" y="6006710"/>
            <a:ext cx="676259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3201" kern="1200">
          <a:solidFill>
            <a:srgbClr val="555659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474689"/>
              </p:ext>
            </p:extLst>
          </p:nvPr>
        </p:nvGraphicFramePr>
        <p:xfrm>
          <a:off x="871856" y="1825690"/>
          <a:ext cx="7990705" cy="393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5018" y="1244542"/>
            <a:ext cx="7908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23A45"/>
                </a:solidFill>
              </a:rPr>
              <a:t>Do you think it is ever appropriate to protest by … , or is that never appropriate?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5018" y="450070"/>
            <a:ext cx="8197543" cy="8442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55565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399" dirty="0">
                <a:solidFill>
                  <a:srgbClr val="323A45"/>
                </a:solidFill>
              </a:rPr>
              <a:t>Four in Ten Say it is Appropriate to Protest by Kneeling During the National Anthem, But Many Disagree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65265" y="6186471"/>
            <a:ext cx="7132320" cy="68676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»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>
                <a:solidFill>
                  <a:srgbClr val="323A45"/>
                </a:solidFill>
              </a:rPr>
              <a:t>NOTE: No opinion responses not shown.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323A45"/>
                </a:solidFill>
              </a:rPr>
              <a:t>SOURCE: Washington Post/Kaiser Family Foundation Survey on Political </a:t>
            </a:r>
            <a:r>
              <a:rPr lang="en-US" sz="1100" dirty="0" err="1">
                <a:solidFill>
                  <a:srgbClr val="323A45"/>
                </a:solidFill>
              </a:rPr>
              <a:t>Rallygoing</a:t>
            </a:r>
            <a:r>
              <a:rPr lang="en-US" sz="1100" dirty="0">
                <a:solidFill>
                  <a:srgbClr val="323A45"/>
                </a:solidFill>
              </a:rPr>
              <a:t> and Activism (conducted January 24-February 22, 2018)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05684" y="2475782"/>
            <a:ext cx="0" cy="340397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33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9646F7C6-6DDB-466F-B53B-F25B97715B93}"/>
    </a:ext>
  </a:extLst>
</a:theme>
</file>

<file path=ppt/theme/theme2.xml><?xml version="1.0" encoding="utf-8"?>
<a:theme xmlns:a="http://schemas.openxmlformats.org/drawingml/2006/main" name="Twitter Blue Reverse No Angl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444C2B08-61B0-4AA0-BC16-62D36DD5C82D}"/>
    </a:ext>
  </a:extLst>
</a:theme>
</file>

<file path=ppt/theme/theme3.xml><?xml version="1.0" encoding="utf-8"?>
<a:theme xmlns:a="http://schemas.openxmlformats.org/drawingml/2006/main" name="Char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E3B5E"/>
      </a:accent1>
      <a:accent2>
        <a:srgbClr val="0076C4"/>
      </a:accent2>
      <a:accent3>
        <a:srgbClr val="005993"/>
      </a:accent3>
      <a:accent4>
        <a:srgbClr val="43B4FF"/>
      </a:accent4>
      <a:accent5>
        <a:srgbClr val="C0E6FF"/>
      </a:accent5>
      <a:accent6>
        <a:srgbClr val="082338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97C82C40-A5C0-43F1-AD09-8D4F7268DD76}"/>
    </a:ext>
  </a:extLst>
</a:theme>
</file>

<file path=ppt/theme/theme4.xml><?xml version="1.0" encoding="utf-8"?>
<a:theme xmlns:a="http://schemas.openxmlformats.org/drawingml/2006/main" name="Blank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-KFF-Twitter-Template" id="{D0A523A1-7256-4346-951E-86CE6625A7CC}" vid="{6097FB6F-1C96-4CE2-A7D8-AC2C90EEE0C8}"/>
    </a:ext>
  </a:extLst>
</a:theme>
</file>

<file path=ppt/theme/theme5.xml><?xml version="1.0" encoding="utf-8"?>
<a:theme xmlns:a="http://schemas.openxmlformats.org/drawingml/2006/main" name="Text Slide w/Gray Angl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C79007E5-E685-4C7E-AF90-D50FD6C2A51A}"/>
    </a:ext>
  </a:extLst>
</a:theme>
</file>

<file path=ppt/theme/theme6.xml><?xml version="1.0" encoding="utf-8"?>
<a:theme xmlns:a="http://schemas.openxmlformats.org/drawingml/2006/main" name="Text Slide w/Wide Gray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E3B5E"/>
      </a:accent1>
      <a:accent2>
        <a:srgbClr val="0076C4"/>
      </a:accent2>
      <a:accent3>
        <a:srgbClr val="005993"/>
      </a:accent3>
      <a:accent4>
        <a:srgbClr val="43B4FF"/>
      </a:accent4>
      <a:accent5>
        <a:srgbClr val="C0E6FF"/>
      </a:accent5>
      <a:accent6>
        <a:srgbClr val="082338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115A0DF5-90D4-450C-AD09-E4ECB1F33739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2018-KFF-Twitter-Template</Template>
  <TotalTime>452</TotalTime>
  <Words>68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Title Slide</vt:lpstr>
      <vt:lpstr>Twitter Blue Reverse No Angle</vt:lpstr>
      <vt:lpstr>Chart</vt:lpstr>
      <vt:lpstr>Blank</vt:lpstr>
      <vt:lpstr>Text Slide w/Gray Angle</vt:lpstr>
      <vt:lpstr>Text Slide w/Wide Gray Angle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Wu</dc:creator>
  <cp:lastModifiedBy>Craig Palosky</cp:lastModifiedBy>
  <cp:revision>44</cp:revision>
  <dcterms:created xsi:type="dcterms:W3CDTF">2018-03-20T21:17:53Z</dcterms:created>
  <dcterms:modified xsi:type="dcterms:W3CDTF">2018-05-23T20:31:13Z</dcterms:modified>
</cp:coreProperties>
</file>