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10"/>
  </p:notesMasterIdLst>
  <p:sldIdLst>
    <p:sldId id="278" r:id="rId5"/>
    <p:sldId id="279" r:id="rId6"/>
    <p:sldId id="280" r:id="rId7"/>
    <p:sldId id="281" r:id="rId8"/>
    <p:sldId id="28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>
      <p:cViewPr varScale="1">
        <p:scale>
          <a:sx n="71" d="100"/>
          <a:sy n="71" d="100"/>
        </p:scale>
        <p:origin x="8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/>
              <a:t>Percent Difference in Average Monthly Silver Premiums After Tax Credits under BCRA vs. ACA, 2020</a:t>
            </a:r>
            <a:endParaRPr lang="en-US" sz="1800" dirty="0"/>
          </a:p>
        </c:rich>
      </c:tx>
      <c:layout>
        <c:manualLayout>
          <c:xMode val="edge"/>
          <c:yMode val="edge"/>
          <c:x val="0.113238837703756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415101815320568"/>
          <c:y val="0.10032828282828282"/>
          <c:w val="0.8382337873959943"/>
          <c:h val="0.8120283544102442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ACA Premium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FB4-40BC-9E42-F67534ED0B2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New York</c:v>
                </c:pt>
                <c:pt idx="1">
                  <c:v>Mass.</c:v>
                </c:pt>
                <c:pt idx="2">
                  <c:v>Vermont</c:v>
                </c:pt>
                <c:pt idx="3">
                  <c:v>DC</c:v>
                </c:pt>
                <c:pt idx="4">
                  <c:v>Washington</c:v>
                </c:pt>
                <c:pt idx="5">
                  <c:v>US Average</c:v>
                </c:pt>
                <c:pt idx="6">
                  <c:v>West Virginia</c:v>
                </c:pt>
                <c:pt idx="7">
                  <c:v>South Dakota</c:v>
                </c:pt>
                <c:pt idx="8">
                  <c:v>Oklahoma</c:v>
                </c:pt>
                <c:pt idx="9">
                  <c:v>Alaska</c:v>
                </c:pt>
                <c:pt idx="10">
                  <c:v>Alabama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0.12</c:v>
                </c:pt>
                <c:pt idx="1">
                  <c:v>0.14000000000000001</c:v>
                </c:pt>
                <c:pt idx="2">
                  <c:v>0.21</c:v>
                </c:pt>
                <c:pt idx="3">
                  <c:v>0.22</c:v>
                </c:pt>
                <c:pt idx="4">
                  <c:v>0.33</c:v>
                </c:pt>
                <c:pt idx="5">
                  <c:v>0.74</c:v>
                </c:pt>
                <c:pt idx="6">
                  <c:v>1.08</c:v>
                </c:pt>
                <c:pt idx="7">
                  <c:v>1.1100000000000001</c:v>
                </c:pt>
                <c:pt idx="8">
                  <c:v>1.4</c:v>
                </c:pt>
                <c:pt idx="9">
                  <c:v>1.42</c:v>
                </c:pt>
                <c:pt idx="10">
                  <c:v>1.64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B4-40BC-9E42-F67534ED0B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overlap val="100"/>
        <c:axId val="1676849968"/>
        <c:axId val="1676834992"/>
      </c:barChart>
      <c:catAx>
        <c:axId val="1676849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6834992"/>
        <c:crosses val="autoZero"/>
        <c:auto val="1"/>
        <c:lblAlgn val="ctr"/>
        <c:lblOffset val="100"/>
        <c:noMultiLvlLbl val="0"/>
      </c:catAx>
      <c:valAx>
        <c:axId val="1676834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6849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5252525252525252E-2"/>
          <c:w val="0.96881644223954644"/>
          <c:h val="0.898758450648214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Change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9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2EA-431A-9C6E-34EAC760A17D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2EA-431A-9C6E-34EAC760A17D}"/>
                </c:ext>
              </c:extLst>
            </c:dLbl>
            <c:dLbl>
              <c:idx val="2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2EA-431A-9C6E-34EAC760A17D}"/>
                </c:ext>
              </c:extLst>
            </c:dLbl>
            <c:dLbl>
              <c:idx val="5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2EA-431A-9C6E-34EAC760A1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Sheet1!$A$2:$A$53</c:f>
              <c:strCache>
                <c:ptCount val="52"/>
                <c:pt idx="0">
                  <c:v>NY</c:v>
                </c:pt>
                <c:pt idx="1">
                  <c:v>MA</c:v>
                </c:pt>
                <c:pt idx="2">
                  <c:v>VT</c:v>
                </c:pt>
                <c:pt idx="3">
                  <c:v>DC</c:v>
                </c:pt>
                <c:pt idx="4">
                  <c:v>WA</c:v>
                </c:pt>
                <c:pt idx="5">
                  <c:v>NH</c:v>
                </c:pt>
                <c:pt idx="6">
                  <c:v>IN</c:v>
                </c:pt>
                <c:pt idx="7">
                  <c:v>ME</c:v>
                </c:pt>
                <c:pt idx="8">
                  <c:v>KY</c:v>
                </c:pt>
                <c:pt idx="9">
                  <c:v>NJ</c:v>
                </c:pt>
                <c:pt idx="10">
                  <c:v>OH</c:v>
                </c:pt>
                <c:pt idx="11">
                  <c:v>AZ</c:v>
                </c:pt>
                <c:pt idx="12">
                  <c:v>OR</c:v>
                </c:pt>
                <c:pt idx="13">
                  <c:v>IL</c:v>
                </c:pt>
                <c:pt idx="14">
                  <c:v>NM</c:v>
                </c:pt>
                <c:pt idx="15">
                  <c:v>AR</c:v>
                </c:pt>
                <c:pt idx="16">
                  <c:v>DE</c:v>
                </c:pt>
                <c:pt idx="17">
                  <c:v>RI</c:v>
                </c:pt>
                <c:pt idx="18">
                  <c:v>CO</c:v>
                </c:pt>
                <c:pt idx="19">
                  <c:v>MN</c:v>
                </c:pt>
                <c:pt idx="20">
                  <c:v>SC</c:v>
                </c:pt>
                <c:pt idx="21">
                  <c:v>VA</c:v>
                </c:pt>
                <c:pt idx="22">
                  <c:v>UT</c:v>
                </c:pt>
                <c:pt idx="23">
                  <c:v>FL</c:v>
                </c:pt>
                <c:pt idx="24">
                  <c:v>MI</c:v>
                </c:pt>
                <c:pt idx="25">
                  <c:v>GA</c:v>
                </c:pt>
                <c:pt idx="26">
                  <c:v>ID</c:v>
                </c:pt>
                <c:pt idx="27">
                  <c:v>PA</c:v>
                </c:pt>
                <c:pt idx="28">
                  <c:v>NV</c:v>
                </c:pt>
                <c:pt idx="29">
                  <c:v>US</c:v>
                </c:pt>
                <c:pt idx="30">
                  <c:v>MD</c:v>
                </c:pt>
                <c:pt idx="31">
                  <c:v>CT</c:v>
                </c:pt>
                <c:pt idx="32">
                  <c:v>IA</c:v>
                </c:pt>
                <c:pt idx="33">
                  <c:v>ND</c:v>
                </c:pt>
                <c:pt idx="34">
                  <c:v>MO</c:v>
                </c:pt>
                <c:pt idx="35">
                  <c:v>TX</c:v>
                </c:pt>
                <c:pt idx="36">
                  <c:v>WI</c:v>
                </c:pt>
                <c:pt idx="37">
                  <c:v>MS</c:v>
                </c:pt>
                <c:pt idx="38">
                  <c:v>KS</c:v>
                </c:pt>
                <c:pt idx="39">
                  <c:v>WY</c:v>
                </c:pt>
                <c:pt idx="40">
                  <c:v>TN</c:v>
                </c:pt>
                <c:pt idx="41">
                  <c:v>HI</c:v>
                </c:pt>
                <c:pt idx="42">
                  <c:v>MT</c:v>
                </c:pt>
                <c:pt idx="43">
                  <c:v>NE</c:v>
                </c:pt>
                <c:pt idx="44">
                  <c:v>CA</c:v>
                </c:pt>
                <c:pt idx="45">
                  <c:v>LA</c:v>
                </c:pt>
                <c:pt idx="46">
                  <c:v>WV</c:v>
                </c:pt>
                <c:pt idx="47">
                  <c:v>NC</c:v>
                </c:pt>
                <c:pt idx="48">
                  <c:v>SD</c:v>
                </c:pt>
                <c:pt idx="49">
                  <c:v>OK</c:v>
                </c:pt>
                <c:pt idx="50">
                  <c:v>AK</c:v>
                </c:pt>
                <c:pt idx="51">
                  <c:v>AL</c:v>
                </c:pt>
              </c:strCache>
            </c:strRef>
          </c:cat>
          <c:val>
            <c:numRef>
              <c:f>Sheet1!$B$2:$B$53</c:f>
              <c:numCache>
                <c:formatCode>0%</c:formatCode>
                <c:ptCount val="52"/>
                <c:pt idx="0">
                  <c:v>0.12</c:v>
                </c:pt>
                <c:pt idx="1">
                  <c:v>0.14000000000000001</c:v>
                </c:pt>
                <c:pt idx="2">
                  <c:v>0.21</c:v>
                </c:pt>
                <c:pt idx="3">
                  <c:v>0.22</c:v>
                </c:pt>
                <c:pt idx="4">
                  <c:v>0.33</c:v>
                </c:pt>
                <c:pt idx="5">
                  <c:v>0.43</c:v>
                </c:pt>
                <c:pt idx="6">
                  <c:v>0.48</c:v>
                </c:pt>
                <c:pt idx="7">
                  <c:v>0.48</c:v>
                </c:pt>
                <c:pt idx="8">
                  <c:v>0.49</c:v>
                </c:pt>
                <c:pt idx="9">
                  <c:v>0.49</c:v>
                </c:pt>
                <c:pt idx="10">
                  <c:v>0.52</c:v>
                </c:pt>
                <c:pt idx="11">
                  <c:v>0.53</c:v>
                </c:pt>
                <c:pt idx="12">
                  <c:v>0.54</c:v>
                </c:pt>
                <c:pt idx="13">
                  <c:v>0.56999999999999995</c:v>
                </c:pt>
                <c:pt idx="14">
                  <c:v>0.59</c:v>
                </c:pt>
                <c:pt idx="15">
                  <c:v>0.6</c:v>
                </c:pt>
                <c:pt idx="16">
                  <c:v>0.6</c:v>
                </c:pt>
                <c:pt idx="17">
                  <c:v>0.6</c:v>
                </c:pt>
                <c:pt idx="18">
                  <c:v>0.65</c:v>
                </c:pt>
                <c:pt idx="19">
                  <c:v>0.65</c:v>
                </c:pt>
                <c:pt idx="20">
                  <c:v>0.66</c:v>
                </c:pt>
                <c:pt idx="21">
                  <c:v>0.66</c:v>
                </c:pt>
                <c:pt idx="22">
                  <c:v>0.67</c:v>
                </c:pt>
                <c:pt idx="23">
                  <c:v>0.69</c:v>
                </c:pt>
                <c:pt idx="24">
                  <c:v>0.69</c:v>
                </c:pt>
                <c:pt idx="25">
                  <c:v>0.71</c:v>
                </c:pt>
                <c:pt idx="26">
                  <c:v>0.71</c:v>
                </c:pt>
                <c:pt idx="27">
                  <c:v>0.72</c:v>
                </c:pt>
                <c:pt idx="28">
                  <c:v>0.73</c:v>
                </c:pt>
                <c:pt idx="29">
                  <c:v>0.74</c:v>
                </c:pt>
                <c:pt idx="30">
                  <c:v>0.74</c:v>
                </c:pt>
                <c:pt idx="31">
                  <c:v>0.75</c:v>
                </c:pt>
                <c:pt idx="32">
                  <c:v>0.75</c:v>
                </c:pt>
                <c:pt idx="33">
                  <c:v>0.76</c:v>
                </c:pt>
                <c:pt idx="34">
                  <c:v>0.77</c:v>
                </c:pt>
                <c:pt idx="35">
                  <c:v>0.78</c:v>
                </c:pt>
                <c:pt idx="36">
                  <c:v>0.78</c:v>
                </c:pt>
                <c:pt idx="37">
                  <c:v>0.79</c:v>
                </c:pt>
                <c:pt idx="38">
                  <c:v>0.82</c:v>
                </c:pt>
                <c:pt idx="39">
                  <c:v>0.84</c:v>
                </c:pt>
                <c:pt idx="40">
                  <c:v>0.86</c:v>
                </c:pt>
                <c:pt idx="41">
                  <c:v>0.89</c:v>
                </c:pt>
                <c:pt idx="42">
                  <c:v>0.89</c:v>
                </c:pt>
                <c:pt idx="43">
                  <c:v>0.99</c:v>
                </c:pt>
                <c:pt idx="44">
                  <c:v>1.03</c:v>
                </c:pt>
                <c:pt idx="45">
                  <c:v>1.05</c:v>
                </c:pt>
                <c:pt idx="46">
                  <c:v>1.08</c:v>
                </c:pt>
                <c:pt idx="47">
                  <c:v>1.0900000000000001</c:v>
                </c:pt>
                <c:pt idx="48">
                  <c:v>1.1100000000000001</c:v>
                </c:pt>
                <c:pt idx="49">
                  <c:v>1.4</c:v>
                </c:pt>
                <c:pt idx="50">
                  <c:v>1.42</c:v>
                </c:pt>
                <c:pt idx="51">
                  <c:v>1.64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EA-431A-9C6E-34EAC760A1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9849520"/>
        <c:axId val="529835792"/>
      </c:barChart>
      <c:catAx>
        <c:axId val="52984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9835792"/>
        <c:crosses val="autoZero"/>
        <c:auto val="1"/>
        <c:lblAlgn val="ctr"/>
        <c:lblOffset val="100"/>
        <c:noMultiLvlLbl val="0"/>
      </c:catAx>
      <c:valAx>
        <c:axId val="52983579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29849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539067231980617E-2"/>
          <c:y val="3.423622796067978E-2"/>
          <c:w val="0.91164041994750655"/>
          <c:h val="0.73313423734344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75E5-4C8F-B044-917A9B3306A6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5E5-4C8F-B044-917A9B3306A6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75E5-4C8F-B044-917A9B3306A6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75E5-4C8F-B044-917A9B3306A6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75E5-4C8F-B044-917A9B3306A6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75E5-4C8F-B044-917A9B3306A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Bronze
(60% Actuarial Value)</c:v>
                </c:pt>
                <c:pt idx="1">
                  <c:v>Silver
Income Over 250% of Poverty
(70% AV)</c:v>
                </c:pt>
                <c:pt idx="3">
                  <c:v>Income 200-250% of Poverty
(73% AV)</c:v>
                </c:pt>
                <c:pt idx="4">
                  <c:v>150-200% of Poverty
(87% AV)</c:v>
                </c:pt>
                <c:pt idx="5">
                  <c:v>150% of Poverty or Below 
(94% AV)</c:v>
                </c:pt>
              </c:strCache>
            </c:strRef>
          </c:cat>
          <c:val>
            <c:numRef>
              <c:f>Sheet1!$B$2:$B$7</c:f>
              <c:numCache>
                <c:formatCode>"$"#,##0</c:formatCode>
                <c:ptCount val="6"/>
                <c:pt idx="0">
                  <c:v>6105</c:v>
                </c:pt>
                <c:pt idx="1">
                  <c:v>3609</c:v>
                </c:pt>
                <c:pt idx="3">
                  <c:v>2904</c:v>
                </c:pt>
                <c:pt idx="4">
                  <c:v>809</c:v>
                </c:pt>
                <c:pt idx="5">
                  <c:v>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5E5-4C8F-B044-917A9B3306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10976"/>
        <c:axId val="5712512"/>
      </c:barChart>
      <c:catAx>
        <c:axId val="5710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5712512"/>
        <c:crosses val="autoZero"/>
        <c:auto val="1"/>
        <c:lblAlgn val="ctr"/>
        <c:lblOffset val="100"/>
        <c:noMultiLvlLbl val="0"/>
      </c:catAx>
      <c:valAx>
        <c:axId val="571251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&quot;$&quot;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710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ff.org/health-reform/issue-brief/premiums-under-the-senate-better-care-reconciliation-act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ff.org/health-reform/issue-brief/premiums-under-the-senate-better-care-reconciliation-act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ff.org/health-reform/issue-brief/premiums-under-the-senate-better-care-reconciliation-act/" TargetMode="Externa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91440" y="1585637"/>
          <a:ext cx="895985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963">
                  <a:extLst>
                    <a:ext uri="{9D8B030D-6E8A-4147-A177-3AD203B41FA5}">
                      <a16:colId xmlns:a16="http://schemas.microsoft.com/office/drawing/2014/main" val="3286246520"/>
                    </a:ext>
                  </a:extLst>
                </a:gridCol>
                <a:gridCol w="2239963">
                  <a:extLst>
                    <a:ext uri="{9D8B030D-6E8A-4147-A177-3AD203B41FA5}">
                      <a16:colId xmlns:a16="http://schemas.microsoft.com/office/drawing/2014/main" val="2375934844"/>
                    </a:ext>
                  </a:extLst>
                </a:gridCol>
                <a:gridCol w="2239963">
                  <a:extLst>
                    <a:ext uri="{9D8B030D-6E8A-4147-A177-3AD203B41FA5}">
                      <a16:colId xmlns:a16="http://schemas.microsoft.com/office/drawing/2014/main" val="4054161565"/>
                    </a:ext>
                  </a:extLst>
                </a:gridCol>
                <a:gridCol w="2239963">
                  <a:extLst>
                    <a:ext uri="{9D8B030D-6E8A-4147-A177-3AD203B41FA5}">
                      <a16:colId xmlns:a16="http://schemas.microsoft.com/office/drawing/2014/main" val="3847375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40-year-old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Senate BCRA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House AHCA**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09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Before tax credit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$6,500</a:t>
                      </a:r>
                      <a:endParaRPr lang="en-US" sz="1800" kern="1200" baseline="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$6,400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(-2%)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$6,550   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(+1%)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6611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After tax credit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$1,700*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$3,000   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(+76%)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$2,900   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(+71%)</a:t>
                      </a: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5306115"/>
                  </a:ext>
                </a:extLst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Congressional Budget Office</a:t>
            </a:r>
          </a:p>
          <a:p>
            <a:r>
              <a:rPr lang="en-US" dirty="0" smtClean="0"/>
              <a:t>*Under the ACA, a person of this income buying a silver plan would be eligible for cost-sharing assistance (87% Actuarial Value) making their silver plan more similar to a gold or platinum plan. </a:t>
            </a:r>
          </a:p>
          <a:p>
            <a:r>
              <a:rPr lang="en-US" dirty="0" smtClean="0"/>
              <a:t>** Premiums shown for a state without a waiver. Average AV is 65%, which is somewhat less generous than a silver plan (70%).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a middle-age person, before tax credits, premiums for comparable coverage would be similar under each plan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866492"/>
              </p:ext>
            </p:extLst>
          </p:nvPr>
        </p:nvGraphicFramePr>
        <p:xfrm>
          <a:off x="91440" y="3102355"/>
          <a:ext cx="895985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963">
                  <a:extLst>
                    <a:ext uri="{9D8B030D-6E8A-4147-A177-3AD203B41FA5}">
                      <a16:colId xmlns:a16="http://schemas.microsoft.com/office/drawing/2014/main" val="3286246520"/>
                    </a:ext>
                  </a:extLst>
                </a:gridCol>
                <a:gridCol w="2239963">
                  <a:extLst>
                    <a:ext uri="{9D8B030D-6E8A-4147-A177-3AD203B41FA5}">
                      <a16:colId xmlns:a16="http://schemas.microsoft.com/office/drawing/2014/main" val="2375934844"/>
                    </a:ext>
                  </a:extLst>
                </a:gridCol>
                <a:gridCol w="2239963">
                  <a:extLst>
                    <a:ext uri="{9D8B030D-6E8A-4147-A177-3AD203B41FA5}">
                      <a16:colId xmlns:a16="http://schemas.microsoft.com/office/drawing/2014/main" val="4054161565"/>
                    </a:ext>
                  </a:extLst>
                </a:gridCol>
                <a:gridCol w="2239963">
                  <a:extLst>
                    <a:ext uri="{9D8B030D-6E8A-4147-A177-3AD203B41FA5}">
                      <a16:colId xmlns:a16="http://schemas.microsoft.com/office/drawing/2014/main" val="3847375069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21-year-old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09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Before</a:t>
                      </a:r>
                      <a:r>
                        <a:rPr lang="en-US" baseline="0" dirty="0" smtClean="0"/>
                        <a:t> tax credit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$5,100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$4,100   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(-20%)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$4,200   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(-18%)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611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After tax credit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$1,700*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$2,200   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(+29%)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$1,750   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(+3%)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5306115"/>
                  </a:ext>
                </a:extLst>
              </a:tr>
            </a:tbl>
          </a:graphicData>
        </a:graphic>
      </p:graphicFrame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392864"/>
              </p:ext>
            </p:extLst>
          </p:nvPr>
        </p:nvGraphicFramePr>
        <p:xfrm>
          <a:off x="91440" y="4619074"/>
          <a:ext cx="8959852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963">
                  <a:extLst>
                    <a:ext uri="{9D8B030D-6E8A-4147-A177-3AD203B41FA5}">
                      <a16:colId xmlns:a16="http://schemas.microsoft.com/office/drawing/2014/main" val="3286246520"/>
                    </a:ext>
                  </a:extLst>
                </a:gridCol>
                <a:gridCol w="2239963">
                  <a:extLst>
                    <a:ext uri="{9D8B030D-6E8A-4147-A177-3AD203B41FA5}">
                      <a16:colId xmlns:a16="http://schemas.microsoft.com/office/drawing/2014/main" val="2375934844"/>
                    </a:ext>
                  </a:extLst>
                </a:gridCol>
                <a:gridCol w="2239963">
                  <a:extLst>
                    <a:ext uri="{9D8B030D-6E8A-4147-A177-3AD203B41FA5}">
                      <a16:colId xmlns:a16="http://schemas.microsoft.com/office/drawing/2014/main" val="4054161565"/>
                    </a:ext>
                  </a:extLst>
                </a:gridCol>
                <a:gridCol w="2239963">
                  <a:extLst>
                    <a:ext uri="{9D8B030D-6E8A-4147-A177-3AD203B41FA5}">
                      <a16:colId xmlns:a16="http://schemas.microsoft.com/office/drawing/2014/main" val="3847375069"/>
                    </a:ext>
                  </a:extLst>
                </a:gridCol>
              </a:tblGrid>
              <a:tr h="294640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64-year-old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09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Before</a:t>
                      </a:r>
                      <a:r>
                        <a:rPr lang="en-US" baseline="0" dirty="0" smtClean="0"/>
                        <a:t> tax credit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$15,300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$20,500   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(+34%)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$21,000   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(+37%)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611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After tax credit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$1,700*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$6,500   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(+282%)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$16,100   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(+847%)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530611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1440" y="1129193"/>
            <a:ext cx="89598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itchFamily="34" charset="0"/>
                <a:cs typeface="Meta Offc Pro"/>
              </a:rPr>
              <a:t>A</a:t>
            </a:r>
            <a:r>
              <a:rPr lang="en-US" sz="1600" dirty="0" smtClean="0">
                <a:latin typeface="Calibri" pitchFamily="34" charset="0"/>
                <a:cs typeface="Meta Offc Pro"/>
              </a:rPr>
              <a:t>nnual individual market premium for a silver plan, before and after tax credit (175% FPL), 2026</a:t>
            </a:r>
          </a:p>
        </p:txBody>
      </p:sp>
    </p:spTree>
    <p:extLst>
      <p:ext uri="{BB962C8B-B14F-4D97-AF65-F5344CB8AC3E}">
        <p14:creationId xmlns:p14="http://schemas.microsoft.com/office/powerpoint/2010/main" val="184259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92075" y="1096963"/>
          <a:ext cx="8959853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9979">
                  <a:extLst>
                    <a:ext uri="{9D8B030D-6E8A-4147-A177-3AD203B41FA5}">
                      <a16:colId xmlns:a16="http://schemas.microsoft.com/office/drawing/2014/main" val="2452887240"/>
                    </a:ext>
                  </a:extLst>
                </a:gridCol>
                <a:gridCol w="1279979">
                  <a:extLst>
                    <a:ext uri="{9D8B030D-6E8A-4147-A177-3AD203B41FA5}">
                      <a16:colId xmlns:a16="http://schemas.microsoft.com/office/drawing/2014/main" val="635718185"/>
                    </a:ext>
                  </a:extLst>
                </a:gridCol>
                <a:gridCol w="1279979">
                  <a:extLst>
                    <a:ext uri="{9D8B030D-6E8A-4147-A177-3AD203B41FA5}">
                      <a16:colId xmlns:a16="http://schemas.microsoft.com/office/drawing/2014/main" val="4036279051"/>
                    </a:ext>
                  </a:extLst>
                </a:gridCol>
                <a:gridCol w="1279979">
                  <a:extLst>
                    <a:ext uri="{9D8B030D-6E8A-4147-A177-3AD203B41FA5}">
                      <a16:colId xmlns:a16="http://schemas.microsoft.com/office/drawing/2014/main" val="2216074507"/>
                    </a:ext>
                  </a:extLst>
                </a:gridCol>
                <a:gridCol w="1279979">
                  <a:extLst>
                    <a:ext uri="{9D8B030D-6E8A-4147-A177-3AD203B41FA5}">
                      <a16:colId xmlns:a16="http://schemas.microsoft.com/office/drawing/2014/main" val="1807557938"/>
                    </a:ext>
                  </a:extLst>
                </a:gridCol>
                <a:gridCol w="1279979">
                  <a:extLst>
                    <a:ext uri="{9D8B030D-6E8A-4147-A177-3AD203B41FA5}">
                      <a16:colId xmlns:a16="http://schemas.microsoft.com/office/drawing/2014/main" val="3918610482"/>
                    </a:ext>
                  </a:extLst>
                </a:gridCol>
                <a:gridCol w="1279979">
                  <a:extLst>
                    <a:ext uri="{9D8B030D-6E8A-4147-A177-3AD203B41FA5}">
                      <a16:colId xmlns:a16="http://schemas.microsoft.com/office/drawing/2014/main" val="3473432304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Monthly </a:t>
                      </a: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Premium for a Silver Plan Among Exchange Enrollees (By Income and Age), 2020</a:t>
                      </a:r>
                    </a:p>
                  </a:txBody>
                  <a:tcPr marL="73025" marR="7302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454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Income Below 200% of Poverty</a:t>
                      </a:r>
                    </a:p>
                  </a:txBody>
                  <a:tcPr marL="73025" marR="7302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Income 200% of Poverty or Above</a:t>
                      </a:r>
                    </a:p>
                  </a:txBody>
                  <a:tcPr marL="73025" marR="7302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210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Age</a:t>
                      </a: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ACA Premium After Tax Credit</a:t>
                      </a:r>
                      <a:endParaRPr lang="en-US" sz="1200" dirty="0">
                        <a:solidFill>
                          <a:srgbClr val="313231"/>
                        </a:solidFill>
                        <a:effectLst/>
                        <a:latin typeface="Lucida Sans" panose="020B0602030504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BCRA Premium After Tax Credit</a:t>
                      </a:r>
                      <a:endParaRPr lang="en-US" sz="1200" dirty="0">
                        <a:solidFill>
                          <a:srgbClr val="313231"/>
                        </a:solidFill>
                        <a:effectLst/>
                        <a:latin typeface="Lucida Sans" panose="020B0602030504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% Change</a:t>
                      </a:r>
                      <a:endParaRPr lang="en-US" sz="1200" dirty="0">
                        <a:solidFill>
                          <a:srgbClr val="313231"/>
                        </a:solidFill>
                        <a:effectLst/>
                        <a:latin typeface="Lucida Sans" panose="020B0602030504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ACA Premium After Tax Credit</a:t>
                      </a:r>
                      <a:endParaRPr lang="en-US" sz="1200" dirty="0">
                        <a:solidFill>
                          <a:srgbClr val="313231"/>
                        </a:solidFill>
                        <a:effectLst/>
                        <a:latin typeface="Lucida Sans" panose="020B0602030504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BCRA Premium After Tax Credit</a:t>
                      </a:r>
                      <a:endParaRPr lang="en-US" sz="1200" dirty="0">
                        <a:solidFill>
                          <a:srgbClr val="313231"/>
                        </a:solidFill>
                        <a:effectLst/>
                        <a:latin typeface="Lucida Sans" panose="020B0602030504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% Change</a:t>
                      </a:r>
                      <a:endParaRPr lang="en-US" sz="1200" dirty="0">
                        <a:solidFill>
                          <a:srgbClr val="313231"/>
                        </a:solidFill>
                        <a:effectLst/>
                        <a:latin typeface="Lucida Sans" panose="020B0602030504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4248992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&lt; 18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$26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$58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121%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$176 </a:t>
                      </a:r>
                    </a:p>
                  </a:txBody>
                  <a:tcPr marL="73025" marR="73025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$170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-4%</a:t>
                      </a:r>
                    </a:p>
                  </a:txBody>
                  <a:tcPr marL="73025" marR="73025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623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18-34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$57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$103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82%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$247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$247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402416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35-44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$69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$149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117%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$296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$369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25%</a:t>
                      </a: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4169811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$67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$215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223%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$323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$556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72%</a:t>
                      </a: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1195669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55-64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$69 </a:t>
                      </a:r>
                    </a:p>
                  </a:txBody>
                  <a:tcPr marL="73025" marR="73025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$272 </a:t>
                      </a:r>
                    </a:p>
                  </a:txBody>
                  <a:tcPr marL="73025" marR="73025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294%</a:t>
                      </a:r>
                    </a:p>
                  </a:txBody>
                  <a:tcPr marL="73025" marR="73025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$399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$782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96%</a:t>
                      </a: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62063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65 +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$76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$296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288%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$439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$862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96%</a:t>
                      </a: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1204138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Overall </a:t>
                      </a:r>
                      <a:endParaRPr lang="en-US" sz="1600" dirty="0">
                        <a:solidFill>
                          <a:srgbClr val="313231"/>
                        </a:solidFill>
                        <a:effectLst/>
                        <a:latin typeface="Lucida Sans" panose="020B0602030504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$61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$168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177%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$311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$489 </a:t>
                      </a: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57%</a:t>
                      </a: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val="2484061260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13231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Source: Kaiser Family Foundation </a:t>
                      </a:r>
                      <a:endParaRPr lang="en-US" sz="1200" dirty="0" smtClean="0">
                        <a:solidFill>
                          <a:srgbClr val="313231"/>
                        </a:solidFill>
                        <a:effectLst/>
                        <a:latin typeface="Lucida Sans" panose="020B0602030504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011185"/>
                  </a:ext>
                </a:extLst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Kaiser Family Foundation. Premiums </a:t>
            </a:r>
            <a:r>
              <a:rPr lang="en-US" dirty="0"/>
              <a:t>under the Senate Better Care Reconciliation </a:t>
            </a:r>
            <a:r>
              <a:rPr lang="en-US" dirty="0" smtClean="0"/>
              <a:t>Act, Jun </a:t>
            </a:r>
            <a:r>
              <a:rPr lang="en-US" dirty="0"/>
              <a:t>26 2017 </a:t>
            </a:r>
            <a:r>
              <a:rPr lang="en-US" dirty="0">
                <a:hlinkClick r:id="rId2"/>
              </a:rPr>
              <a:t>http://www.kff.org/health-reform/issue-brief/premiums-under-the-senate-better-care-reconciliation-act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Low-income</a:t>
            </a:r>
            <a:r>
              <a:rPr lang="en-US" dirty="0" smtClean="0"/>
              <a:t>, older adults would face highest premium increases under Senate BCRA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20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509885"/>
              </p:ext>
            </p:extLst>
          </p:nvPr>
        </p:nvGraphicFramePr>
        <p:xfrm>
          <a:off x="91440" y="108833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Kaiser Family Foundation. Premiums under the Senate Better Care Reconciliation Act, Jun 26 2017 </a:t>
            </a:r>
            <a:r>
              <a:rPr lang="en-US" dirty="0">
                <a:hlinkClick r:id="rId3"/>
              </a:rPr>
              <a:t>http://www.kff.org/health-reform/issue-brief/premiums-under-the-senate-better-care-reconciliation-act/</a:t>
            </a:r>
            <a:r>
              <a:rPr lang="en-US" dirty="0"/>
              <a:t>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91440"/>
            <a:ext cx="9052560" cy="913766"/>
          </a:xfrm>
        </p:spPr>
        <p:txBody>
          <a:bodyPr/>
          <a:lstStyle/>
          <a:p>
            <a:r>
              <a:rPr lang="en-US" sz="2200" dirty="0" smtClean="0"/>
              <a:t>States with older, lower-income, rural populations would see average premiums more than 100% higher under the BCRA than current law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6533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7565031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Kaiser Family Foundation. Premiums under the Senate Better Care Reconciliation Act, Jun 26 2017 </a:t>
            </a:r>
            <a:r>
              <a:rPr lang="en-US" dirty="0">
                <a:hlinkClick r:id="rId3"/>
              </a:rPr>
              <a:t>http://www.kff.org/health-reform/issue-brief/premiums-under-the-senate-better-care-reconciliation-act/</a:t>
            </a:r>
            <a:r>
              <a:rPr lang="en-US" dirty="0"/>
              <a:t>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states would see higher average premium increases than others under the Senate BCRA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" y="1295400"/>
            <a:ext cx="7071360" cy="665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862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Percent Difference in Average Monthly Silver Premiums After Tax Credits under BCRA vs. ACA, 2020</a:t>
            </a:r>
          </a:p>
        </p:txBody>
      </p:sp>
    </p:spTree>
    <p:extLst>
      <p:ext uri="{BB962C8B-B14F-4D97-AF65-F5344CB8AC3E}">
        <p14:creationId xmlns:p14="http://schemas.microsoft.com/office/powerpoint/2010/main" val="395836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Kaiser </a:t>
            </a:r>
            <a:r>
              <a:rPr lang="en-US" dirty="0"/>
              <a:t>Family </a:t>
            </a:r>
            <a:r>
              <a:rPr lang="en-US" dirty="0" smtClean="0"/>
              <a:t>Foundation analysis of data from Healthcare.gov. Note: Under the ACA, people purchasing silver plans on-exchange who have incomes below 250% of the poverty level (about $30,000 for a single individual or $60,000 for a family of four) receive reduced cost-sharing, meaning their plans have lower deductibles</a:t>
            </a:r>
            <a:r>
              <a:rPr lang="en-US" dirty="0"/>
              <a:t>. Typically, silver plans have an actuarial value of 70%, meaning that on average the plan pays 70% of the cost of covered benefits for a standard population of enrollees, with the remaining 30% of total costs being covered by the enrollees in the form of deductibles, copayments, and coinsurance.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</a:t>
            </a:r>
            <a:r>
              <a:rPr lang="en-US" dirty="0" smtClean="0"/>
              <a:t>Deductible </a:t>
            </a:r>
            <a:r>
              <a:rPr lang="en-US" dirty="0"/>
              <a:t>in </a:t>
            </a:r>
            <a:r>
              <a:rPr lang="en-US" dirty="0" smtClean="0"/>
              <a:t>Marketplace Plans </a:t>
            </a:r>
            <a:r>
              <a:rPr lang="en-US" dirty="0"/>
              <a:t>with Combined Medical and Prescription Drug Deductibles, 2017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446248"/>
              </p:ext>
            </p:extLst>
          </p:nvPr>
        </p:nvGraphicFramePr>
        <p:xfrm>
          <a:off x="76200" y="1066801"/>
          <a:ext cx="8915400" cy="4571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81600" y="15240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itchFamily="34" charset="0"/>
                <a:cs typeface="Meta Offc Pro"/>
              </a:rPr>
              <a:t>Silver Plans with Cost-Sharing Reductions for Lower-Income Enrollees</a:t>
            </a:r>
          </a:p>
        </p:txBody>
      </p:sp>
    </p:spTree>
    <p:extLst>
      <p:ext uri="{BB962C8B-B14F-4D97-AF65-F5344CB8AC3E}">
        <p14:creationId xmlns:p14="http://schemas.microsoft.com/office/powerpoint/2010/main" val="40404459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KFF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15624149-D536-4485-BFA2-098F079AC01A}" vid="{D1D1E42F-4AB4-4731-82A3-A6F1C7515508}"/>
    </a:ext>
  </a:ext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15624149-D536-4485-BFA2-098F079AC01A}" vid="{AB17F953-BADE-46AE-A6CD-3B7184799CA4}"/>
    </a:ext>
  </a:ext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15624149-D536-4485-BFA2-098F079AC01A}" vid="{1AA1E98A-82E3-4FD5-8CA0-41746412034A}"/>
    </a:ext>
  </a:ext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FF_Template" id="{15624149-D536-4485-BFA2-098F079AC01A}" vid="{CFFF624F-939D-473C-8451-11D17185C46B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KFF_Template</Template>
  <TotalTime>102</TotalTime>
  <Words>662</Words>
  <Application>Microsoft Office PowerPoint</Application>
  <PresentationFormat>On-screen Show (4:3)</PresentationFormat>
  <Paragraphs>110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MS PGothic</vt:lpstr>
      <vt:lpstr>Arial</vt:lpstr>
      <vt:lpstr>Calibri</vt:lpstr>
      <vt:lpstr>Georgia</vt:lpstr>
      <vt:lpstr>Lucida Sans</vt:lpstr>
      <vt:lpstr>Meta Offc Pro</vt:lpstr>
      <vt:lpstr>MetaSerif-Book</vt:lpstr>
      <vt:lpstr>Tahoma</vt:lpstr>
      <vt:lpstr>Times New Roman</vt:lpstr>
      <vt:lpstr>Default</vt:lpstr>
      <vt:lpstr>Default with exhibit #</vt:lpstr>
      <vt:lpstr>Default with figure #</vt:lpstr>
      <vt:lpstr>Title page</vt:lpstr>
      <vt:lpstr>For a middle-age person, before tax credits, premiums for comparable coverage would be similar under each plan</vt:lpstr>
      <vt:lpstr>Low-income, older adults would face highest premium increases under Senate BCRA</vt:lpstr>
      <vt:lpstr>States with older, lower-income, rural populations would see average premiums more than 100% higher under the BCRA than current law</vt:lpstr>
      <vt:lpstr>Some states would see higher average premium increases than others under the Senate BCRA</vt:lpstr>
      <vt:lpstr>Average Deductible in Marketplace Plans with Combined Medical and Prescription Drug Deductibles, 2017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a middle-age person, before tax credits, premiums for comparable coverage would be similar under each plan</dc:title>
  <dc:creator>Cynthia Cox</dc:creator>
  <cp:lastModifiedBy>Kanani Kauka</cp:lastModifiedBy>
  <cp:revision>9</cp:revision>
  <dcterms:created xsi:type="dcterms:W3CDTF">2017-06-28T13:44:05Z</dcterms:created>
  <dcterms:modified xsi:type="dcterms:W3CDTF">2017-06-28T19:13:36Z</dcterms:modified>
</cp:coreProperties>
</file>