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3" d="100"/>
          <a:sy n="73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722120" y="3560857"/>
            <a:ext cx="2729232" cy="1005756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FEDERAL SPENDING </a:t>
            </a:r>
            <a:r>
              <a:rPr lang="en-US" sz="11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COVERAGE </a:t>
            </a:r>
            <a:r>
              <a:rPr lang="en-US" sz="1050" dirty="0">
                <a:solidFill>
                  <a:schemeClr val="tx1"/>
                </a:solidFill>
              </a:rPr>
              <a:t/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700" i="1" dirty="0" smtClean="0">
                <a:solidFill>
                  <a:schemeClr val="tx1"/>
                </a:solidFill>
              </a:rPr>
              <a:t>(After tax credit)</a:t>
            </a:r>
            <a:endParaRPr lang="en-US" sz="700" i="1" dirty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DECREASE OF $</a:t>
            </a:r>
            <a:r>
              <a:rPr lang="en-US" sz="1000" dirty="0">
                <a:solidFill>
                  <a:schemeClr val="tx1"/>
                </a:solidFill>
              </a:rPr>
              <a:t>1.2 TRILLION </a:t>
            </a:r>
            <a:r>
              <a:rPr lang="en-US" sz="1000" dirty="0" smtClean="0">
                <a:solidFill>
                  <a:schemeClr val="tx1"/>
                </a:solidFill>
              </a:rPr>
              <a:t>($880 BILLION IN MEDICAID AND $312 BILLION IN TAX CREDITS)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OVER 10 YEARS.</a:t>
            </a:r>
            <a:endParaRPr lang="en-US" sz="1000" i="1" dirty="0" smtClean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88817" y="3560856"/>
            <a:ext cx="2695901" cy="1001767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 </a:t>
            </a:r>
            <a:r>
              <a:rPr lang="en-US" sz="11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FEDERAL DEFICIT</a:t>
            </a:r>
          </a:p>
          <a:p>
            <a:pPr lvl="0" algn="ctr">
              <a:defRPr/>
            </a:pPr>
            <a:r>
              <a:rPr lang="en-US" sz="900" dirty="0" smtClean="0">
                <a:solidFill>
                  <a:schemeClr val="tx1"/>
                </a:solidFill>
              </a:rPr>
              <a:t>DECREASE OF $337 BILLION OVER 10 YEARS. 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" name="Up Arrow 9"/>
          <p:cNvSpPr/>
          <p:nvPr/>
        </p:nvSpPr>
        <p:spPr>
          <a:xfrm rot="10800000">
            <a:off x="2439427" y="4585079"/>
            <a:ext cx="1294618" cy="1128769"/>
          </a:xfrm>
          <a:prstGeom prst="upArrow">
            <a:avLst>
              <a:gd name="adj1" fmla="val 50000"/>
              <a:gd name="adj2" fmla="val 48442"/>
            </a:avLst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10800000">
            <a:off x="5289458" y="4585079"/>
            <a:ext cx="1294618" cy="1128769"/>
          </a:xfrm>
          <a:prstGeom prst="upArrow">
            <a:avLst>
              <a:gd name="adj1" fmla="val 50000"/>
              <a:gd name="adj2" fmla="val 48442"/>
            </a:avLst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95837" y="2378854"/>
            <a:ext cx="2513115" cy="1093407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u="sng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UNINSURED</a:t>
            </a:r>
            <a:r>
              <a:rPr lang="en-US" sz="11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11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1000" dirty="0" smtClean="0">
                <a:solidFill>
                  <a:schemeClr val="tx1"/>
                </a:solidFill>
              </a:rPr>
              <a:t>NUMBER </a:t>
            </a:r>
            <a:r>
              <a:rPr lang="en-US" sz="1000" dirty="0" smtClean="0">
                <a:solidFill>
                  <a:schemeClr val="tx1"/>
                </a:solidFill>
              </a:rPr>
              <a:t>OF UNINSURED WOULD INCREASE </a:t>
            </a:r>
            <a:r>
              <a:rPr lang="en-US" sz="1000" dirty="0" smtClean="0">
                <a:solidFill>
                  <a:schemeClr val="tx1"/>
                </a:solidFill>
              </a:rPr>
              <a:t>BY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24 </a:t>
            </a:r>
            <a:r>
              <a:rPr lang="en-US" sz="1000" dirty="0" smtClean="0">
                <a:solidFill>
                  <a:schemeClr val="tx1"/>
                </a:solidFill>
              </a:rPr>
              <a:t>MILLION BY 2026.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16716" y="2380209"/>
            <a:ext cx="2585819" cy="1092052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CONSUMER IMPACT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AVERAGE PREMIUMS IN NEW GROUP MARKET RISE 15% - 20% IN 2018 AND 2019. 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700" i="1" dirty="0" smtClean="0">
                <a:solidFill>
                  <a:schemeClr val="tx1"/>
                </a:solidFill>
              </a:rPr>
              <a:t>(Relative to projections under the ACA)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913119" y="2380209"/>
            <a:ext cx="2474707" cy="1092052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CONSUMER IMPACT</a:t>
            </a:r>
          </a:p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DEDUCTIBLES RISE ON </a:t>
            </a:r>
            <a:r>
              <a:rPr lang="en-US" sz="1000" dirty="0" smtClean="0">
                <a:solidFill>
                  <a:schemeClr val="tx1"/>
                </a:solidFill>
              </a:rPr>
              <a:t>AVERAGE. </a:t>
            </a:r>
            <a:r>
              <a:rPr lang="en-US" sz="1000" dirty="0">
                <a:solidFill>
                  <a:schemeClr val="tx1"/>
                </a:solidFill>
              </a:rPr>
              <a:t>AVERAGE </a:t>
            </a:r>
            <a:r>
              <a:rPr lang="en-US" sz="1000" dirty="0" smtClean="0">
                <a:solidFill>
                  <a:schemeClr val="tx1"/>
                </a:solidFill>
              </a:rPr>
              <a:t>PREMIUMS FALL ROUGHLY 10% BY 2026 AS FEWER OLDER CONSUMERS BUY COVERAGE.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700" i="1" dirty="0" smtClean="0">
                <a:solidFill>
                  <a:schemeClr val="tx1"/>
                </a:solidFill>
              </a:rPr>
              <a:t>(</a:t>
            </a:r>
            <a:r>
              <a:rPr lang="en-US" sz="700" i="1" dirty="0">
                <a:solidFill>
                  <a:schemeClr val="tx1"/>
                </a:solidFill>
              </a:rPr>
              <a:t>Relative to </a:t>
            </a:r>
            <a:r>
              <a:rPr lang="en-US" sz="700" i="1" dirty="0" smtClean="0">
                <a:solidFill>
                  <a:schemeClr val="tx1"/>
                </a:solidFill>
              </a:rPr>
              <a:t>projections </a:t>
            </a:r>
            <a:r>
              <a:rPr lang="en-US" sz="700" i="1" dirty="0">
                <a:solidFill>
                  <a:schemeClr val="tx1"/>
                </a:solidFill>
              </a:rPr>
              <a:t>under the ACA</a:t>
            </a:r>
            <a:r>
              <a:rPr lang="en-US" sz="700" i="1" dirty="0" smtClean="0">
                <a:solidFill>
                  <a:schemeClr val="tx1"/>
                </a:solidFill>
              </a:rPr>
              <a:t>)</a:t>
            </a:r>
            <a:endParaRPr lang="en-US" sz="700" i="1" dirty="0">
              <a:solidFill>
                <a:schemeClr val="tx1"/>
              </a:solidFill>
            </a:endParaRPr>
          </a:p>
        </p:txBody>
      </p:sp>
      <p:sp>
        <p:nvSpPr>
          <p:cNvPr id="15" name="Up Arrow 14"/>
          <p:cNvSpPr/>
          <p:nvPr/>
        </p:nvSpPr>
        <p:spPr>
          <a:xfrm>
            <a:off x="3862317" y="1238019"/>
            <a:ext cx="1294618" cy="1128769"/>
          </a:xfrm>
          <a:prstGeom prst="upArrow">
            <a:avLst>
              <a:gd name="adj1" fmla="val 50000"/>
              <a:gd name="adj2" fmla="val 48442"/>
            </a:avLst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6508736" y="1233261"/>
            <a:ext cx="1294618" cy="1138286"/>
          </a:xfrm>
          <a:prstGeom prst="upArrow">
            <a:avLst>
              <a:gd name="adj1" fmla="val 50000"/>
              <a:gd name="adj2" fmla="val 48442"/>
            </a:avLst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1241490" y="1244543"/>
            <a:ext cx="1294618" cy="1128769"/>
          </a:xfrm>
          <a:prstGeom prst="upArrow">
            <a:avLst>
              <a:gd name="adj1" fmla="val 50000"/>
              <a:gd name="adj2" fmla="val 48442"/>
            </a:avLst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Key Points From CBO Analysis of American Health Care Act (AHCA)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BA14D85E-B2CC-4DF5-9F62-7FA4458210FD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55846413-6813-402F-8EED-F24FAFEB1DE0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E134CA96-1627-4A82-A690-7313938D0EE1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0598852B-4E78-4B5A-B280-85BEE378C35A}" vid="{57167A35-8D45-481A-9620-D4FE7C9DD77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</TotalTime>
  <Words>75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MetaSerif-Book</vt:lpstr>
      <vt:lpstr>Tahoma</vt:lpstr>
      <vt:lpstr>Default</vt:lpstr>
      <vt:lpstr>Default with exhibit #</vt:lpstr>
      <vt:lpstr>Default with figure #</vt:lpstr>
      <vt:lpstr>Title page</vt:lpstr>
      <vt:lpstr> </vt:lpstr>
    </vt:vector>
  </TitlesOfParts>
  <Company>Henry J. 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Amy Jeter</dc:creator>
  <cp:lastModifiedBy>Amy Jeter</cp:lastModifiedBy>
  <cp:revision>4</cp:revision>
  <dcterms:created xsi:type="dcterms:W3CDTF">2017-03-17T22:10:42Z</dcterms:created>
  <dcterms:modified xsi:type="dcterms:W3CDTF">2017-03-18T16:16:37Z</dcterms:modified>
</cp:coreProperties>
</file>