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6.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7.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8.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9.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10.xml" ContentType="application/vnd.openxmlformats-officedocument.them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charts/chart10.xml" ContentType="application/vnd.openxmlformats-officedocument.drawingml.chart+xml"/>
  <Override PartName="/ppt/theme/themeOverride10.xml" ContentType="application/vnd.openxmlformats-officedocument.themeOverride+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charts/chart11.xml" ContentType="application/vnd.openxmlformats-officedocument.drawingml.chart+xml"/>
  <Override PartName="/ppt/notesSlides/notesSlide2.xml" ContentType="application/vnd.openxmlformats-officedocument.presentationml.notesSlide+xml"/>
  <Override PartName="/ppt/charts/chart12.xml" ContentType="application/vnd.openxmlformats-officedocument.drawingml.chart+xml"/>
  <Override PartName="/ppt/charts/chart13.xml" ContentType="application/vnd.openxmlformats-officedocument.drawingml.chart+xml"/>
  <Override PartName="/ppt/notesSlides/notesSlide3.xml" ContentType="application/vnd.openxmlformats-officedocument.presentationml.notesSlide+xml"/>
  <Override PartName="/ppt/charts/chart14.xml" ContentType="application/vnd.openxmlformats-officedocument.drawingml.chart+xml"/>
  <Override PartName="/ppt/theme/themeOverride11.xml" ContentType="application/vnd.openxmlformats-officedocument.themeOverride+xml"/>
  <Override PartName="/ppt/notesSlides/notesSlide4.xml" ContentType="application/vnd.openxmlformats-officedocument.presentationml.notesSlide+xml"/>
  <Override PartName="/ppt/charts/chart15.xml" ContentType="application/vnd.openxmlformats-officedocument.drawingml.chart+xml"/>
  <Override PartName="/ppt/notesSlides/notesSlide5.xml" ContentType="application/vnd.openxmlformats-officedocument.presentationml.notesSlide+xml"/>
  <Override PartName="/ppt/charts/chart16.xml" ContentType="application/vnd.openxmlformats-officedocument.drawingml.chart+xml"/>
  <Override PartName="/ppt/notesSlides/notesSlide6.xml" ContentType="application/vnd.openxmlformats-officedocument.presentationml.notesSlide+xml"/>
  <Override PartName="/ppt/charts/chart1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 id="2147483668" r:id="rId2"/>
    <p:sldMasterId id="2147483673" r:id="rId3"/>
    <p:sldMasterId id="2147483666" r:id="rId4"/>
    <p:sldMasterId id="2147483678" r:id="rId5"/>
    <p:sldMasterId id="2147483686" r:id="rId6"/>
    <p:sldMasterId id="2147483692" r:id="rId7"/>
    <p:sldMasterId id="2147483698" r:id="rId8"/>
    <p:sldMasterId id="2147483704" r:id="rId9"/>
    <p:sldMasterId id="2147483714" r:id="rId10"/>
  </p:sldMasterIdLst>
  <p:notesMasterIdLst>
    <p:notesMasterId r:id="rId17"/>
  </p:notesMasterIdLst>
  <p:handoutMasterIdLst>
    <p:handoutMasterId r:id="rId18"/>
  </p:handoutMasterIdLst>
  <p:sldIdLst>
    <p:sldId id="349" r:id="rId11"/>
    <p:sldId id="350" r:id="rId12"/>
    <p:sldId id="351" r:id="rId13"/>
    <p:sldId id="352" r:id="rId14"/>
    <p:sldId id="353" r:id="rId15"/>
    <p:sldId id="354"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3B444BE-4EA6-4F69-AFF5-BE4418165CB7}">
          <p14:sldIdLst>
            <p14:sldId id="349"/>
            <p14:sldId id="350"/>
            <p14:sldId id="351"/>
            <p14:sldId id="352"/>
            <p14:sldId id="353"/>
            <p14:sldId id="35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50000" autoAdjust="0"/>
  </p:normalViewPr>
  <p:slideViewPr>
    <p:cSldViewPr>
      <p:cViewPr varScale="1">
        <p:scale>
          <a:sx n="118" d="100"/>
          <a:sy n="118" d="100"/>
        </p:scale>
        <p:origin x="144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5" Type="http://schemas.openxmlformats.org/officeDocument/2006/relationships/slideMaster" Target="slideMasters/slideMaster5.xml"/><Relationship Id="rId15" Type="http://schemas.openxmlformats.org/officeDocument/2006/relationships/slide" Target="slides/slide5.xml"/><Relationship Id="rId10" Type="http://schemas.openxmlformats.org/officeDocument/2006/relationships/slideMaster" Target="slideMasters/slideMaster10.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2" Type="http://schemas.openxmlformats.org/officeDocument/2006/relationships/package" Target="../embeddings/Microsoft_Excel_Worksheet14.xlsx"/><Relationship Id="rId1" Type="http://schemas.openxmlformats.org/officeDocument/2006/relationships/themeOverride" Target="../theme/themeOverride11.xml"/></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strRef>
              <c:f>Sheet1!$B$1</c:f>
              <c:strCache>
                <c:ptCount val="1"/>
                <c:pt idx="0">
                  <c:v>Series 1</c:v>
                </c:pt>
              </c:strCache>
            </c:strRef>
          </c:tx>
          <c:marker>
            <c:symbol val="none"/>
          </c:marker>
          <c:xVal>
            <c:numRef>
              <c:f>Sheet1!$A$2:$A$5</c:f>
              <c:numCache>
                <c:formatCode>General</c:formatCode>
                <c:ptCount val="4"/>
                <c:pt idx="0">
                  <c:v>0</c:v>
                </c:pt>
                <c:pt idx="1">
                  <c:v>1</c:v>
                </c:pt>
                <c:pt idx="2">
                  <c:v>2</c:v>
                </c:pt>
                <c:pt idx="3">
                  <c:v>3</c:v>
                </c:pt>
              </c:numCache>
            </c:numRef>
          </c:xVal>
          <c:yVal>
            <c:numRef>
              <c:f>Sheet1!$B$2:$B$5</c:f>
              <c:numCache>
                <c:formatCode>General</c:formatCode>
                <c:ptCount val="4"/>
                <c:pt idx="0">
                  <c:v>4.3</c:v>
                </c:pt>
                <c:pt idx="1">
                  <c:v>2.5</c:v>
                </c:pt>
                <c:pt idx="2">
                  <c:v>3.5</c:v>
                </c:pt>
                <c:pt idx="3">
                  <c:v>4.5</c:v>
                </c:pt>
              </c:numCache>
            </c:numRef>
          </c:yVal>
          <c:smooth val="0"/>
        </c:ser>
        <c:ser>
          <c:idx val="1"/>
          <c:order val="1"/>
          <c:tx>
            <c:strRef>
              <c:f>Sheet1!$C$1</c:f>
              <c:strCache>
                <c:ptCount val="1"/>
                <c:pt idx="0">
                  <c:v>Series 2</c:v>
                </c:pt>
              </c:strCache>
            </c:strRef>
          </c:tx>
          <c:spPr>
            <a:ln>
              <a:solidFill>
                <a:srgbClr val="E6E0CD"/>
              </a:solidFill>
            </a:ln>
          </c:spPr>
          <c:marker>
            <c:symbol val="none"/>
          </c:marker>
          <c:xVal>
            <c:numRef>
              <c:f>Sheet1!$A$2:$A$5</c:f>
              <c:numCache>
                <c:formatCode>General</c:formatCode>
                <c:ptCount val="4"/>
                <c:pt idx="0">
                  <c:v>0</c:v>
                </c:pt>
                <c:pt idx="1">
                  <c:v>1</c:v>
                </c:pt>
                <c:pt idx="2">
                  <c:v>2</c:v>
                </c:pt>
                <c:pt idx="3">
                  <c:v>3</c:v>
                </c:pt>
              </c:numCache>
            </c:numRef>
          </c:xVal>
          <c:yVal>
            <c:numRef>
              <c:f>Sheet1!$C$2:$C$5</c:f>
              <c:numCache>
                <c:formatCode>General</c:formatCode>
                <c:ptCount val="4"/>
                <c:pt idx="0">
                  <c:v>2.4</c:v>
                </c:pt>
                <c:pt idx="1">
                  <c:v>4.4000000000000004</c:v>
                </c:pt>
                <c:pt idx="2">
                  <c:v>1.8</c:v>
                </c:pt>
                <c:pt idx="3">
                  <c:v>2.8</c:v>
                </c:pt>
              </c:numCache>
            </c:numRef>
          </c:yVal>
          <c:smooth val="0"/>
        </c:ser>
        <c:ser>
          <c:idx val="2"/>
          <c:order val="2"/>
          <c:tx>
            <c:strRef>
              <c:f>Sheet1!$D$1</c:f>
              <c:strCache>
                <c:ptCount val="1"/>
                <c:pt idx="0">
                  <c:v>Series 3</c:v>
                </c:pt>
              </c:strCache>
            </c:strRef>
          </c:tx>
          <c:spPr>
            <a:ln>
              <a:solidFill>
                <a:srgbClr val="E6E0CD"/>
              </a:solidFill>
            </a:ln>
          </c:spPr>
          <c:marker>
            <c:symbol val="none"/>
          </c:marker>
          <c:xVal>
            <c:numRef>
              <c:f>Sheet1!$A$2:$A$5</c:f>
              <c:numCache>
                <c:formatCode>General</c:formatCode>
                <c:ptCount val="4"/>
                <c:pt idx="0">
                  <c:v>0</c:v>
                </c:pt>
                <c:pt idx="1">
                  <c:v>1</c:v>
                </c:pt>
                <c:pt idx="2">
                  <c:v>2</c:v>
                </c:pt>
                <c:pt idx="3">
                  <c:v>3</c:v>
                </c:pt>
              </c:numCache>
            </c:numRef>
          </c:xVal>
          <c:yVal>
            <c:numRef>
              <c:f>Sheet1!$D$2:$D$5</c:f>
              <c:numCache>
                <c:formatCode>General</c:formatCode>
                <c:ptCount val="4"/>
                <c:pt idx="0">
                  <c:v>2</c:v>
                </c:pt>
                <c:pt idx="1">
                  <c:v>2</c:v>
                </c:pt>
                <c:pt idx="2">
                  <c:v>3</c:v>
                </c:pt>
                <c:pt idx="3">
                  <c:v>5</c:v>
                </c:pt>
              </c:numCache>
            </c:numRef>
          </c:yVal>
          <c:smooth val="0"/>
        </c:ser>
        <c:dLbls>
          <c:showLegendKey val="0"/>
          <c:showVal val="0"/>
          <c:showCatName val="0"/>
          <c:showSerName val="0"/>
          <c:showPercent val="0"/>
          <c:showBubbleSize val="0"/>
        </c:dLbls>
        <c:axId val="330252224"/>
        <c:axId val="330253008"/>
      </c:scatterChart>
      <c:valAx>
        <c:axId val="330252224"/>
        <c:scaling>
          <c:orientation val="minMax"/>
        </c:scaling>
        <c:delete val="0"/>
        <c:axPos val="b"/>
        <c:numFmt formatCode="General" sourceLinked="1"/>
        <c:majorTickMark val="none"/>
        <c:minorTickMark val="none"/>
        <c:tickLblPos val="nextTo"/>
        <c:spPr>
          <a:noFill/>
          <a:ln>
            <a:solidFill>
              <a:srgbClr val="D3D3D3"/>
            </a:solidFill>
          </a:ln>
        </c:spPr>
        <c:crossAx val="330253008"/>
        <c:crosses val="autoZero"/>
        <c:crossBetween val="midCat"/>
      </c:valAx>
      <c:valAx>
        <c:axId val="330253008"/>
        <c:scaling>
          <c:orientation val="minMax"/>
        </c:scaling>
        <c:delete val="0"/>
        <c:axPos val="l"/>
        <c:numFmt formatCode="General" sourceLinked="1"/>
        <c:majorTickMark val="none"/>
        <c:minorTickMark val="none"/>
        <c:tickLblPos val="nextTo"/>
        <c:spPr>
          <a:noFill/>
          <a:ln w="9525">
            <a:solidFill>
              <a:srgbClr val="D3D3D3"/>
            </a:solidFill>
          </a:ln>
        </c:spPr>
        <c:crossAx val="330252224"/>
        <c:crosses val="autoZero"/>
        <c:crossBetween val="midCat"/>
      </c:valAx>
      <c:spPr>
        <a:noFill/>
      </c:spPr>
    </c:plotArea>
    <c:plotVisOnly val="1"/>
    <c:dispBlanksAs val="gap"/>
    <c:showDLblsOverMax val="0"/>
  </c:chart>
  <c:spPr>
    <a:noFill/>
  </c:spPr>
  <c:txPr>
    <a:bodyPr/>
    <a:lstStyle/>
    <a:p>
      <a:pPr>
        <a:defRPr sz="1300">
          <a:solidFill>
            <a:srgbClr val="000000"/>
          </a:solidFill>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Series 1</c:v>
                </c:pt>
              </c:strCache>
            </c:strRef>
          </c:tx>
          <c:spPr>
            <a:ln>
              <a:noFill/>
            </a:ln>
          </c:spP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showLeaderLines val="0"/>
        </c:dLbls>
        <c:firstSliceAng val="0"/>
      </c:pieChart>
    </c:plotArea>
    <c:plotVisOnly val="1"/>
    <c:dispBlanksAs val="zero"/>
    <c:showDLblsOverMax val="0"/>
  </c:chart>
  <c:spPr>
    <a:noFill/>
  </c:spPr>
  <c:txPr>
    <a:bodyPr/>
    <a:lstStyle/>
    <a:p>
      <a:pPr>
        <a:defRPr sz="1800"/>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United States</c:v>
                </c:pt>
              </c:strCache>
            </c:strRef>
          </c:tx>
          <c:spPr>
            <a:solidFill>
              <a:schemeClr val="accent5"/>
            </a:solidFill>
            <a:ln>
              <a:solidFill>
                <a:schemeClr val="tx1"/>
              </a:solidFill>
            </a:ln>
          </c:spPr>
          <c:invertIfNegative val="0"/>
          <c:dLbls>
            <c:numFmt formatCode="#,##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Sheet1!$A$2:$A$8</c:f>
              <c:strCache>
                <c:ptCount val="7"/>
                <c:pt idx="0">
                  <c:v>Endocrine, nutritional and metabolic diseases</c:v>
                </c:pt>
                <c:pt idx="1">
                  <c:v>Mental and behavioral disorders</c:v>
                </c:pt>
                <c:pt idx="2">
                  <c:v>Diseases of the nervous system</c:v>
                </c:pt>
                <c:pt idx="3">
                  <c:v>External causes of mortality</c:v>
                </c:pt>
                <c:pt idx="4">
                  <c:v>Diseases of the respiratory system</c:v>
                </c:pt>
                <c:pt idx="5">
                  <c:v>Cancers and tumors (Neoplasms)</c:v>
                </c:pt>
                <c:pt idx="6">
                  <c:v>Diseases of the circulatory system</c:v>
                </c:pt>
              </c:strCache>
            </c:strRef>
          </c:cat>
          <c:val>
            <c:numRef>
              <c:f>Sheet1!$B$2:$B$8</c:f>
              <c:numCache>
                <c:formatCode>General</c:formatCode>
                <c:ptCount val="7"/>
                <c:pt idx="0">
                  <c:v>34</c:v>
                </c:pt>
                <c:pt idx="1">
                  <c:v>40</c:v>
                </c:pt>
                <c:pt idx="2">
                  <c:v>48</c:v>
                </c:pt>
                <c:pt idx="3">
                  <c:v>60</c:v>
                </c:pt>
                <c:pt idx="4">
                  <c:v>82</c:v>
                </c:pt>
                <c:pt idx="5">
                  <c:v>203</c:v>
                </c:pt>
                <c:pt idx="6">
                  <c:v>265</c:v>
                </c:pt>
              </c:numCache>
            </c:numRef>
          </c:val>
        </c:ser>
        <c:ser>
          <c:idx val="1"/>
          <c:order val="1"/>
          <c:tx>
            <c:strRef>
              <c:f>Sheet1!$C$1</c:f>
              <c:strCache>
                <c:ptCount val="1"/>
                <c:pt idx="0">
                  <c:v>Comparable Country Average</c:v>
                </c:pt>
              </c:strCache>
            </c:strRef>
          </c:tx>
          <c:spPr>
            <a:solidFill>
              <a:schemeClr val="accent1"/>
            </a:solidFill>
            <a:ln>
              <a:solidFill>
                <a:schemeClr val="tx1"/>
              </a:solidFill>
            </a:ln>
          </c:spPr>
          <c:invertIfNegative val="0"/>
          <c:dLbls>
            <c:numFmt formatCode="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Sheet1!$A$2:$A$8</c:f>
              <c:strCache>
                <c:ptCount val="7"/>
                <c:pt idx="0">
                  <c:v>Endocrine, nutritional and metabolic diseases</c:v>
                </c:pt>
                <c:pt idx="1">
                  <c:v>Mental and behavioral disorders</c:v>
                </c:pt>
                <c:pt idx="2">
                  <c:v>Diseases of the nervous system</c:v>
                </c:pt>
                <c:pt idx="3">
                  <c:v>External causes of mortality</c:v>
                </c:pt>
                <c:pt idx="4">
                  <c:v>Diseases of the respiratory system</c:v>
                </c:pt>
                <c:pt idx="5">
                  <c:v>Cancers and tumors (Neoplasms)</c:v>
                </c:pt>
                <c:pt idx="6">
                  <c:v>Diseases of the circulatory system</c:v>
                </c:pt>
              </c:strCache>
            </c:strRef>
          </c:cat>
          <c:val>
            <c:numRef>
              <c:f>Sheet1!$C$2:$C$8</c:f>
              <c:numCache>
                <c:formatCode>0.0</c:formatCode>
                <c:ptCount val="7"/>
                <c:pt idx="0">
                  <c:v>23</c:v>
                </c:pt>
                <c:pt idx="1">
                  <c:v>29</c:v>
                </c:pt>
                <c:pt idx="2">
                  <c:v>29</c:v>
                </c:pt>
                <c:pt idx="3">
                  <c:v>43</c:v>
                </c:pt>
                <c:pt idx="4">
                  <c:v>63</c:v>
                </c:pt>
                <c:pt idx="5">
                  <c:v>212</c:v>
                </c:pt>
                <c:pt idx="6">
                  <c:v>243</c:v>
                </c:pt>
              </c:numCache>
            </c:numRef>
          </c:val>
        </c:ser>
        <c:dLbls>
          <c:showLegendKey val="0"/>
          <c:showVal val="0"/>
          <c:showCatName val="0"/>
          <c:showSerName val="0"/>
          <c:showPercent val="0"/>
          <c:showBubbleSize val="0"/>
        </c:dLbls>
        <c:gapWidth val="75"/>
        <c:axId val="330658680"/>
        <c:axId val="330656720"/>
      </c:barChart>
      <c:catAx>
        <c:axId val="330658680"/>
        <c:scaling>
          <c:orientation val="minMax"/>
        </c:scaling>
        <c:delete val="0"/>
        <c:axPos val="l"/>
        <c:numFmt formatCode="General" sourceLinked="0"/>
        <c:majorTickMark val="none"/>
        <c:minorTickMark val="none"/>
        <c:tickLblPos val="nextTo"/>
        <c:spPr>
          <a:ln>
            <a:solidFill>
              <a:schemeClr val="tx1"/>
            </a:solidFill>
          </a:ln>
        </c:spPr>
        <c:crossAx val="330656720"/>
        <c:crosses val="autoZero"/>
        <c:auto val="1"/>
        <c:lblAlgn val="ctr"/>
        <c:lblOffset val="100"/>
        <c:noMultiLvlLbl val="0"/>
      </c:catAx>
      <c:valAx>
        <c:axId val="330656720"/>
        <c:scaling>
          <c:orientation val="minMax"/>
        </c:scaling>
        <c:delete val="0"/>
        <c:axPos val="b"/>
        <c:majorGridlines>
          <c:spPr>
            <a:ln>
              <a:noFill/>
            </a:ln>
          </c:spPr>
        </c:majorGridlines>
        <c:numFmt formatCode="0" sourceLinked="0"/>
        <c:majorTickMark val="none"/>
        <c:minorTickMark val="none"/>
        <c:tickLblPos val="nextTo"/>
        <c:spPr>
          <a:ln>
            <a:solidFill>
              <a:schemeClr val="tx1"/>
            </a:solidFill>
          </a:ln>
        </c:spPr>
        <c:crossAx val="330658680"/>
        <c:crosses val="autoZero"/>
        <c:crossBetween val="between"/>
      </c:valAx>
      <c:spPr>
        <a:ln>
          <a:noFill/>
        </a:ln>
      </c:spPr>
    </c:plotArea>
    <c:legend>
      <c:legendPos val="t"/>
      <c:layout/>
      <c:overlay val="0"/>
    </c:legend>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Males</c:v>
                </c:pt>
              </c:strCache>
            </c:strRef>
          </c:tx>
          <c:spPr>
            <a:solidFill>
              <a:schemeClr val="tx2"/>
            </a:solidFill>
            <a:ln>
              <a:solidFill>
                <a:schemeClr val="tx1"/>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Esophageal</c:v>
                </c:pt>
                <c:pt idx="1">
                  <c:v>Brain and nervous system</c:v>
                </c:pt>
                <c:pt idx="2">
                  <c:v>Liver</c:v>
                </c:pt>
                <c:pt idx="3">
                  <c:v>Non-Hodgkin lymphoma</c:v>
                </c:pt>
                <c:pt idx="4">
                  <c:v>Leukemia</c:v>
                </c:pt>
                <c:pt idx="5">
                  <c:v>Other neoplasms</c:v>
                </c:pt>
                <c:pt idx="6">
                  <c:v>Pancreatic</c:v>
                </c:pt>
                <c:pt idx="7">
                  <c:v>Colon and rectal</c:v>
                </c:pt>
                <c:pt idx="8">
                  <c:v>Prostate</c:v>
                </c:pt>
                <c:pt idx="9">
                  <c:v>Lung and related</c:v>
                </c:pt>
              </c:strCache>
            </c:strRef>
          </c:cat>
          <c:val>
            <c:numRef>
              <c:f>Sheet1!$B$2:$B$11</c:f>
              <c:numCache>
                <c:formatCode>_(* #,##0_);_(* \(#,##0\);_(* "-"??_);_(@_)</c:formatCode>
                <c:ptCount val="10"/>
                <c:pt idx="0">
                  <c:v>133.15</c:v>
                </c:pt>
                <c:pt idx="1">
                  <c:v>143.37</c:v>
                </c:pt>
                <c:pt idx="2">
                  <c:v>145.38</c:v>
                </c:pt>
                <c:pt idx="3">
                  <c:v>166.66</c:v>
                </c:pt>
                <c:pt idx="4">
                  <c:v>169.54</c:v>
                </c:pt>
                <c:pt idx="5">
                  <c:v>183.11</c:v>
                </c:pt>
                <c:pt idx="6">
                  <c:v>220.17</c:v>
                </c:pt>
                <c:pt idx="7">
                  <c:v>363.51</c:v>
                </c:pt>
                <c:pt idx="8">
                  <c:v>365.52</c:v>
                </c:pt>
                <c:pt idx="9">
                  <c:v>980.00130000000001</c:v>
                </c:pt>
              </c:numCache>
            </c:numRef>
          </c:val>
        </c:ser>
        <c:dLbls>
          <c:showLegendKey val="0"/>
          <c:showVal val="0"/>
          <c:showCatName val="0"/>
          <c:showSerName val="0"/>
          <c:showPercent val="0"/>
          <c:showBubbleSize val="0"/>
        </c:dLbls>
        <c:gapWidth val="150"/>
        <c:axId val="348189032"/>
        <c:axId val="348192952"/>
      </c:barChart>
      <c:catAx>
        <c:axId val="348189032"/>
        <c:scaling>
          <c:orientation val="minMax"/>
        </c:scaling>
        <c:delete val="0"/>
        <c:axPos val="l"/>
        <c:numFmt formatCode="General" sourceLinked="0"/>
        <c:majorTickMark val="none"/>
        <c:minorTickMark val="none"/>
        <c:tickLblPos val="nextTo"/>
        <c:spPr>
          <a:ln>
            <a:solidFill>
              <a:schemeClr val="tx1"/>
            </a:solidFill>
          </a:ln>
        </c:spPr>
        <c:crossAx val="348192952"/>
        <c:crosses val="autoZero"/>
        <c:auto val="1"/>
        <c:lblAlgn val="ctr"/>
        <c:lblOffset val="100"/>
        <c:noMultiLvlLbl val="0"/>
      </c:catAx>
      <c:valAx>
        <c:axId val="348192952"/>
        <c:scaling>
          <c:orientation val="minMax"/>
        </c:scaling>
        <c:delete val="0"/>
        <c:axPos val="b"/>
        <c:majorGridlines>
          <c:spPr>
            <a:ln>
              <a:noFill/>
            </a:ln>
          </c:spPr>
        </c:majorGridlines>
        <c:numFmt formatCode="_(* #,##0_);_(* \(#,##0\);_(* &quot;-&quot;??_);_(@_)" sourceLinked="1"/>
        <c:majorTickMark val="none"/>
        <c:minorTickMark val="none"/>
        <c:tickLblPos val="nextTo"/>
        <c:spPr>
          <a:ln>
            <a:solidFill>
              <a:schemeClr val="tx1"/>
            </a:solidFill>
          </a:ln>
        </c:spPr>
        <c:crossAx val="348189032"/>
        <c:crosses val="autoZero"/>
        <c:crossBetween val="between"/>
      </c:valAx>
    </c:plotArea>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214871578552697"/>
          <c:y val="1.7865395012800399E-2"/>
          <c:w val="0.45421283277090402"/>
          <c:h val="0.88204541635827005"/>
        </c:manualLayout>
      </c:layout>
      <c:barChart>
        <c:barDir val="bar"/>
        <c:grouping val="clustered"/>
        <c:varyColors val="0"/>
        <c:ser>
          <c:idx val="0"/>
          <c:order val="0"/>
          <c:tx>
            <c:strRef>
              <c:f>Sheet1!$B$1</c:f>
              <c:strCache>
                <c:ptCount val="1"/>
                <c:pt idx="0">
                  <c:v>Females</c:v>
                </c:pt>
              </c:strCache>
            </c:strRef>
          </c:tx>
          <c:spPr>
            <a:solidFill>
              <a:schemeClr val="tx2"/>
            </a:solidFill>
            <a:ln>
              <a:solidFill>
                <a:schemeClr val="tx1"/>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Cervical</c:v>
                </c:pt>
                <c:pt idx="1">
                  <c:v>Brain and nervous system</c:v>
                </c:pt>
                <c:pt idx="2">
                  <c:v>Non-Hodgkin lymphoma</c:v>
                </c:pt>
                <c:pt idx="3">
                  <c:v>Leukemia</c:v>
                </c:pt>
                <c:pt idx="4">
                  <c:v>Other neoplasms</c:v>
                </c:pt>
                <c:pt idx="5">
                  <c:v>Pancreatic</c:v>
                </c:pt>
                <c:pt idx="6">
                  <c:v>Ovarian</c:v>
                </c:pt>
                <c:pt idx="7">
                  <c:v>Colon and rectal</c:v>
                </c:pt>
                <c:pt idx="8">
                  <c:v>Breast</c:v>
                </c:pt>
                <c:pt idx="9">
                  <c:v>Lung and related</c:v>
                </c:pt>
              </c:strCache>
            </c:strRef>
          </c:cat>
          <c:val>
            <c:numRef>
              <c:f>Sheet1!$B$2:$B$11</c:f>
              <c:numCache>
                <c:formatCode>_(* #,##0_);_(* \(#,##0\);_(* "-"??_);_(@_)</c:formatCode>
                <c:ptCount val="10"/>
                <c:pt idx="0">
                  <c:v>86.45</c:v>
                </c:pt>
                <c:pt idx="1">
                  <c:v>91.36</c:v>
                </c:pt>
                <c:pt idx="2">
                  <c:v>97.16</c:v>
                </c:pt>
                <c:pt idx="3">
                  <c:v>102.14</c:v>
                </c:pt>
                <c:pt idx="4">
                  <c:v>151.46</c:v>
                </c:pt>
                <c:pt idx="5">
                  <c:v>158.41999999999999</c:v>
                </c:pt>
                <c:pt idx="6">
                  <c:v>164.01</c:v>
                </c:pt>
                <c:pt idx="7">
                  <c:v>248.8</c:v>
                </c:pt>
                <c:pt idx="8">
                  <c:v>516.54</c:v>
                </c:pt>
                <c:pt idx="9">
                  <c:v>639.20569999999998</c:v>
                </c:pt>
              </c:numCache>
            </c:numRef>
          </c:val>
        </c:ser>
        <c:dLbls>
          <c:showLegendKey val="0"/>
          <c:showVal val="0"/>
          <c:showCatName val="0"/>
          <c:showSerName val="0"/>
          <c:showPercent val="0"/>
          <c:showBubbleSize val="0"/>
        </c:dLbls>
        <c:gapWidth val="150"/>
        <c:axId val="348194912"/>
        <c:axId val="348193344"/>
      </c:barChart>
      <c:catAx>
        <c:axId val="348194912"/>
        <c:scaling>
          <c:orientation val="minMax"/>
        </c:scaling>
        <c:delete val="0"/>
        <c:axPos val="l"/>
        <c:numFmt formatCode="General" sourceLinked="0"/>
        <c:majorTickMark val="none"/>
        <c:minorTickMark val="none"/>
        <c:tickLblPos val="nextTo"/>
        <c:spPr>
          <a:ln>
            <a:solidFill>
              <a:schemeClr val="tx1"/>
            </a:solidFill>
          </a:ln>
        </c:spPr>
        <c:crossAx val="348193344"/>
        <c:crosses val="autoZero"/>
        <c:auto val="1"/>
        <c:lblAlgn val="ctr"/>
        <c:lblOffset val="100"/>
        <c:noMultiLvlLbl val="0"/>
      </c:catAx>
      <c:valAx>
        <c:axId val="348193344"/>
        <c:scaling>
          <c:orientation val="minMax"/>
        </c:scaling>
        <c:delete val="0"/>
        <c:axPos val="b"/>
        <c:majorGridlines>
          <c:spPr>
            <a:ln>
              <a:noFill/>
            </a:ln>
          </c:spPr>
        </c:majorGridlines>
        <c:numFmt formatCode="_(* #,##0_);_(* \(#,##0\);_(* &quot;-&quot;??_);_(@_)" sourceLinked="1"/>
        <c:majorTickMark val="none"/>
        <c:minorTickMark val="none"/>
        <c:tickLblPos val="nextTo"/>
        <c:spPr>
          <a:ln>
            <a:solidFill>
              <a:schemeClr val="tx1"/>
            </a:solidFill>
          </a:ln>
        </c:spPr>
        <c:crossAx val="348194912"/>
        <c:crosses val="autoZero"/>
        <c:crossBetween val="between"/>
      </c:valAx>
    </c:plotArea>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0732659478760799"/>
          <c:y val="6.2499861638700902E-2"/>
          <c:w val="0.45326332970317201"/>
          <c:h val="0.81877024477371596"/>
        </c:manualLayout>
      </c:layout>
      <c:pieChart>
        <c:varyColors val="1"/>
        <c:ser>
          <c:idx val="0"/>
          <c:order val="0"/>
          <c:tx>
            <c:strRef>
              <c:f>Sheet1!$B$1</c:f>
              <c:strCache>
                <c:ptCount val="1"/>
                <c:pt idx="0">
                  <c:v>US $ billions</c:v>
                </c:pt>
              </c:strCache>
            </c:strRef>
          </c:tx>
          <c:dPt>
            <c:idx val="6"/>
            <c:bubble3D val="0"/>
            <c:explosion val="9"/>
            <c:spPr>
              <a:solidFill>
                <a:schemeClr val="accent5"/>
              </a:solidFill>
            </c:spPr>
          </c:dPt>
          <c:dLbls>
            <c:dLbl>
              <c:idx val="0"/>
              <c:spPr/>
              <c:txPr>
                <a:bodyPr/>
                <a:lstStyle/>
                <a:p>
                  <a:pPr>
                    <a:defRPr>
                      <a:solidFill>
                        <a:srgbClr val="000000"/>
                      </a:solidFill>
                    </a:defRPr>
                  </a:pPr>
                  <a:endParaRPr lang="en-US"/>
                </a:p>
              </c:txPr>
              <c:showLegendKey val="0"/>
              <c:showVal val="1"/>
              <c:showCatName val="1"/>
              <c:showSerName val="0"/>
              <c:showPercent val="0"/>
              <c:showBubbleSize val="0"/>
              <c:extLst>
                <c:ext xmlns:c15="http://schemas.microsoft.com/office/drawing/2012/chart" uri="{CE6537A1-D6FC-4f65-9D91-7224C49458BB}"/>
              </c:extLst>
            </c:dLbl>
            <c:dLbl>
              <c:idx val="1"/>
              <c:layout>
                <c:manualLayout>
                  <c:x val="-0.14547081155004199"/>
                  <c:y val="6.0047998792483202E-2"/>
                </c:manualLayout>
              </c:layout>
              <c:tx>
                <c:rich>
                  <a:bodyPr/>
                  <a:lstStyle/>
                  <a:p>
                    <a:pPr>
                      <a:defRPr>
                        <a:solidFill>
                          <a:srgbClr val="000000"/>
                        </a:solidFill>
                      </a:defRPr>
                    </a:pPr>
                    <a:r>
                      <a:rPr lang="en-US">
                        <a:solidFill>
                          <a:srgbClr val="000000"/>
                        </a:solidFill>
                      </a:rPr>
                      <a:t>Circulatory, </a:t>
                    </a:r>
                  </a:p>
                  <a:p>
                    <a:pPr>
                      <a:defRPr>
                        <a:solidFill>
                          <a:srgbClr val="000000"/>
                        </a:solidFill>
                      </a:defRPr>
                    </a:pPr>
                    <a:r>
                      <a:rPr lang="en-US">
                        <a:solidFill>
                          <a:srgbClr val="000000"/>
                        </a:solidFill>
                      </a:rPr>
                      <a:t>$243</a:t>
                    </a:r>
                  </a:p>
                </c:rich>
              </c:tx>
              <c:spPr/>
              <c:showLegendKey val="0"/>
              <c:showVal val="1"/>
              <c:showCatName val="1"/>
              <c:showSerName val="0"/>
              <c:showPercent val="0"/>
              <c:showBubbleSize val="0"/>
              <c:separator> - </c:separator>
              <c:extLst>
                <c:ext xmlns:c15="http://schemas.microsoft.com/office/drawing/2012/chart" uri="{CE6537A1-D6FC-4f65-9D91-7224C49458BB}"/>
              </c:extLst>
            </c:dLbl>
            <c:dLbl>
              <c:idx val="2"/>
              <c:layout>
                <c:manualLayout>
                  <c:x val="-0.187589526194263"/>
                  <c:y val="-8.6169116774489504E-2"/>
                </c:manualLayout>
              </c:layout>
              <c:tx>
                <c:rich>
                  <a:bodyPr/>
                  <a:lstStyle/>
                  <a:p>
                    <a:pPr>
                      <a:defRPr>
                        <a:solidFill>
                          <a:srgbClr val="000000"/>
                        </a:solidFill>
                      </a:defRPr>
                    </a:pPr>
                    <a:r>
                      <a:rPr lang="en-US">
                        <a:solidFill>
                          <a:srgbClr val="000000"/>
                        </a:solidFill>
                      </a:rPr>
                      <a:t>Musculoskeletal, </a:t>
                    </a:r>
                  </a:p>
                  <a:p>
                    <a:pPr>
                      <a:defRPr>
                        <a:solidFill>
                          <a:srgbClr val="000000"/>
                        </a:solidFill>
                      </a:defRPr>
                    </a:pPr>
                    <a:r>
                      <a:rPr lang="en-US">
                        <a:solidFill>
                          <a:srgbClr val="000000"/>
                        </a:solidFill>
                      </a:rPr>
                      <a:t>$188</a:t>
                    </a:r>
                  </a:p>
                </c:rich>
              </c:tx>
              <c:spPr/>
              <c:showLegendKey val="0"/>
              <c:showVal val="1"/>
              <c:showCatName val="1"/>
              <c:showSerName val="0"/>
              <c:showPercent val="0"/>
              <c:showBubbleSize val="0"/>
              <c:separator> - </c:separator>
              <c:extLst>
                <c:ext xmlns:c15="http://schemas.microsoft.com/office/drawing/2012/chart" uri="{CE6537A1-D6FC-4f65-9D91-7224C49458BB}"/>
              </c:extLst>
            </c:dLbl>
            <c:dLbl>
              <c:idx val="3"/>
              <c:layout>
                <c:manualLayout>
                  <c:x val="-9.6102654660208495E-2"/>
                  <c:y val="-0.14996996301979801"/>
                </c:manualLayout>
              </c:layout>
              <c:tx>
                <c:rich>
                  <a:bodyPr/>
                  <a:lstStyle/>
                  <a:p>
                    <a:pPr>
                      <a:defRPr>
                        <a:solidFill>
                          <a:srgbClr val="000000"/>
                        </a:solidFill>
                      </a:defRPr>
                    </a:pPr>
                    <a:r>
                      <a:rPr lang="en-US">
                        <a:solidFill>
                          <a:srgbClr val="000000"/>
                        </a:solidFill>
                      </a:rPr>
                      <a:t>Respiratory, </a:t>
                    </a:r>
                  </a:p>
                  <a:p>
                    <a:pPr>
                      <a:defRPr>
                        <a:solidFill>
                          <a:srgbClr val="000000"/>
                        </a:solidFill>
                      </a:defRPr>
                    </a:pPr>
                    <a:r>
                      <a:rPr lang="en-US">
                        <a:solidFill>
                          <a:srgbClr val="000000"/>
                        </a:solidFill>
                      </a:rPr>
                      <a:t>$158</a:t>
                    </a:r>
                  </a:p>
                </c:rich>
              </c:tx>
              <c:spPr/>
              <c:showLegendKey val="0"/>
              <c:showVal val="1"/>
              <c:showCatName val="1"/>
              <c:showSerName val="0"/>
              <c:showPercent val="0"/>
              <c:showBubbleSize val="0"/>
              <c:separator> - </c:separator>
              <c:extLst>
                <c:ext xmlns:c15="http://schemas.microsoft.com/office/drawing/2012/chart" uri="{CE6537A1-D6FC-4f65-9D91-7224C49458BB}"/>
              </c:extLst>
            </c:dLbl>
            <c:dLbl>
              <c:idx val="6"/>
              <c:layout>
                <c:manualLayout>
                  <c:x val="-1.3356024165178899E-2"/>
                  <c:y val="-3.3089494128131199E-3"/>
                </c:manualLayout>
              </c:layout>
              <c:showLegendKey val="0"/>
              <c:showVal val="1"/>
              <c:showCatName val="1"/>
              <c:showSerName val="0"/>
              <c:showPercent val="0"/>
              <c:showBubbleSize val="0"/>
              <c:separator> - </c:separator>
              <c:extLst>
                <c:ext xmlns:c15="http://schemas.microsoft.com/office/drawing/2012/chart" uri="{CE6537A1-D6FC-4f65-9D91-7224C49458BB}"/>
              </c:extLst>
            </c:dLbl>
            <c:dLbl>
              <c:idx val="10"/>
              <c:layout>
                <c:manualLayout>
                  <c:x val="-4.3020814474596762E-2"/>
                  <c:y val="-2.2218392550886149E-2"/>
                </c:manualLayout>
              </c:layout>
              <c:showLegendKey val="0"/>
              <c:showVal val="1"/>
              <c:showCatName val="1"/>
              <c:showSerName val="0"/>
              <c:showPercent val="0"/>
              <c:showBubbleSize val="0"/>
              <c:separator> - </c:separator>
              <c:extLst>
                <c:ext xmlns:c15="http://schemas.microsoft.com/office/drawing/2012/chart" uri="{CE6537A1-D6FC-4f65-9D91-7224C49458BB}"/>
              </c:extLst>
            </c:dLbl>
            <c:dLbl>
              <c:idx val="11"/>
              <c:layout>
                <c:manualLayout>
                  <c:x val="-4.8392636806497524E-2"/>
                  <c:y val="-1.4728991544236861E-2"/>
                </c:manualLayout>
              </c:layout>
              <c:showLegendKey val="0"/>
              <c:showVal val="1"/>
              <c:showCatName val="1"/>
              <c:showSerName val="0"/>
              <c:showPercent val="0"/>
              <c:showBubbleSize val="0"/>
              <c:separator> - </c:separator>
              <c:extLst>
                <c:ext xmlns:c15="http://schemas.microsoft.com/office/drawing/2012/chart" uri="{CE6537A1-D6FC-4f65-9D91-7224C49458BB}"/>
              </c:extLst>
            </c:dLbl>
            <c:dLbl>
              <c:idx val="12"/>
              <c:layout>
                <c:manualLayout>
                  <c:x val="-6.9026736001827182E-2"/>
                  <c:y val="-3.0196454580979786E-2"/>
                </c:manualLayout>
              </c:layout>
              <c:showLegendKey val="0"/>
              <c:showVal val="1"/>
              <c:showCatName val="1"/>
              <c:showSerName val="0"/>
              <c:showPercent val="0"/>
              <c:showBubbleSize val="0"/>
              <c:separator> - </c:separator>
              <c:extLst>
                <c:ext xmlns:c15="http://schemas.microsoft.com/office/drawing/2012/chart" uri="{CE6537A1-D6FC-4f65-9D91-7224C49458BB}">
                  <c15:layout>
                    <c:manualLayout>
                      <c:w val="0.15184288734336224"/>
                      <c:h val="4.2357235773463855E-2"/>
                    </c:manualLayout>
                  </c15:layout>
                </c:ext>
              </c:extLst>
            </c:dLbl>
            <c:spPr>
              <a:noFill/>
              <a:ln>
                <a:noFill/>
              </a:ln>
              <a:effectLst/>
            </c:spPr>
            <c:txPr>
              <a:bodyPr/>
              <a:lstStyle/>
              <a:p>
                <a:pPr>
                  <a:defRPr>
                    <a:solidFill>
                      <a:srgbClr val="000000"/>
                    </a:solidFill>
                  </a:defRPr>
                </a:pPr>
                <a:endParaRPr lang="en-US"/>
              </a:p>
            </c:txPr>
            <c:showLegendKey val="0"/>
            <c:showVal val="1"/>
            <c:showCatName val="1"/>
            <c:showSerName val="0"/>
            <c:showPercent val="0"/>
            <c:showBubbleSize val="0"/>
            <c:separator> - </c:separator>
            <c:showLeaderLines val="1"/>
            <c:leaderLines>
              <c:spPr>
                <a:ln>
                  <a:solidFill>
                    <a:srgbClr val="000000"/>
                  </a:solidFill>
                </a:ln>
              </c:spPr>
            </c:leaderLines>
            <c:extLst>
              <c:ext xmlns:c15="http://schemas.microsoft.com/office/drawing/2012/chart" uri="{CE6537A1-D6FC-4f65-9D91-7224C49458BB}"/>
            </c:extLst>
          </c:dLbls>
          <c:cat>
            <c:strRef>
              <c:f>Sheet1!$A$2:$A$16</c:f>
              <c:strCache>
                <c:ptCount val="15"/>
                <c:pt idx="0">
                  <c:v>Ill-defined conditions</c:v>
                </c:pt>
                <c:pt idx="1">
                  <c:v>Circulatory</c:v>
                </c:pt>
                <c:pt idx="2">
                  <c:v>Musculoskeletal</c:v>
                </c:pt>
                <c:pt idx="3">
                  <c:v>Respiratory</c:v>
                </c:pt>
                <c:pt idx="4">
                  <c:v>Endocrine</c:v>
                </c:pt>
                <c:pt idx="5">
                  <c:v>Nervous system</c:v>
                </c:pt>
                <c:pt idx="6">
                  <c:v>Cancers</c:v>
                </c:pt>
                <c:pt idx="7">
                  <c:v>Injury</c:v>
                </c:pt>
                <c:pt idx="8">
                  <c:v>Genitourinary</c:v>
                </c:pt>
                <c:pt idx="9">
                  <c:v>Digestive</c:v>
                </c:pt>
                <c:pt idx="10">
                  <c:v>Mental Illness</c:v>
                </c:pt>
                <c:pt idx="11">
                  <c:v>Infectious diseases</c:v>
                </c:pt>
                <c:pt idx="12">
                  <c:v>Dermatological</c:v>
                </c:pt>
                <c:pt idx="13">
                  <c:v>Pregnancy, birth</c:v>
                </c:pt>
                <c:pt idx="14">
                  <c:v>Other</c:v>
                </c:pt>
              </c:strCache>
            </c:strRef>
          </c:cat>
          <c:val>
            <c:numRef>
              <c:f>Sheet1!$B$2:$B$16</c:f>
              <c:numCache>
                <c:formatCode>"$"#,##0</c:formatCode>
                <c:ptCount val="15"/>
                <c:pt idx="0">
                  <c:v>247.25</c:v>
                </c:pt>
                <c:pt idx="1">
                  <c:v>240.85</c:v>
                </c:pt>
                <c:pt idx="2">
                  <c:v>185.85</c:v>
                </c:pt>
                <c:pt idx="3">
                  <c:v>156.52000000000001</c:v>
                </c:pt>
                <c:pt idx="4">
                  <c:v>138.03</c:v>
                </c:pt>
                <c:pt idx="5">
                  <c:v>133.05000000000001</c:v>
                </c:pt>
                <c:pt idx="6">
                  <c:v>123.54</c:v>
                </c:pt>
                <c:pt idx="7">
                  <c:v>117.7</c:v>
                </c:pt>
                <c:pt idx="8">
                  <c:v>112.65</c:v>
                </c:pt>
                <c:pt idx="9">
                  <c:v>107.05</c:v>
                </c:pt>
                <c:pt idx="10">
                  <c:v>79.58</c:v>
                </c:pt>
                <c:pt idx="11">
                  <c:v>66.94</c:v>
                </c:pt>
                <c:pt idx="12">
                  <c:v>44.23</c:v>
                </c:pt>
                <c:pt idx="13">
                  <c:v>38.549999999999997</c:v>
                </c:pt>
                <c:pt idx="14">
                  <c:v>93.39</c:v>
                </c:pt>
              </c:numCache>
            </c:numRef>
          </c:val>
        </c:ser>
        <c:dLbls>
          <c:showLegendKey val="0"/>
          <c:showVal val="1"/>
          <c:showCatName val="1"/>
          <c:showSerName val="0"/>
          <c:showPercent val="0"/>
          <c:showBubbleSize val="0"/>
          <c:showLeaderLines val="1"/>
        </c:dLbls>
        <c:firstSliceAng val="0"/>
      </c:pieChart>
    </c:plotArea>
    <c:plotVisOnly val="1"/>
    <c:dispBlanksAs val="zero"/>
    <c:showDLblsOverMax val="0"/>
  </c:chart>
  <c:txPr>
    <a:bodyPr/>
    <a:lstStyle/>
    <a:p>
      <a:pPr>
        <a:defRPr sz="1200">
          <a:solidFill>
            <a:schemeClr val="tx1"/>
          </a:solidFill>
        </a:defRPr>
      </a:pPr>
      <a:endParaRPr lang="en-US"/>
    </a:p>
  </c:tx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Contribution</c:v>
                </c:pt>
              </c:strCache>
            </c:strRef>
          </c:tx>
          <c:spPr>
            <a:solidFill>
              <a:schemeClr val="accent1"/>
            </a:solidFill>
            <a:ln>
              <a:solidFill>
                <a:schemeClr val="tx1"/>
              </a:solidFill>
            </a:ln>
          </c:spPr>
          <c:invertIfNegative val="0"/>
          <c:dPt>
            <c:idx val="8"/>
            <c:invertIfNegative val="0"/>
            <c:bubble3D val="0"/>
            <c:spPr>
              <a:solidFill>
                <a:schemeClr val="bg2"/>
              </a:solidFill>
              <a:ln>
                <a:solidFill>
                  <a:schemeClr val="tx1"/>
                </a:solidFill>
              </a:ln>
            </c:spPr>
          </c:dPt>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Sheet1!$A$2:$A$16</c:f>
              <c:strCache>
                <c:ptCount val="15"/>
                <c:pt idx="0">
                  <c:v>Pregnancy/childbirth</c:v>
                </c:pt>
                <c:pt idx="1">
                  <c:v>Dermatological</c:v>
                </c:pt>
                <c:pt idx="2">
                  <c:v>Mental illness </c:v>
                </c:pt>
                <c:pt idx="3">
                  <c:v>Infectious diseases</c:v>
                </c:pt>
                <c:pt idx="4">
                  <c:v>Digestive</c:v>
                </c:pt>
                <c:pt idx="5">
                  <c:v>Injury and poisoning</c:v>
                </c:pt>
                <c:pt idx="6">
                  <c:v>Genitourinary</c:v>
                </c:pt>
                <c:pt idx="7">
                  <c:v>Other</c:v>
                </c:pt>
                <c:pt idx="8">
                  <c:v>Cancer</c:v>
                </c:pt>
                <c:pt idx="9">
                  <c:v>Respiratory</c:v>
                </c:pt>
                <c:pt idx="10">
                  <c:v>Nervous system</c:v>
                </c:pt>
                <c:pt idx="11">
                  <c:v>Endocrine</c:v>
                </c:pt>
                <c:pt idx="12">
                  <c:v>Circulatory</c:v>
                </c:pt>
                <c:pt idx="13">
                  <c:v>Musculoskeletal</c:v>
                </c:pt>
                <c:pt idx="14">
                  <c:v>Ill-defined conditions </c:v>
                </c:pt>
              </c:strCache>
            </c:strRef>
          </c:cat>
          <c:val>
            <c:numRef>
              <c:f>Sheet1!$B$2:$B$16</c:f>
              <c:numCache>
                <c:formatCode>0.0%</c:formatCode>
                <c:ptCount val="15"/>
                <c:pt idx="0">
                  <c:v>1.7000000000000001E-2</c:v>
                </c:pt>
                <c:pt idx="1">
                  <c:v>2.3400000000000001E-2</c:v>
                </c:pt>
                <c:pt idx="2">
                  <c:v>4.1000000000000002E-2</c:v>
                </c:pt>
                <c:pt idx="3">
                  <c:v>4.3999999999999997E-2</c:v>
                </c:pt>
                <c:pt idx="4">
                  <c:v>5.0999999999999997E-2</c:v>
                </c:pt>
                <c:pt idx="5">
                  <c:v>5.2999999999999999E-2</c:v>
                </c:pt>
                <c:pt idx="6">
                  <c:v>5.8999999999999997E-2</c:v>
                </c:pt>
                <c:pt idx="7">
                  <c:v>6.2E-2</c:v>
                </c:pt>
                <c:pt idx="8">
                  <c:v>6.3E-2</c:v>
                </c:pt>
                <c:pt idx="9">
                  <c:v>6.5000000000000002E-2</c:v>
                </c:pt>
                <c:pt idx="10">
                  <c:v>7.3999999999999996E-2</c:v>
                </c:pt>
                <c:pt idx="11">
                  <c:v>8.5000000000000006E-2</c:v>
                </c:pt>
                <c:pt idx="12">
                  <c:v>8.5999999999999993E-2</c:v>
                </c:pt>
                <c:pt idx="13">
                  <c:v>0.11</c:v>
                </c:pt>
                <c:pt idx="14">
                  <c:v>0.16600000000000001</c:v>
                </c:pt>
              </c:numCache>
            </c:numRef>
          </c:val>
        </c:ser>
        <c:dLbls>
          <c:showLegendKey val="0"/>
          <c:showVal val="0"/>
          <c:showCatName val="0"/>
          <c:showSerName val="0"/>
          <c:showPercent val="0"/>
          <c:showBubbleSize val="0"/>
        </c:dLbls>
        <c:gapWidth val="98"/>
        <c:axId val="349785256"/>
        <c:axId val="349780944"/>
      </c:barChart>
      <c:catAx>
        <c:axId val="349785256"/>
        <c:scaling>
          <c:orientation val="minMax"/>
        </c:scaling>
        <c:delete val="0"/>
        <c:axPos val="l"/>
        <c:numFmt formatCode="General" sourceLinked="1"/>
        <c:majorTickMark val="none"/>
        <c:minorTickMark val="none"/>
        <c:tickLblPos val="low"/>
        <c:spPr>
          <a:ln>
            <a:solidFill>
              <a:schemeClr val="tx1"/>
            </a:solidFill>
          </a:ln>
        </c:spPr>
        <c:crossAx val="349780944"/>
        <c:crosses val="autoZero"/>
        <c:auto val="1"/>
        <c:lblAlgn val="ctr"/>
        <c:lblOffset val="100"/>
        <c:noMultiLvlLbl val="0"/>
      </c:catAx>
      <c:valAx>
        <c:axId val="349780944"/>
        <c:scaling>
          <c:orientation val="minMax"/>
        </c:scaling>
        <c:delete val="0"/>
        <c:axPos val="b"/>
        <c:majorGridlines>
          <c:spPr>
            <a:ln>
              <a:noFill/>
            </a:ln>
          </c:spPr>
        </c:majorGridlines>
        <c:numFmt formatCode="0%" sourceLinked="0"/>
        <c:majorTickMark val="none"/>
        <c:minorTickMark val="none"/>
        <c:tickLblPos val="nextTo"/>
        <c:spPr>
          <a:ln>
            <a:solidFill>
              <a:srgbClr val="000000"/>
            </a:solidFill>
          </a:ln>
        </c:spPr>
        <c:crossAx val="349785256"/>
        <c:crosses val="autoZero"/>
        <c:crossBetween val="between"/>
      </c:valAx>
    </c:plotArea>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195182004796"/>
          <c:y val="5.9475672613244698E-2"/>
          <c:w val="0.82330586108643"/>
          <c:h val="0.77934349403873204"/>
        </c:manualLayout>
      </c:layout>
      <c:barChart>
        <c:barDir val="col"/>
        <c:grouping val="clustered"/>
        <c:varyColors val="0"/>
        <c:ser>
          <c:idx val="0"/>
          <c:order val="0"/>
          <c:tx>
            <c:strRef>
              <c:f>Sheet1!$B$1</c:f>
              <c:strCache>
                <c:ptCount val="1"/>
                <c:pt idx="0">
                  <c:v>Cancer</c:v>
                </c:pt>
              </c:strCache>
            </c:strRef>
          </c:tx>
          <c:spPr>
            <a:solidFill>
              <a:schemeClr val="bg2"/>
            </a:solidFill>
            <a:ln>
              <a:solidFill>
                <a:schemeClr val="tx1"/>
              </a:solidFill>
            </a:ln>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Spending per capita</c:v>
                </c:pt>
                <c:pt idx="1">
                  <c:v>Cost to treat each case</c:v>
                </c:pt>
                <c:pt idx="2">
                  <c:v>Number of treated cases</c:v>
                </c:pt>
              </c:strCache>
            </c:strRef>
          </c:cat>
          <c:val>
            <c:numRef>
              <c:f>Sheet1!$B$2:$B$4</c:f>
              <c:numCache>
                <c:formatCode>General</c:formatCode>
                <c:ptCount val="3"/>
                <c:pt idx="0">
                  <c:v>4.9959734451327197E-2</c:v>
                </c:pt>
                <c:pt idx="1">
                  <c:v>4.5876473604361798E-2</c:v>
                </c:pt>
                <c:pt idx="2">
                  <c:v>1.2854743527096301E-2</c:v>
                </c:pt>
              </c:numCache>
            </c:numRef>
          </c:val>
        </c:ser>
        <c:ser>
          <c:idx val="1"/>
          <c:order val="1"/>
          <c:tx>
            <c:strRef>
              <c:f>Sheet1!$C$1</c:f>
              <c:strCache>
                <c:ptCount val="1"/>
                <c:pt idx="0">
                  <c:v>All diseases</c:v>
                </c:pt>
              </c:strCache>
            </c:strRef>
          </c:tx>
          <c:spPr>
            <a:solidFill>
              <a:schemeClr val="accent2"/>
            </a:solidFill>
            <a:ln>
              <a:solidFill>
                <a:schemeClr val="tx1"/>
              </a:solidFill>
            </a:ln>
          </c:spPr>
          <c:invertIfNegative val="0"/>
          <c:dLbls>
            <c:numFmt formatCode="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Spending per capita</c:v>
                </c:pt>
                <c:pt idx="1">
                  <c:v>Cost to treat each case</c:v>
                </c:pt>
                <c:pt idx="2">
                  <c:v>Number of treated cases</c:v>
                </c:pt>
              </c:strCache>
            </c:strRef>
          </c:cat>
          <c:val>
            <c:numRef>
              <c:f>Sheet1!$C$2:$C$4</c:f>
              <c:numCache>
                <c:formatCode>General</c:formatCode>
                <c:ptCount val="3"/>
                <c:pt idx="0">
                  <c:v>5.4082007707353802E-2</c:v>
                </c:pt>
                <c:pt idx="1">
                  <c:v>4.3834558257238601E-2</c:v>
                </c:pt>
                <c:pt idx="2">
                  <c:v>1.88231881178005E-2</c:v>
                </c:pt>
              </c:numCache>
            </c:numRef>
          </c:val>
        </c:ser>
        <c:dLbls>
          <c:showLegendKey val="0"/>
          <c:showVal val="0"/>
          <c:showCatName val="0"/>
          <c:showSerName val="0"/>
          <c:showPercent val="0"/>
          <c:showBubbleSize val="0"/>
        </c:dLbls>
        <c:gapWidth val="150"/>
        <c:axId val="349781336"/>
        <c:axId val="349783296"/>
      </c:barChart>
      <c:catAx>
        <c:axId val="349781336"/>
        <c:scaling>
          <c:orientation val="minMax"/>
        </c:scaling>
        <c:delete val="0"/>
        <c:axPos val="b"/>
        <c:numFmt formatCode="General" sourceLinked="0"/>
        <c:majorTickMark val="none"/>
        <c:minorTickMark val="none"/>
        <c:tickLblPos val="nextTo"/>
        <c:spPr>
          <a:ln>
            <a:solidFill>
              <a:schemeClr val="tx1"/>
            </a:solidFill>
          </a:ln>
        </c:spPr>
        <c:crossAx val="349783296"/>
        <c:crosses val="autoZero"/>
        <c:auto val="1"/>
        <c:lblAlgn val="ctr"/>
        <c:lblOffset val="100"/>
        <c:noMultiLvlLbl val="0"/>
      </c:catAx>
      <c:valAx>
        <c:axId val="349783296"/>
        <c:scaling>
          <c:orientation val="minMax"/>
        </c:scaling>
        <c:delete val="0"/>
        <c:axPos val="l"/>
        <c:majorGridlines>
          <c:spPr>
            <a:ln>
              <a:noFill/>
            </a:ln>
          </c:spPr>
        </c:majorGridlines>
        <c:numFmt formatCode="0.0%" sourceLinked="0"/>
        <c:majorTickMark val="none"/>
        <c:minorTickMark val="none"/>
        <c:tickLblPos val="nextTo"/>
        <c:spPr>
          <a:ln>
            <a:solidFill>
              <a:schemeClr val="tx1"/>
            </a:solidFill>
          </a:ln>
        </c:spPr>
        <c:crossAx val="349781336"/>
        <c:crosses val="autoZero"/>
        <c:crossBetween val="between"/>
      </c:valAx>
    </c:plotArea>
    <c:legend>
      <c:legendPos val="t"/>
      <c:overlay val="0"/>
    </c:legend>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PMPY Spend</c:v>
                </c:pt>
              </c:strCache>
            </c:strRef>
          </c:tx>
          <c:spPr>
            <a:solidFill>
              <a:schemeClr val="accent1"/>
            </a:solidFill>
            <a:ln>
              <a:solidFill>
                <a:srgbClr val="000000"/>
              </a:solidFill>
            </a:ln>
          </c:spPr>
          <c:invertIfNegative val="0"/>
          <c:dPt>
            <c:idx val="7"/>
            <c:invertIfNegative val="0"/>
            <c:bubble3D val="0"/>
            <c:spPr>
              <a:solidFill>
                <a:schemeClr val="bg2"/>
              </a:solidFill>
              <a:ln>
                <a:solidFill>
                  <a:schemeClr val="tx1"/>
                </a:solidFill>
              </a:ln>
            </c:spPr>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Sleep disorders</c:v>
                </c:pt>
                <c:pt idx="1">
                  <c:v>Hemophilia</c:v>
                </c:pt>
                <c:pt idx="2">
                  <c:v>Pulmonary hypertension</c:v>
                </c:pt>
                <c:pt idx="3">
                  <c:v>Cystic fibrosis</c:v>
                </c:pt>
                <c:pt idx="4">
                  <c:v>Growth Deficiency</c:v>
                </c:pt>
                <c:pt idx="5">
                  <c:v>HIV</c:v>
                </c:pt>
                <c:pt idx="6">
                  <c:v>Hepatitis C</c:v>
                </c:pt>
                <c:pt idx="7">
                  <c:v>Oncology</c:v>
                </c:pt>
                <c:pt idx="8">
                  <c:v>Multiple Sclerosis</c:v>
                </c:pt>
                <c:pt idx="9">
                  <c:v>Inflammatory conditions</c:v>
                </c:pt>
              </c:strCache>
            </c:strRef>
          </c:cat>
          <c:val>
            <c:numRef>
              <c:f>Sheet1!$B$2:$B$11</c:f>
              <c:numCache>
                <c:formatCode>"$"#,##0.00</c:formatCode>
                <c:ptCount val="10"/>
                <c:pt idx="0">
                  <c:v>4.57</c:v>
                </c:pt>
                <c:pt idx="1">
                  <c:v>5.79</c:v>
                </c:pt>
                <c:pt idx="2">
                  <c:v>5.85</c:v>
                </c:pt>
                <c:pt idx="3">
                  <c:v>6.64</c:v>
                </c:pt>
                <c:pt idx="4">
                  <c:v>7.12</c:v>
                </c:pt>
                <c:pt idx="5">
                  <c:v>31.53</c:v>
                </c:pt>
                <c:pt idx="6">
                  <c:v>38.44</c:v>
                </c:pt>
                <c:pt idx="7">
                  <c:v>49.62</c:v>
                </c:pt>
                <c:pt idx="8">
                  <c:v>53.31</c:v>
                </c:pt>
                <c:pt idx="9">
                  <c:v>89.1</c:v>
                </c:pt>
              </c:numCache>
            </c:numRef>
          </c:val>
        </c:ser>
        <c:dLbls>
          <c:showLegendKey val="0"/>
          <c:showVal val="0"/>
          <c:showCatName val="0"/>
          <c:showSerName val="0"/>
          <c:showPercent val="0"/>
          <c:showBubbleSize val="0"/>
        </c:dLbls>
        <c:gapWidth val="150"/>
        <c:axId val="345566360"/>
        <c:axId val="345567144"/>
      </c:barChart>
      <c:catAx>
        <c:axId val="345566360"/>
        <c:scaling>
          <c:orientation val="minMax"/>
        </c:scaling>
        <c:delete val="0"/>
        <c:axPos val="l"/>
        <c:numFmt formatCode="General" sourceLinked="0"/>
        <c:majorTickMark val="none"/>
        <c:minorTickMark val="none"/>
        <c:tickLblPos val="nextTo"/>
        <c:spPr>
          <a:ln>
            <a:solidFill>
              <a:srgbClr val="000000"/>
            </a:solidFill>
          </a:ln>
        </c:spPr>
        <c:crossAx val="345567144"/>
        <c:crosses val="autoZero"/>
        <c:auto val="1"/>
        <c:lblAlgn val="ctr"/>
        <c:lblOffset val="100"/>
        <c:noMultiLvlLbl val="0"/>
      </c:catAx>
      <c:valAx>
        <c:axId val="345567144"/>
        <c:scaling>
          <c:orientation val="minMax"/>
        </c:scaling>
        <c:delete val="0"/>
        <c:axPos val="b"/>
        <c:numFmt formatCode="&quot;$&quot;#,##0" sourceLinked="0"/>
        <c:majorTickMark val="none"/>
        <c:minorTickMark val="none"/>
        <c:tickLblPos val="nextTo"/>
        <c:spPr>
          <a:ln>
            <a:solidFill>
              <a:srgbClr val="000000"/>
            </a:solidFill>
          </a:ln>
        </c:spPr>
        <c:crossAx val="345566360"/>
        <c:crosses val="autoZero"/>
        <c:crossBetween val="between"/>
      </c:valAx>
    </c:plotArea>
    <c:plotVisOnly val="1"/>
    <c:dispBlanksAs val="gap"/>
    <c:showDLblsOverMax val="0"/>
  </c:chart>
  <c:txPr>
    <a:bodyPr/>
    <a:lstStyle/>
    <a:p>
      <a:pPr>
        <a:defRPr sz="1300">
          <a:solidFill>
            <a:srgbClr val="000000"/>
          </a:solidFil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spPr>
            <a:solidFill>
              <a:srgbClr val="E6E0CD"/>
            </a:solidFill>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spPr>
            <a:solidFill>
              <a:srgbClr val="E6E0CD"/>
            </a:solidFill>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75"/>
        <c:overlap val="-25"/>
        <c:axId val="330249088"/>
        <c:axId val="330251832"/>
      </c:barChart>
      <c:catAx>
        <c:axId val="330249088"/>
        <c:scaling>
          <c:orientation val="minMax"/>
        </c:scaling>
        <c:delete val="0"/>
        <c:axPos val="l"/>
        <c:numFmt formatCode="General" sourceLinked="0"/>
        <c:majorTickMark val="none"/>
        <c:minorTickMark val="none"/>
        <c:tickLblPos val="nextTo"/>
        <c:spPr>
          <a:noFill/>
          <a:ln>
            <a:solidFill>
              <a:srgbClr val="D3D3D3"/>
            </a:solidFill>
          </a:ln>
        </c:spPr>
        <c:crossAx val="330251832"/>
        <c:crosses val="autoZero"/>
        <c:auto val="1"/>
        <c:lblAlgn val="ctr"/>
        <c:lblOffset val="100"/>
        <c:noMultiLvlLbl val="0"/>
      </c:catAx>
      <c:valAx>
        <c:axId val="330251832"/>
        <c:scaling>
          <c:orientation val="minMax"/>
        </c:scaling>
        <c:delete val="0"/>
        <c:axPos val="b"/>
        <c:numFmt formatCode="General" sourceLinked="1"/>
        <c:majorTickMark val="none"/>
        <c:minorTickMark val="none"/>
        <c:tickLblPos val="nextTo"/>
        <c:spPr>
          <a:noFill/>
          <a:ln w="9525">
            <a:solidFill>
              <a:srgbClr val="D3D3D3"/>
            </a:solidFill>
          </a:ln>
        </c:spPr>
        <c:crossAx val="330249088"/>
        <c:crosses val="autoZero"/>
        <c:crossBetween val="between"/>
      </c:valAx>
      <c:spPr>
        <a:noFill/>
      </c:spPr>
    </c:plotArea>
    <c:plotVisOnly val="1"/>
    <c:dispBlanksAs val="gap"/>
    <c:showDLblsOverMax val="0"/>
  </c:chart>
  <c:spPr>
    <a:noFill/>
  </c:spPr>
  <c:txPr>
    <a:bodyPr/>
    <a:lstStyle/>
    <a:p>
      <a:pPr>
        <a:defRPr sz="1300">
          <a:solidFill>
            <a:srgbClr val="000000"/>
          </a:solidFill>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Series 1</c:v>
                </c:pt>
              </c:strCache>
            </c:strRef>
          </c:tx>
          <c:spPr>
            <a:ln>
              <a:noFill/>
            </a:ln>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1000</c:v>
                </c:pt>
                <c:pt idx="1">
                  <c:v>9000</c:v>
                </c:pt>
                <c:pt idx="2">
                  <c:v>7000</c:v>
                </c:pt>
                <c:pt idx="3">
                  <c:v>6000</c:v>
                </c:pt>
              </c:numCache>
            </c:numRef>
          </c:val>
        </c:ser>
        <c:ser>
          <c:idx val="1"/>
          <c:order val="1"/>
          <c:tx>
            <c:strRef>
              <c:f>Sheet1!$C$1</c:f>
              <c:strCache>
                <c:ptCount val="1"/>
                <c:pt idx="0">
                  <c:v>Series 2</c:v>
                </c:pt>
              </c:strCache>
            </c:strRef>
          </c:tx>
          <c:spPr>
            <a:solidFill>
              <a:srgbClr val="E6E0CD"/>
            </a:solidFill>
            <a:ln>
              <a:noFill/>
            </a:ln>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1000</c:v>
                </c:pt>
                <c:pt idx="1">
                  <c:v>5000</c:v>
                </c:pt>
                <c:pt idx="2">
                  <c:v>1.8</c:v>
                </c:pt>
                <c:pt idx="3">
                  <c:v>2.8</c:v>
                </c:pt>
              </c:numCache>
            </c:numRef>
          </c:val>
        </c:ser>
        <c:ser>
          <c:idx val="2"/>
          <c:order val="2"/>
          <c:tx>
            <c:strRef>
              <c:f>Sheet1!$D$1</c:f>
              <c:strCache>
                <c:ptCount val="1"/>
                <c:pt idx="0">
                  <c:v>Series 3</c:v>
                </c:pt>
              </c:strCache>
            </c:strRef>
          </c:tx>
          <c:spPr>
            <a:solidFill>
              <a:srgbClr val="E6E0CD"/>
            </a:solidFill>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75"/>
        <c:overlap val="-25"/>
        <c:axId val="330246736"/>
        <c:axId val="330250656"/>
      </c:barChart>
      <c:catAx>
        <c:axId val="330246736"/>
        <c:scaling>
          <c:orientation val="minMax"/>
        </c:scaling>
        <c:delete val="0"/>
        <c:axPos val="b"/>
        <c:numFmt formatCode="[&gt;=1000]0,\ &quot;K&quot;;General" sourceLinked="0"/>
        <c:majorTickMark val="none"/>
        <c:minorTickMark val="none"/>
        <c:tickLblPos val="nextTo"/>
        <c:spPr>
          <a:noFill/>
          <a:ln>
            <a:solidFill>
              <a:srgbClr val="D3D3D3"/>
            </a:solidFill>
          </a:ln>
        </c:spPr>
        <c:crossAx val="330250656"/>
        <c:crosses val="autoZero"/>
        <c:auto val="1"/>
        <c:lblAlgn val="ctr"/>
        <c:lblOffset val="100"/>
        <c:noMultiLvlLbl val="0"/>
      </c:catAx>
      <c:valAx>
        <c:axId val="330250656"/>
        <c:scaling>
          <c:orientation val="minMax"/>
        </c:scaling>
        <c:delete val="0"/>
        <c:axPos val="l"/>
        <c:numFmt formatCode="0,\ &quot;K&quot;" sourceLinked="0"/>
        <c:majorTickMark val="none"/>
        <c:minorTickMark val="none"/>
        <c:tickLblPos val="nextTo"/>
        <c:spPr>
          <a:noFill/>
          <a:ln w="9525">
            <a:solidFill>
              <a:srgbClr val="D3D3D3"/>
            </a:solidFill>
          </a:ln>
        </c:spPr>
        <c:crossAx val="330246736"/>
        <c:crosses val="autoZero"/>
        <c:crossBetween val="between"/>
      </c:valAx>
      <c:spPr>
        <a:noFill/>
      </c:spPr>
    </c:plotArea>
    <c:plotVisOnly val="1"/>
    <c:dispBlanksAs val="gap"/>
    <c:showDLblsOverMax val="0"/>
  </c:chart>
  <c:spPr>
    <a:noFill/>
  </c:spPr>
  <c:txPr>
    <a:bodyPr/>
    <a:lstStyle/>
    <a:p>
      <a:pPr>
        <a:defRPr sz="1300">
          <a:solidFill>
            <a:srgbClr val="000000"/>
          </a:solidFill>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strRef>
              <c:f>Sheet1!$B$1</c:f>
              <c:strCache>
                <c:ptCount val="1"/>
                <c:pt idx="0">
                  <c:v>Series 1</c:v>
                </c:pt>
              </c:strCache>
            </c:strRef>
          </c:tx>
          <c:spPr>
            <a:ln w="28575">
              <a:noFill/>
            </a:ln>
          </c:spPr>
          <c:xVal>
            <c:numRef>
              <c:f>Sheet1!$A$2:$A$5</c:f>
              <c:numCache>
                <c:formatCode>General</c:formatCode>
                <c:ptCount val="4"/>
                <c:pt idx="0">
                  <c:v>0</c:v>
                </c:pt>
                <c:pt idx="1">
                  <c:v>1</c:v>
                </c:pt>
                <c:pt idx="2">
                  <c:v>2</c:v>
                </c:pt>
                <c:pt idx="3">
                  <c:v>3</c:v>
                </c:pt>
              </c:numCache>
            </c:numRef>
          </c:xVal>
          <c:yVal>
            <c:numRef>
              <c:f>Sheet1!$B$2:$B$5</c:f>
              <c:numCache>
                <c:formatCode>General</c:formatCode>
                <c:ptCount val="4"/>
                <c:pt idx="0">
                  <c:v>4.3</c:v>
                </c:pt>
                <c:pt idx="1">
                  <c:v>2.5</c:v>
                </c:pt>
                <c:pt idx="2">
                  <c:v>3.5</c:v>
                </c:pt>
                <c:pt idx="3">
                  <c:v>4.5</c:v>
                </c:pt>
              </c:numCache>
            </c:numRef>
          </c:yVal>
          <c:smooth val="0"/>
        </c:ser>
        <c:ser>
          <c:idx val="1"/>
          <c:order val="1"/>
          <c:tx>
            <c:strRef>
              <c:f>Sheet1!$C$1</c:f>
              <c:strCache>
                <c:ptCount val="1"/>
                <c:pt idx="0">
                  <c:v>Series 2</c:v>
                </c:pt>
              </c:strCache>
            </c:strRef>
          </c:tx>
          <c:spPr>
            <a:ln w="28575">
              <a:noFill/>
            </a:ln>
          </c:spPr>
          <c:xVal>
            <c:numRef>
              <c:f>Sheet1!$A$2:$A$5</c:f>
              <c:numCache>
                <c:formatCode>General</c:formatCode>
                <c:ptCount val="4"/>
                <c:pt idx="0">
                  <c:v>0</c:v>
                </c:pt>
                <c:pt idx="1">
                  <c:v>1</c:v>
                </c:pt>
                <c:pt idx="2">
                  <c:v>2</c:v>
                </c:pt>
                <c:pt idx="3">
                  <c:v>3</c:v>
                </c:pt>
              </c:numCache>
            </c:numRef>
          </c:xVal>
          <c:yVal>
            <c:numRef>
              <c:f>Sheet1!$C$2:$C$5</c:f>
              <c:numCache>
                <c:formatCode>General</c:formatCode>
                <c:ptCount val="4"/>
                <c:pt idx="0">
                  <c:v>2.4</c:v>
                </c:pt>
                <c:pt idx="1">
                  <c:v>4.4000000000000004</c:v>
                </c:pt>
                <c:pt idx="2">
                  <c:v>1.8</c:v>
                </c:pt>
                <c:pt idx="3">
                  <c:v>2.8</c:v>
                </c:pt>
              </c:numCache>
            </c:numRef>
          </c:yVal>
          <c:smooth val="0"/>
        </c:ser>
        <c:ser>
          <c:idx val="2"/>
          <c:order val="2"/>
          <c:tx>
            <c:strRef>
              <c:f>Sheet1!$D$1</c:f>
              <c:strCache>
                <c:ptCount val="1"/>
                <c:pt idx="0">
                  <c:v>Series 3</c:v>
                </c:pt>
              </c:strCache>
            </c:strRef>
          </c:tx>
          <c:spPr>
            <a:ln w="28575">
              <a:noFill/>
            </a:ln>
          </c:spPr>
          <c:xVal>
            <c:numRef>
              <c:f>Sheet1!$A$2:$A$5</c:f>
              <c:numCache>
                <c:formatCode>General</c:formatCode>
                <c:ptCount val="4"/>
                <c:pt idx="0">
                  <c:v>0</c:v>
                </c:pt>
                <c:pt idx="1">
                  <c:v>1</c:v>
                </c:pt>
                <c:pt idx="2">
                  <c:v>2</c:v>
                </c:pt>
                <c:pt idx="3">
                  <c:v>3</c:v>
                </c:pt>
              </c:numCache>
            </c:numRef>
          </c:xVal>
          <c:yVal>
            <c:numRef>
              <c:f>Sheet1!$D$2:$D$5</c:f>
              <c:numCache>
                <c:formatCode>General</c:formatCode>
                <c:ptCount val="4"/>
                <c:pt idx="0">
                  <c:v>2</c:v>
                </c:pt>
                <c:pt idx="1">
                  <c:v>2</c:v>
                </c:pt>
                <c:pt idx="2">
                  <c:v>3</c:v>
                </c:pt>
                <c:pt idx="3">
                  <c:v>5</c:v>
                </c:pt>
              </c:numCache>
            </c:numRef>
          </c:yVal>
          <c:smooth val="0"/>
        </c:ser>
        <c:dLbls>
          <c:showLegendKey val="0"/>
          <c:showVal val="0"/>
          <c:showCatName val="0"/>
          <c:showSerName val="0"/>
          <c:showPercent val="0"/>
          <c:showBubbleSize val="0"/>
        </c:dLbls>
        <c:axId val="330250264"/>
        <c:axId val="330245952"/>
      </c:scatterChart>
      <c:valAx>
        <c:axId val="330250264"/>
        <c:scaling>
          <c:orientation val="minMax"/>
        </c:scaling>
        <c:delete val="0"/>
        <c:axPos val="b"/>
        <c:numFmt formatCode="General" sourceLinked="1"/>
        <c:majorTickMark val="none"/>
        <c:minorTickMark val="none"/>
        <c:tickLblPos val="nextTo"/>
        <c:spPr>
          <a:noFill/>
          <a:ln>
            <a:solidFill>
              <a:srgbClr val="D3D3D3"/>
            </a:solidFill>
          </a:ln>
        </c:spPr>
        <c:crossAx val="330245952"/>
        <c:crosses val="autoZero"/>
        <c:crossBetween val="midCat"/>
      </c:valAx>
      <c:valAx>
        <c:axId val="330245952"/>
        <c:scaling>
          <c:orientation val="minMax"/>
        </c:scaling>
        <c:delete val="0"/>
        <c:axPos val="l"/>
        <c:numFmt formatCode="General" sourceLinked="1"/>
        <c:majorTickMark val="none"/>
        <c:minorTickMark val="none"/>
        <c:tickLblPos val="nextTo"/>
        <c:spPr>
          <a:noFill/>
          <a:ln w="9525">
            <a:solidFill>
              <a:srgbClr val="D3D3D3"/>
            </a:solidFill>
          </a:ln>
        </c:spPr>
        <c:crossAx val="330250264"/>
        <c:crosses val="autoZero"/>
        <c:crossBetween val="midCat"/>
      </c:valAx>
      <c:spPr>
        <a:noFill/>
      </c:spPr>
    </c:plotArea>
    <c:plotVisOnly val="1"/>
    <c:dispBlanksAs val="gap"/>
    <c:showDLblsOverMax val="0"/>
  </c:chart>
  <c:spPr>
    <a:noFill/>
  </c:spPr>
  <c:txPr>
    <a:bodyPr/>
    <a:lstStyle/>
    <a:p>
      <a:pPr>
        <a:defRPr sz="1300">
          <a:solidFill>
            <a:srgbClr val="000000"/>
          </a:solidFill>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Series 1</c:v>
                </c:pt>
              </c:strCache>
            </c:strRef>
          </c:tx>
          <c:spPr>
            <a:ln>
              <a:noFill/>
            </a:ln>
          </c:spP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showLeaderLines val="0"/>
        </c:dLbls>
        <c:firstSliceAng val="0"/>
      </c:pieChart>
    </c:plotArea>
    <c:plotVisOnly val="1"/>
    <c:dispBlanksAs val="zero"/>
    <c:showDLblsOverMax val="0"/>
  </c:chart>
  <c:spPr>
    <a:noFill/>
  </c:spPr>
  <c:txPr>
    <a:bodyPr/>
    <a:lstStyle/>
    <a:p>
      <a:pPr>
        <a:defRPr sz="1300">
          <a:solidFill>
            <a:srgbClr val="000000"/>
          </a:solidFill>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strRef>
              <c:f>Sheet1!$B$1</c:f>
              <c:strCache>
                <c:ptCount val="1"/>
                <c:pt idx="0">
                  <c:v>Series 1</c:v>
                </c:pt>
              </c:strCache>
            </c:strRef>
          </c:tx>
          <c:marker>
            <c:symbol val="none"/>
          </c:marker>
          <c:xVal>
            <c:numRef>
              <c:f>Sheet1!$A$2:$A$5</c:f>
              <c:numCache>
                <c:formatCode>General</c:formatCode>
                <c:ptCount val="4"/>
                <c:pt idx="0">
                  <c:v>0</c:v>
                </c:pt>
                <c:pt idx="1">
                  <c:v>1</c:v>
                </c:pt>
                <c:pt idx="2">
                  <c:v>2</c:v>
                </c:pt>
                <c:pt idx="3">
                  <c:v>3</c:v>
                </c:pt>
              </c:numCache>
            </c:numRef>
          </c:xVal>
          <c:yVal>
            <c:numRef>
              <c:f>Sheet1!$B$2:$B$5</c:f>
              <c:numCache>
                <c:formatCode>General</c:formatCode>
                <c:ptCount val="4"/>
                <c:pt idx="0">
                  <c:v>4.3</c:v>
                </c:pt>
                <c:pt idx="1">
                  <c:v>2.5</c:v>
                </c:pt>
                <c:pt idx="2">
                  <c:v>3.5</c:v>
                </c:pt>
                <c:pt idx="3">
                  <c:v>4.5</c:v>
                </c:pt>
              </c:numCache>
            </c:numRef>
          </c:yVal>
          <c:smooth val="0"/>
        </c:ser>
        <c:ser>
          <c:idx val="1"/>
          <c:order val="1"/>
          <c:tx>
            <c:strRef>
              <c:f>Sheet1!$C$1</c:f>
              <c:strCache>
                <c:ptCount val="1"/>
                <c:pt idx="0">
                  <c:v>Series 2</c:v>
                </c:pt>
              </c:strCache>
            </c:strRef>
          </c:tx>
          <c:spPr>
            <a:ln>
              <a:solidFill>
                <a:srgbClr val="E6E0CD"/>
              </a:solidFill>
            </a:ln>
          </c:spPr>
          <c:marker>
            <c:symbol val="none"/>
          </c:marker>
          <c:xVal>
            <c:numRef>
              <c:f>Sheet1!$A$2:$A$5</c:f>
              <c:numCache>
                <c:formatCode>General</c:formatCode>
                <c:ptCount val="4"/>
                <c:pt idx="0">
                  <c:v>0</c:v>
                </c:pt>
                <c:pt idx="1">
                  <c:v>1</c:v>
                </c:pt>
                <c:pt idx="2">
                  <c:v>2</c:v>
                </c:pt>
                <c:pt idx="3">
                  <c:v>3</c:v>
                </c:pt>
              </c:numCache>
            </c:numRef>
          </c:xVal>
          <c:yVal>
            <c:numRef>
              <c:f>Sheet1!$C$2:$C$5</c:f>
              <c:numCache>
                <c:formatCode>General</c:formatCode>
                <c:ptCount val="4"/>
                <c:pt idx="0">
                  <c:v>2.4</c:v>
                </c:pt>
                <c:pt idx="1">
                  <c:v>4.4000000000000004</c:v>
                </c:pt>
                <c:pt idx="2">
                  <c:v>1.8</c:v>
                </c:pt>
                <c:pt idx="3">
                  <c:v>2.8</c:v>
                </c:pt>
              </c:numCache>
            </c:numRef>
          </c:yVal>
          <c:smooth val="0"/>
        </c:ser>
        <c:ser>
          <c:idx val="2"/>
          <c:order val="2"/>
          <c:tx>
            <c:strRef>
              <c:f>Sheet1!$D$1</c:f>
              <c:strCache>
                <c:ptCount val="1"/>
                <c:pt idx="0">
                  <c:v>Series 3</c:v>
                </c:pt>
              </c:strCache>
            </c:strRef>
          </c:tx>
          <c:spPr>
            <a:ln>
              <a:solidFill>
                <a:srgbClr val="E6E0CD"/>
              </a:solidFill>
            </a:ln>
          </c:spPr>
          <c:marker>
            <c:symbol val="none"/>
          </c:marker>
          <c:xVal>
            <c:numRef>
              <c:f>Sheet1!$A$2:$A$5</c:f>
              <c:numCache>
                <c:formatCode>General</c:formatCode>
                <c:ptCount val="4"/>
                <c:pt idx="0">
                  <c:v>0</c:v>
                </c:pt>
                <c:pt idx="1">
                  <c:v>1</c:v>
                </c:pt>
                <c:pt idx="2">
                  <c:v>2</c:v>
                </c:pt>
                <c:pt idx="3">
                  <c:v>3</c:v>
                </c:pt>
              </c:numCache>
            </c:numRef>
          </c:xVal>
          <c:yVal>
            <c:numRef>
              <c:f>Sheet1!$D$2:$D$5</c:f>
              <c:numCache>
                <c:formatCode>General</c:formatCode>
                <c:ptCount val="4"/>
                <c:pt idx="0">
                  <c:v>2</c:v>
                </c:pt>
                <c:pt idx="1">
                  <c:v>2</c:v>
                </c:pt>
                <c:pt idx="2">
                  <c:v>3</c:v>
                </c:pt>
                <c:pt idx="3">
                  <c:v>5</c:v>
                </c:pt>
              </c:numCache>
            </c:numRef>
          </c:yVal>
          <c:smooth val="0"/>
        </c:ser>
        <c:dLbls>
          <c:showLegendKey val="0"/>
          <c:showVal val="0"/>
          <c:showCatName val="0"/>
          <c:showSerName val="0"/>
          <c:showPercent val="0"/>
          <c:showBubbleSize val="0"/>
        </c:dLbls>
        <c:axId val="330248696"/>
        <c:axId val="330246344"/>
      </c:scatterChart>
      <c:valAx>
        <c:axId val="330248696"/>
        <c:scaling>
          <c:orientation val="minMax"/>
        </c:scaling>
        <c:delete val="0"/>
        <c:axPos val="b"/>
        <c:numFmt formatCode="General" sourceLinked="1"/>
        <c:majorTickMark val="none"/>
        <c:minorTickMark val="none"/>
        <c:tickLblPos val="nextTo"/>
        <c:spPr>
          <a:noFill/>
          <a:ln>
            <a:solidFill>
              <a:srgbClr val="D3D3D3"/>
            </a:solidFill>
          </a:ln>
        </c:spPr>
        <c:txPr>
          <a:bodyPr/>
          <a:lstStyle/>
          <a:p>
            <a:pPr>
              <a:defRPr sz="1200">
                <a:solidFill>
                  <a:schemeClr val="accent6"/>
                </a:solidFill>
              </a:defRPr>
            </a:pPr>
            <a:endParaRPr lang="en-US"/>
          </a:p>
        </c:txPr>
        <c:crossAx val="330246344"/>
        <c:crosses val="autoZero"/>
        <c:crossBetween val="midCat"/>
      </c:valAx>
      <c:valAx>
        <c:axId val="330246344"/>
        <c:scaling>
          <c:orientation val="minMax"/>
        </c:scaling>
        <c:delete val="0"/>
        <c:axPos val="l"/>
        <c:numFmt formatCode="General" sourceLinked="1"/>
        <c:majorTickMark val="none"/>
        <c:minorTickMark val="none"/>
        <c:tickLblPos val="nextTo"/>
        <c:spPr>
          <a:noFill/>
          <a:ln w="9525">
            <a:solidFill>
              <a:srgbClr val="D3D3D3"/>
            </a:solidFill>
          </a:ln>
        </c:spPr>
        <c:txPr>
          <a:bodyPr/>
          <a:lstStyle/>
          <a:p>
            <a:pPr>
              <a:defRPr sz="1200">
                <a:solidFill>
                  <a:schemeClr val="accent6"/>
                </a:solidFill>
              </a:defRPr>
            </a:pPr>
            <a:endParaRPr lang="en-US"/>
          </a:p>
        </c:txPr>
        <c:crossAx val="330248696"/>
        <c:crosses val="autoZero"/>
        <c:crossBetween val="midCat"/>
      </c:valAx>
      <c:spPr>
        <a:noFill/>
      </c:spPr>
    </c:plotArea>
    <c:plotVisOnly val="1"/>
    <c:dispBlanksAs val="gap"/>
    <c:showDLblsOverMax val="0"/>
  </c:chart>
  <c:spPr>
    <a:noFill/>
  </c:spPr>
  <c:txPr>
    <a:bodyPr/>
    <a:lstStyle/>
    <a:p>
      <a:pPr>
        <a:defRPr sz="1800"/>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spPr>
            <a:solidFill>
              <a:srgbClr val="E6E0CD"/>
            </a:solidFill>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spPr>
            <a:solidFill>
              <a:srgbClr val="E6E0CD"/>
            </a:solidFill>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75"/>
        <c:overlap val="-25"/>
        <c:axId val="330251048"/>
        <c:axId val="330249480"/>
      </c:barChart>
      <c:catAx>
        <c:axId val="330251048"/>
        <c:scaling>
          <c:orientation val="minMax"/>
        </c:scaling>
        <c:delete val="0"/>
        <c:axPos val="l"/>
        <c:numFmt formatCode="General" sourceLinked="0"/>
        <c:majorTickMark val="none"/>
        <c:minorTickMark val="none"/>
        <c:tickLblPos val="nextTo"/>
        <c:spPr>
          <a:noFill/>
          <a:ln>
            <a:solidFill>
              <a:srgbClr val="D3D3D3"/>
            </a:solidFill>
          </a:ln>
        </c:spPr>
        <c:txPr>
          <a:bodyPr/>
          <a:lstStyle/>
          <a:p>
            <a:pPr>
              <a:defRPr sz="1200">
                <a:solidFill>
                  <a:schemeClr val="accent6"/>
                </a:solidFill>
              </a:defRPr>
            </a:pPr>
            <a:endParaRPr lang="en-US"/>
          </a:p>
        </c:txPr>
        <c:crossAx val="330249480"/>
        <c:crosses val="autoZero"/>
        <c:auto val="1"/>
        <c:lblAlgn val="ctr"/>
        <c:lblOffset val="100"/>
        <c:noMultiLvlLbl val="0"/>
      </c:catAx>
      <c:valAx>
        <c:axId val="330249480"/>
        <c:scaling>
          <c:orientation val="minMax"/>
        </c:scaling>
        <c:delete val="0"/>
        <c:axPos val="b"/>
        <c:numFmt formatCode="General" sourceLinked="1"/>
        <c:majorTickMark val="none"/>
        <c:minorTickMark val="none"/>
        <c:tickLblPos val="nextTo"/>
        <c:spPr>
          <a:noFill/>
          <a:ln w="9525">
            <a:solidFill>
              <a:srgbClr val="D3D3D3"/>
            </a:solidFill>
          </a:ln>
        </c:spPr>
        <c:txPr>
          <a:bodyPr/>
          <a:lstStyle/>
          <a:p>
            <a:pPr>
              <a:defRPr sz="1200">
                <a:solidFill>
                  <a:schemeClr val="accent6"/>
                </a:solidFill>
              </a:defRPr>
            </a:pPr>
            <a:endParaRPr lang="en-US"/>
          </a:p>
        </c:txPr>
        <c:crossAx val="330251048"/>
        <c:crosses val="autoZero"/>
        <c:crossBetween val="between"/>
      </c:valAx>
      <c:spPr>
        <a:noFill/>
      </c:spPr>
    </c:plotArea>
    <c:plotVisOnly val="1"/>
    <c:dispBlanksAs val="gap"/>
    <c:showDLblsOverMax val="0"/>
  </c:chart>
  <c:spPr>
    <a:noFill/>
  </c:spPr>
  <c:txPr>
    <a:bodyPr/>
    <a:lstStyle/>
    <a:p>
      <a:pPr>
        <a:defRPr sz="1800"/>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Series 1</c:v>
                </c:pt>
              </c:strCache>
            </c:strRef>
          </c:tx>
          <c:spPr>
            <a:ln>
              <a:noFill/>
            </a:ln>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1000</c:v>
                </c:pt>
                <c:pt idx="1">
                  <c:v>9000</c:v>
                </c:pt>
                <c:pt idx="2">
                  <c:v>7000</c:v>
                </c:pt>
                <c:pt idx="3">
                  <c:v>6000</c:v>
                </c:pt>
              </c:numCache>
            </c:numRef>
          </c:val>
        </c:ser>
        <c:ser>
          <c:idx val="1"/>
          <c:order val="1"/>
          <c:tx>
            <c:strRef>
              <c:f>Sheet1!$C$1</c:f>
              <c:strCache>
                <c:ptCount val="1"/>
                <c:pt idx="0">
                  <c:v>Series 2</c:v>
                </c:pt>
              </c:strCache>
            </c:strRef>
          </c:tx>
          <c:spPr>
            <a:solidFill>
              <a:srgbClr val="E6E0CD"/>
            </a:solidFill>
            <a:ln>
              <a:noFill/>
            </a:ln>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1000</c:v>
                </c:pt>
                <c:pt idx="1">
                  <c:v>5000</c:v>
                </c:pt>
                <c:pt idx="2">
                  <c:v>1.8</c:v>
                </c:pt>
                <c:pt idx="3">
                  <c:v>2.8</c:v>
                </c:pt>
              </c:numCache>
            </c:numRef>
          </c:val>
        </c:ser>
        <c:ser>
          <c:idx val="2"/>
          <c:order val="2"/>
          <c:tx>
            <c:strRef>
              <c:f>Sheet1!$D$1</c:f>
              <c:strCache>
                <c:ptCount val="1"/>
                <c:pt idx="0">
                  <c:v>Series 3</c:v>
                </c:pt>
              </c:strCache>
            </c:strRef>
          </c:tx>
          <c:spPr>
            <a:solidFill>
              <a:srgbClr val="E6E0CD"/>
            </a:solidFill>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75"/>
        <c:overlap val="-25"/>
        <c:axId val="330249872"/>
        <c:axId val="330657896"/>
      </c:barChart>
      <c:catAx>
        <c:axId val="330249872"/>
        <c:scaling>
          <c:orientation val="minMax"/>
        </c:scaling>
        <c:delete val="0"/>
        <c:axPos val="b"/>
        <c:numFmt formatCode="[&gt;=1000]0,\ &quot;K&quot;;General" sourceLinked="0"/>
        <c:majorTickMark val="none"/>
        <c:minorTickMark val="none"/>
        <c:tickLblPos val="nextTo"/>
        <c:spPr>
          <a:noFill/>
          <a:ln>
            <a:solidFill>
              <a:srgbClr val="D3D3D3"/>
            </a:solidFill>
          </a:ln>
        </c:spPr>
        <c:txPr>
          <a:bodyPr/>
          <a:lstStyle/>
          <a:p>
            <a:pPr>
              <a:defRPr sz="1200">
                <a:solidFill>
                  <a:schemeClr val="accent6"/>
                </a:solidFill>
              </a:defRPr>
            </a:pPr>
            <a:endParaRPr lang="en-US"/>
          </a:p>
        </c:txPr>
        <c:crossAx val="330657896"/>
        <c:crosses val="autoZero"/>
        <c:auto val="1"/>
        <c:lblAlgn val="ctr"/>
        <c:lblOffset val="100"/>
        <c:noMultiLvlLbl val="0"/>
      </c:catAx>
      <c:valAx>
        <c:axId val="330657896"/>
        <c:scaling>
          <c:orientation val="minMax"/>
        </c:scaling>
        <c:delete val="0"/>
        <c:axPos val="l"/>
        <c:numFmt formatCode="0,\ &quot;K&quot;" sourceLinked="0"/>
        <c:majorTickMark val="none"/>
        <c:minorTickMark val="none"/>
        <c:tickLblPos val="nextTo"/>
        <c:spPr>
          <a:noFill/>
          <a:ln w="9525">
            <a:solidFill>
              <a:srgbClr val="D3D3D3"/>
            </a:solidFill>
          </a:ln>
        </c:spPr>
        <c:txPr>
          <a:bodyPr/>
          <a:lstStyle/>
          <a:p>
            <a:pPr>
              <a:defRPr sz="1200">
                <a:solidFill>
                  <a:schemeClr val="accent6"/>
                </a:solidFill>
              </a:defRPr>
            </a:pPr>
            <a:endParaRPr lang="en-US"/>
          </a:p>
        </c:txPr>
        <c:crossAx val="330249872"/>
        <c:crosses val="autoZero"/>
        <c:crossBetween val="between"/>
      </c:valAx>
      <c:spPr>
        <a:noFill/>
      </c:spPr>
    </c:plotArea>
    <c:plotVisOnly val="1"/>
    <c:dispBlanksAs val="gap"/>
    <c:showDLblsOverMax val="0"/>
  </c:chart>
  <c:spPr>
    <a:noFill/>
  </c:spPr>
  <c:txPr>
    <a:bodyPr/>
    <a:lstStyle/>
    <a:p>
      <a:pPr>
        <a:defRPr sz="1800"/>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tx>
            <c:strRef>
              <c:f>Sheet1!$B$1</c:f>
              <c:strCache>
                <c:ptCount val="1"/>
                <c:pt idx="0">
                  <c:v>Series 1</c:v>
                </c:pt>
              </c:strCache>
            </c:strRef>
          </c:tx>
          <c:spPr>
            <a:ln w="28575">
              <a:noFill/>
            </a:ln>
          </c:spPr>
          <c:xVal>
            <c:numRef>
              <c:f>Sheet1!$A$2:$A$5</c:f>
              <c:numCache>
                <c:formatCode>General</c:formatCode>
                <c:ptCount val="4"/>
                <c:pt idx="0">
                  <c:v>0</c:v>
                </c:pt>
                <c:pt idx="1">
                  <c:v>1</c:v>
                </c:pt>
                <c:pt idx="2">
                  <c:v>2</c:v>
                </c:pt>
                <c:pt idx="3">
                  <c:v>3</c:v>
                </c:pt>
              </c:numCache>
            </c:numRef>
          </c:xVal>
          <c:yVal>
            <c:numRef>
              <c:f>Sheet1!$B$2:$B$5</c:f>
              <c:numCache>
                <c:formatCode>General</c:formatCode>
                <c:ptCount val="4"/>
                <c:pt idx="0">
                  <c:v>4.3</c:v>
                </c:pt>
                <c:pt idx="1">
                  <c:v>2.5</c:v>
                </c:pt>
                <c:pt idx="2">
                  <c:v>3.5</c:v>
                </c:pt>
                <c:pt idx="3">
                  <c:v>4.5</c:v>
                </c:pt>
              </c:numCache>
            </c:numRef>
          </c:yVal>
          <c:smooth val="0"/>
        </c:ser>
        <c:ser>
          <c:idx val="1"/>
          <c:order val="1"/>
          <c:tx>
            <c:strRef>
              <c:f>Sheet1!$C$1</c:f>
              <c:strCache>
                <c:ptCount val="1"/>
                <c:pt idx="0">
                  <c:v>Series 2</c:v>
                </c:pt>
              </c:strCache>
            </c:strRef>
          </c:tx>
          <c:spPr>
            <a:ln w="28575">
              <a:noFill/>
            </a:ln>
          </c:spPr>
          <c:xVal>
            <c:numRef>
              <c:f>Sheet1!$A$2:$A$5</c:f>
              <c:numCache>
                <c:formatCode>General</c:formatCode>
                <c:ptCount val="4"/>
                <c:pt idx="0">
                  <c:v>0</c:v>
                </c:pt>
                <c:pt idx="1">
                  <c:v>1</c:v>
                </c:pt>
                <c:pt idx="2">
                  <c:v>2</c:v>
                </c:pt>
                <c:pt idx="3">
                  <c:v>3</c:v>
                </c:pt>
              </c:numCache>
            </c:numRef>
          </c:xVal>
          <c:yVal>
            <c:numRef>
              <c:f>Sheet1!$C$2:$C$5</c:f>
              <c:numCache>
                <c:formatCode>General</c:formatCode>
                <c:ptCount val="4"/>
                <c:pt idx="0">
                  <c:v>2.4</c:v>
                </c:pt>
                <c:pt idx="1">
                  <c:v>4.4000000000000004</c:v>
                </c:pt>
                <c:pt idx="2">
                  <c:v>1.8</c:v>
                </c:pt>
                <c:pt idx="3">
                  <c:v>2.8</c:v>
                </c:pt>
              </c:numCache>
            </c:numRef>
          </c:yVal>
          <c:smooth val="0"/>
        </c:ser>
        <c:ser>
          <c:idx val="2"/>
          <c:order val="2"/>
          <c:tx>
            <c:strRef>
              <c:f>Sheet1!$D$1</c:f>
              <c:strCache>
                <c:ptCount val="1"/>
                <c:pt idx="0">
                  <c:v>Series 3</c:v>
                </c:pt>
              </c:strCache>
            </c:strRef>
          </c:tx>
          <c:spPr>
            <a:ln w="28575">
              <a:noFill/>
            </a:ln>
          </c:spPr>
          <c:xVal>
            <c:numRef>
              <c:f>Sheet1!$A$2:$A$5</c:f>
              <c:numCache>
                <c:formatCode>General</c:formatCode>
                <c:ptCount val="4"/>
                <c:pt idx="0">
                  <c:v>0</c:v>
                </c:pt>
                <c:pt idx="1">
                  <c:v>1</c:v>
                </c:pt>
                <c:pt idx="2">
                  <c:v>2</c:v>
                </c:pt>
                <c:pt idx="3">
                  <c:v>3</c:v>
                </c:pt>
              </c:numCache>
            </c:numRef>
          </c:xVal>
          <c:yVal>
            <c:numRef>
              <c:f>Sheet1!$D$2:$D$5</c:f>
              <c:numCache>
                <c:formatCode>General</c:formatCode>
                <c:ptCount val="4"/>
                <c:pt idx="0">
                  <c:v>2</c:v>
                </c:pt>
                <c:pt idx="1">
                  <c:v>2</c:v>
                </c:pt>
                <c:pt idx="2">
                  <c:v>3</c:v>
                </c:pt>
                <c:pt idx="3">
                  <c:v>5</c:v>
                </c:pt>
              </c:numCache>
            </c:numRef>
          </c:yVal>
          <c:smooth val="0"/>
        </c:ser>
        <c:dLbls>
          <c:showLegendKey val="0"/>
          <c:showVal val="0"/>
          <c:showCatName val="0"/>
          <c:showSerName val="0"/>
          <c:showPercent val="0"/>
          <c:showBubbleSize val="0"/>
        </c:dLbls>
        <c:axId val="330655544"/>
        <c:axId val="330659072"/>
      </c:scatterChart>
      <c:valAx>
        <c:axId val="330655544"/>
        <c:scaling>
          <c:orientation val="minMax"/>
        </c:scaling>
        <c:delete val="0"/>
        <c:axPos val="b"/>
        <c:numFmt formatCode="General" sourceLinked="1"/>
        <c:majorTickMark val="none"/>
        <c:minorTickMark val="none"/>
        <c:tickLblPos val="nextTo"/>
        <c:spPr>
          <a:noFill/>
          <a:ln>
            <a:solidFill>
              <a:srgbClr val="D3D3D3"/>
            </a:solidFill>
          </a:ln>
        </c:spPr>
        <c:txPr>
          <a:bodyPr/>
          <a:lstStyle/>
          <a:p>
            <a:pPr>
              <a:defRPr sz="1200">
                <a:solidFill>
                  <a:schemeClr val="accent6"/>
                </a:solidFill>
              </a:defRPr>
            </a:pPr>
            <a:endParaRPr lang="en-US"/>
          </a:p>
        </c:txPr>
        <c:crossAx val="330659072"/>
        <c:crosses val="autoZero"/>
        <c:crossBetween val="midCat"/>
      </c:valAx>
      <c:valAx>
        <c:axId val="330659072"/>
        <c:scaling>
          <c:orientation val="minMax"/>
        </c:scaling>
        <c:delete val="0"/>
        <c:axPos val="l"/>
        <c:numFmt formatCode="General" sourceLinked="1"/>
        <c:majorTickMark val="none"/>
        <c:minorTickMark val="none"/>
        <c:tickLblPos val="nextTo"/>
        <c:spPr>
          <a:noFill/>
          <a:ln w="9525">
            <a:solidFill>
              <a:srgbClr val="D3D3D3"/>
            </a:solidFill>
          </a:ln>
        </c:spPr>
        <c:txPr>
          <a:bodyPr/>
          <a:lstStyle/>
          <a:p>
            <a:pPr>
              <a:defRPr sz="1200">
                <a:solidFill>
                  <a:schemeClr val="accent6"/>
                </a:solidFill>
              </a:defRPr>
            </a:pPr>
            <a:endParaRPr lang="en-US"/>
          </a:p>
        </c:txPr>
        <c:crossAx val="330655544"/>
        <c:crosses val="autoZero"/>
        <c:crossBetween val="midCat"/>
      </c:valAx>
      <c:spPr>
        <a:noFill/>
      </c:spPr>
    </c:plotArea>
    <c:plotVisOnly val="1"/>
    <c:dispBlanksAs val="gap"/>
    <c:showDLblsOverMax val="0"/>
  </c:chart>
  <c:spPr>
    <a:noFill/>
  </c:spPr>
  <c:txPr>
    <a:bodyPr/>
    <a:lstStyle/>
    <a:p>
      <a:pPr>
        <a:defRPr sz="1800"/>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87CF4CFB-04F7-4CDF-809E-E525F3BBCA82}" type="datetimeFigureOut">
              <a:rPr lang="en-US" smtClean="0"/>
              <a:t>6/7/2016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7D9B90CC-4594-44F4-BD5B-5102007171CC}" type="slidenum">
              <a:rPr lang="en-US" smtClean="0"/>
              <a:t>‹#›</a:t>
            </a:fld>
            <a:endParaRPr lang="en-US"/>
          </a:p>
        </p:txBody>
      </p:sp>
    </p:spTree>
    <p:extLst>
      <p:ext uri="{BB962C8B-B14F-4D97-AF65-F5344CB8AC3E}">
        <p14:creationId xmlns:p14="http://schemas.microsoft.com/office/powerpoint/2010/main" val="11043257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A4D92E5-9FFA-458A-9BEA-BDF5C2EF3530}" type="datetimeFigureOut">
              <a:rPr lang="en-US" smtClean="0"/>
              <a:t>6/7/2016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3E76084-7007-4F9A-9BF5-85CA96B02EE7}" type="slidenum">
              <a:rPr lang="en-US" smtClean="0"/>
              <a:t>‹#›</a:t>
            </a:fld>
            <a:endParaRPr lang="en-US"/>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Compared with similarly sizable and wealthy countries, the U.S. has lower than average mortality rates for</a:t>
            </a:r>
            <a:r>
              <a:rPr lang="en-US" baseline="0" dirty="0" smtClean="0"/>
              <a:t> cancers and tumors. However, the U.S. has higher than average mortality rates for all of the other leading causes of death. These 7 leading causes of death accounted for 85 percent of all deaths in the U.S. in 2010. </a:t>
            </a:r>
            <a:endParaRPr lang="en-US" dirty="0" smtClean="0"/>
          </a:p>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0</a:t>
            </a:fld>
            <a:endParaRPr lang="en-US" dirty="0"/>
          </a:p>
        </p:txBody>
      </p:sp>
    </p:spTree>
    <p:extLst>
      <p:ext uri="{BB962C8B-B14F-4D97-AF65-F5344CB8AC3E}">
        <p14:creationId xmlns:p14="http://schemas.microsoft.com/office/powerpoint/2010/main" val="2164406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Although</a:t>
            </a:r>
            <a:r>
              <a:rPr lang="en-US" baseline="0" dirty="0" smtClean="0"/>
              <a:t> tracheal, bronchus, and lung cancers are the leading contributor to </a:t>
            </a:r>
            <a:r>
              <a:rPr lang="en-US" baseline="0" dirty="0" err="1" smtClean="0"/>
              <a:t>DALYs</a:t>
            </a:r>
            <a:r>
              <a:rPr lang="en-US" baseline="0" dirty="0" smtClean="0"/>
              <a:t> due to cancer for both sexes, males have a higher rate of disease burden caused by this and other cancers. For females, breast cancer is the second-leading cause of cancer-related disease burden.</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1</a:t>
            </a:fld>
            <a:endParaRPr lang="en-US" dirty="0"/>
          </a:p>
        </p:txBody>
      </p:sp>
    </p:spTree>
    <p:extLst>
      <p:ext uri="{BB962C8B-B14F-4D97-AF65-F5344CB8AC3E}">
        <p14:creationId xmlns:p14="http://schemas.microsoft.com/office/powerpoint/2010/main" val="404619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2012, the U.S. spent $124 billion on the treatment of cancers and tumors, according to estimates by the Bureau of Economic Analysis.  This represents nearly 7% of total medical services spending on disease treatment ($1.9 trillion). </a:t>
            </a:r>
            <a:r>
              <a:rPr lang="en-US" dirty="0" smtClean="0"/>
              <a:t>The</a:t>
            </a:r>
            <a:r>
              <a:rPr lang="en-US" baseline="0" dirty="0" smtClean="0"/>
              <a:t> top five disease-based spending categories (ill-defined conditions, circulatory, musculoskeletal, respiratory, endocrine, and nervous system conditions) account for roughly half (51%) of all medical services spending by disease category. Circulatory and ill-defined conditions each represent about 13% of overall health spending by disease and musculoskeletal, respiratory, and endocrine conditions represent 10%, 8%, and 7% respectively.</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2</a:t>
            </a:fld>
            <a:endParaRPr lang="en-US"/>
          </a:p>
        </p:txBody>
      </p:sp>
    </p:spTree>
    <p:extLst>
      <p:ext uri="{BB962C8B-B14F-4D97-AF65-F5344CB8AC3E}">
        <p14:creationId xmlns:p14="http://schemas.microsoft.com/office/powerpoint/2010/main" val="2749609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Cancer accounted for 6.3% of medical services spending growth from 2000-2012. Treatments for ill-defined conditions, musculoskeletal disorders (which include back problems and arthritis) and circulatory diseases were the three largest contributors to overall health services spending growth over the 2000 – 2012 period. While spending on the category of circulatory diseases grew slowest of all disease categories, it still accounts for a substantial portion of overall growth because it is such a large area of spending.</a:t>
            </a:r>
          </a:p>
          <a:p>
            <a:endParaRPr lang="en-US" baseline="0" dirty="0" smtClean="0"/>
          </a:p>
        </p:txBody>
      </p:sp>
      <p:sp>
        <p:nvSpPr>
          <p:cNvPr id="4" name="Slide Number Placeholder 3"/>
          <p:cNvSpPr>
            <a:spLocks noGrp="1"/>
          </p:cNvSpPr>
          <p:nvPr>
            <p:ph type="sldNum" sz="quarter" idx="10"/>
          </p:nvPr>
        </p:nvSpPr>
        <p:spPr/>
        <p:txBody>
          <a:bodyPr/>
          <a:lstStyle/>
          <a:p>
            <a:fld id="{F3E76084-7007-4F9A-9BF5-85CA96B02EE7}" type="slidenum">
              <a:rPr lang="en-US" smtClean="0"/>
              <a:pPr/>
              <a:t>3</a:t>
            </a:fld>
            <a:endParaRPr lang="en-US" dirty="0"/>
          </a:p>
        </p:txBody>
      </p:sp>
    </p:spTree>
    <p:extLst>
      <p:ext uri="{BB962C8B-B14F-4D97-AF65-F5344CB8AC3E}">
        <p14:creationId xmlns:p14="http://schemas.microsoft.com/office/powerpoint/2010/main" val="3646940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average annual</a:t>
            </a:r>
            <a:r>
              <a:rPr lang="en-US" baseline="0" dirty="0" smtClean="0"/>
              <a:t> growth in per capita expenditures for cancer from 2000-2012 was slightly lower than the average growth for spending on all disease categories in the United States. Growth in spending on cancer care over the period was primarily driven by increases in the cost of treating cancer, and less so by increases in the number of people being treated for cancer. In fact, the cost to treat each case of cancer grew somewhat faster than the average treatment cost for other diseases (4.6% vs. 4.4%). </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4</a:t>
            </a:fld>
            <a:endParaRPr lang="en-US" dirty="0"/>
          </a:p>
        </p:txBody>
      </p:sp>
    </p:spTree>
    <p:extLst>
      <p:ext uri="{BB962C8B-B14F-4D97-AF65-F5344CB8AC3E}">
        <p14:creationId xmlns:p14="http://schemas.microsoft.com/office/powerpoint/2010/main" val="11305680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Cancer medications are among</a:t>
            </a:r>
            <a:r>
              <a:rPr lang="en-US" baseline="0" dirty="0" smtClean="0"/>
              <a:t> the top 3 in spending for specialty therapy drugs. Spending on cancer medications was nearly $42 per-member-per-year in 2014. </a:t>
            </a:r>
            <a:r>
              <a:rPr lang="en-US" dirty="0" smtClean="0"/>
              <a:t>Medications for inflammatory conditions (rheumatoid</a:t>
            </a:r>
            <a:r>
              <a:rPr lang="en-US" baseline="0" dirty="0" smtClean="0"/>
              <a:t> arthritis, psoriasis) topped out the list at $80 per-member-per-year, followed by drugs for multiple sclerosis at about $52 per-member-per-year. </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5</a:t>
            </a:fld>
            <a:endParaRPr lang="en-US"/>
          </a:p>
        </p:txBody>
      </p:sp>
    </p:spTree>
    <p:extLst>
      <p:ext uri="{BB962C8B-B14F-4D97-AF65-F5344CB8AC3E}">
        <p14:creationId xmlns:p14="http://schemas.microsoft.com/office/powerpoint/2010/main" val="474383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9.xml"/></Relationships>
</file>

<file path=ppt/slideLayouts/_rels/slideLayout3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Master" Target="../slideMasters/slideMaster9.xml"/></Relationships>
</file>

<file path=ppt/slideLayouts/_rels/slideLayout3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Master" Target="../slideMasters/slideMaster9.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Master" Target="../slideMasters/slideMaster9.xml"/></Relationships>
</file>

<file path=ppt/slideLayouts/_rels/slideLayout4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Master" Target="../slideMasters/slideMaster9.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Master" Target="../slideMasters/slideMaster10.xml"/></Relationships>
</file>

<file path=ppt/slideLayouts/_rels/slideLayout4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Master" Target="../slideMasters/slideMaster10.xml"/></Relationships>
</file>

<file path=ppt/slideLayouts/_rels/slideLayout4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Master" Target="../slideMasters/slideMaster10.xml"/></Relationships>
</file>

<file path=ppt/slideLayouts/_rels/slideLayout4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Master" Target="../slideMasters/slideMaster10.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Master" Target="../slideMasters/slideMaster10.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36532345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77088963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42407527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Calibri" pitchFamily="34" charset="0"/>
                <a:cs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0" i="0" baseline="0">
                <a:solidFill>
                  <a:schemeClr val="bg1"/>
                </a:solidFill>
                <a:latin typeface="Calibri" pitchFamily="34" charset="0"/>
                <a:cs typeface="Calibri"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Calibri" pitchFamily="34" charset="0"/>
                <a:cs typeface="Calibri" pitchFamily="34" charset="0"/>
              </a:defRPr>
            </a:lvl1pPr>
          </a:lstStyle>
          <a:p>
            <a:pPr lvl="0"/>
            <a:r>
              <a:rPr lang="en-US" dirty="0" smtClean="0"/>
              <a:t>Authors</a:t>
            </a:r>
            <a:endParaRPr lang="en-US" dirty="0"/>
          </a:p>
        </p:txBody>
      </p:sp>
      <p:sp>
        <p:nvSpPr>
          <p:cNvPr id="24" name="Content Placeholder 23"/>
          <p:cNvSpPr>
            <a:spLocks noGrp="1"/>
          </p:cNvSpPr>
          <p:nvPr>
            <p:ph sz="quarter" idx="14" hasCustomPrompt="1"/>
          </p:nvPr>
        </p:nvSpPr>
        <p:spPr>
          <a:xfrm>
            <a:off x="4480280" y="6174160"/>
            <a:ext cx="4416425" cy="531440"/>
          </a:xfrm>
          <a:prstGeom prst="rect">
            <a:avLst/>
          </a:prstGeom>
        </p:spPr>
        <p:txBody>
          <a:bodyPr vert="horz"/>
          <a:lstStyle>
            <a:lvl1pPr marL="0" indent="0" algn="r">
              <a:buFontTx/>
              <a:buNone/>
              <a:defRPr sz="1200" b="0" i="0" baseline="0">
                <a:solidFill>
                  <a:schemeClr val="tx1"/>
                </a:solidFill>
                <a:latin typeface="Calibri" pitchFamily="34" charset="0"/>
                <a:cs typeface="Calibri" pitchFamily="34" charset="0"/>
              </a:defRPr>
            </a:lvl1pPr>
          </a:lstStyle>
          <a:p>
            <a:pPr lvl="0"/>
            <a:r>
              <a:rPr lang="en-US" dirty="0" smtClean="0"/>
              <a:t>Date: January 23, 2013</a:t>
            </a:r>
          </a:p>
          <a:p>
            <a:pPr lvl="0"/>
            <a:r>
              <a:rPr lang="en-US" dirty="0" smtClean="0"/>
              <a:t>Location: Washington D.C.</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aseline="0">
                <a:solidFill>
                  <a:schemeClr val="bg1"/>
                </a:solidFill>
                <a:latin typeface="Calibri" pitchFamily="34" charset="0"/>
                <a:cs typeface="Calibri"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278479480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409124037"/>
      </p:ext>
    </p:extLst>
  </p:cSld>
  <p:clrMapOvr>
    <a:masterClrMapping/>
  </p:clrMapOvr>
  <p:transition spd="slow">
    <p:fade thruBlk="1"/>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504564667"/>
      </p:ext>
    </p:extLst>
  </p:cSld>
  <p:clrMapOvr>
    <a:masterClrMapping/>
  </p:clrMapOvr>
  <p:transition spd="slow">
    <p:fade thruBlk="1"/>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728331109"/>
      </p:ext>
    </p:extLst>
  </p:cSld>
  <p:clrMapOvr>
    <a:masterClrMapping/>
  </p:clrMapOvr>
  <p:transition spd="slow">
    <p:fade thruBlk="1"/>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092245500"/>
      </p:ext>
    </p:extLst>
  </p:cSld>
  <p:clrMapOvr>
    <a:masterClrMapping/>
  </p:clrMapOvr>
  <p:transition spd="slow">
    <p:fade thruBlk="1"/>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648569101"/>
      </p:ext>
    </p:extLst>
  </p:cSld>
  <p:clrMapOvr>
    <a:masterClrMapping/>
  </p:clrMapOvr>
  <p:transition spd="slow">
    <p:fade thruBlk="1"/>
  </p:transition>
  <p:timing>
    <p:tnLst>
      <p:par>
        <p:cTn id="1" dur="indefinite" restart="never" nodeType="tmRoot"/>
      </p:par>
    </p:tnLst>
  </p:timing>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8229600" cy="18669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4000500"/>
            <a:ext cx="8229600" cy="18669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124200" y="6248400"/>
            <a:ext cx="2895600" cy="457200"/>
          </a:xfrm>
          <a:prstGeom prst="rect">
            <a:avLst/>
          </a:prstGeom>
        </p:spPr>
        <p:txBody>
          <a:bodyPr/>
          <a:lstStyle>
            <a:lvl1pPr>
              <a:defRPr/>
            </a:lvl1pPr>
          </a:lstStyle>
          <a:p>
            <a:pPr>
              <a:defRPr/>
            </a:pPr>
            <a:endParaRPr lang="en-US">
              <a:solidFill>
                <a:srgbClr val="000000"/>
              </a:solidFill>
            </a:endParaRPr>
          </a:p>
        </p:txBody>
      </p:sp>
      <p:sp>
        <p:nvSpPr>
          <p:cNvPr id="6" name="Slide Number Placeholder 5"/>
          <p:cNvSpPr>
            <a:spLocks noGrp="1"/>
          </p:cNvSpPr>
          <p:nvPr>
            <p:ph type="sldNum" sz="quarter" idx="11"/>
          </p:nvPr>
        </p:nvSpPr>
        <p:spPr>
          <a:xfrm>
            <a:off x="6553200" y="6248400"/>
            <a:ext cx="2133600" cy="457200"/>
          </a:xfrm>
          <a:prstGeom prst="rect">
            <a:avLst/>
          </a:prstGeom>
        </p:spPr>
        <p:txBody>
          <a:bodyPr/>
          <a:lstStyle>
            <a:lvl1pPr>
              <a:defRPr/>
            </a:lvl1pPr>
          </a:lstStyle>
          <a:p>
            <a:pPr>
              <a:defRPr/>
            </a:pPr>
            <a:fld id="{7703AC24-5717-49DA-AFB6-D907EEBD4900}" type="slidenum">
              <a:rPr lang="en-US">
                <a:solidFill>
                  <a:srgbClr val="000000"/>
                </a:solidFill>
              </a:rPr>
              <a:pPr>
                <a:defRPr/>
              </a:pPr>
              <a:t>‹#›</a:t>
            </a:fld>
            <a:endParaRPr lang="en-US">
              <a:solidFill>
                <a:srgbClr val="000000"/>
              </a:solidFill>
            </a:endParaRPr>
          </a:p>
        </p:txBody>
      </p:sp>
      <p:sp>
        <p:nvSpPr>
          <p:cNvPr id="7" name="Date Placeholder 6"/>
          <p:cNvSpPr>
            <a:spLocks noGrp="1"/>
          </p:cNvSpPr>
          <p:nvPr>
            <p:ph type="dt" sz="half" idx="12"/>
          </p:nvPr>
        </p:nvSpPr>
        <p:spPr>
          <a:xfrm>
            <a:off x="457200" y="6245225"/>
            <a:ext cx="2133600" cy="476250"/>
          </a:xfrm>
          <a:prstGeom prst="rect">
            <a:avLst/>
          </a:prstGeom>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65156342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rIns="0"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30308807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678842714"/>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3374941189"/>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195684941"/>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412718960"/>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676400"/>
            <a:ext cx="7772400" cy="4114800"/>
          </a:xfrm>
          <a:prstGeom prst="rect">
            <a:avLst/>
          </a:prstGeom>
        </p:spPr>
        <p:txBody>
          <a:bodyPr/>
          <a:lstStyle/>
          <a:p>
            <a:pPr lvl="0"/>
            <a:endParaRPr lang="en-US" noProof="0" dirty="0" smtClean="0"/>
          </a:p>
        </p:txBody>
      </p:sp>
      <p:sp>
        <p:nvSpPr>
          <p:cNvPr id="4" name="Rectangle 5"/>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ftr" sz="quarter" idx="11"/>
          </p:nvPr>
        </p:nvSpPr>
        <p:spPr>
          <a:xfrm>
            <a:off x="2895600" y="6248400"/>
            <a:ext cx="2895600" cy="457200"/>
          </a:xfrm>
          <a:prstGeom prst="rect">
            <a:avLst/>
          </a:prstGeom>
          <a:ln/>
        </p:spPr>
        <p:txBody>
          <a:bodyPr/>
          <a:lstStyle>
            <a:lvl1pPr>
              <a:defRPr/>
            </a:lvl1pPr>
          </a:lstStyle>
          <a:p>
            <a:pPr>
              <a:defRPr/>
            </a:pPr>
            <a:endParaRPr lang="en-US" dirty="0">
              <a:solidFill>
                <a:srgbClr val="000000"/>
              </a:solidFill>
            </a:endParaRPr>
          </a:p>
        </p:txBody>
      </p:sp>
      <p:sp>
        <p:nvSpPr>
          <p:cNvPr id="6" name="Rectangle 7"/>
          <p:cNvSpPr>
            <a:spLocks noGrp="1" noChangeArrowheads="1"/>
          </p:cNvSpPr>
          <p:nvPr>
            <p:ph type="sldNum" sz="quarter" idx="12"/>
          </p:nvPr>
        </p:nvSpPr>
        <p:spPr>
          <a:xfrm>
            <a:off x="3276600" y="914400"/>
            <a:ext cx="2362200" cy="457200"/>
          </a:xfrm>
          <a:prstGeom prst="rect">
            <a:avLst/>
          </a:prstGeom>
          <a:ln/>
        </p:spPr>
        <p:txBody>
          <a:bodyPr/>
          <a:lstStyle>
            <a:lvl1pPr>
              <a:defRPr/>
            </a:lvl1pPr>
          </a:lstStyle>
          <a:p>
            <a:pPr>
              <a:defRPr/>
            </a:pPr>
            <a:r>
              <a:rPr lang="en-US" dirty="0">
                <a:solidFill>
                  <a:srgbClr val="000000"/>
                </a:solidFill>
              </a:rPr>
              <a:t>Figure</a:t>
            </a:r>
          </a:p>
        </p:txBody>
      </p:sp>
    </p:spTree>
    <p:extLst>
      <p:ext uri="{BB962C8B-B14F-4D97-AF65-F5344CB8AC3E}">
        <p14:creationId xmlns:p14="http://schemas.microsoft.com/office/powerpoint/2010/main" val="38514136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791543582"/>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3226303748"/>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17669178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2549654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676400"/>
            <a:ext cx="7772400" cy="4114800"/>
          </a:xfrm>
          <a:prstGeom prst="rect">
            <a:avLst/>
          </a:prstGeom>
        </p:spPr>
        <p:txBody>
          <a:bodyPr/>
          <a:lstStyle/>
          <a:p>
            <a:pPr lvl="0"/>
            <a:endParaRPr lang="en-US" noProof="0" dirty="0" smtClean="0"/>
          </a:p>
        </p:txBody>
      </p:sp>
      <p:sp>
        <p:nvSpPr>
          <p:cNvPr id="4" name="Rectangle 5"/>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ftr" sz="quarter" idx="11"/>
          </p:nvPr>
        </p:nvSpPr>
        <p:spPr>
          <a:xfrm>
            <a:off x="2895600" y="6248400"/>
            <a:ext cx="2895600" cy="457200"/>
          </a:xfrm>
          <a:prstGeom prst="rect">
            <a:avLst/>
          </a:prstGeom>
          <a:ln/>
        </p:spPr>
        <p:txBody>
          <a:bodyPr/>
          <a:lstStyle>
            <a:lvl1pPr>
              <a:defRPr/>
            </a:lvl1pPr>
          </a:lstStyle>
          <a:p>
            <a:pPr>
              <a:defRPr/>
            </a:pPr>
            <a:endParaRPr lang="en-US" dirty="0">
              <a:solidFill>
                <a:srgbClr val="000000"/>
              </a:solidFill>
            </a:endParaRPr>
          </a:p>
        </p:txBody>
      </p:sp>
      <p:sp>
        <p:nvSpPr>
          <p:cNvPr id="6" name="Rectangle 7"/>
          <p:cNvSpPr>
            <a:spLocks noGrp="1" noChangeArrowheads="1"/>
          </p:cNvSpPr>
          <p:nvPr>
            <p:ph type="sldNum" sz="quarter" idx="12"/>
          </p:nvPr>
        </p:nvSpPr>
        <p:spPr>
          <a:xfrm>
            <a:off x="3276600" y="914400"/>
            <a:ext cx="2362200" cy="457200"/>
          </a:xfrm>
          <a:prstGeom prst="rect">
            <a:avLst/>
          </a:prstGeom>
          <a:ln/>
        </p:spPr>
        <p:txBody>
          <a:bodyPr/>
          <a:lstStyle>
            <a:lvl1pPr>
              <a:defRPr/>
            </a:lvl1pPr>
          </a:lstStyle>
          <a:p>
            <a:pPr>
              <a:defRPr/>
            </a:pPr>
            <a:r>
              <a:rPr lang="en-US" dirty="0">
                <a:solidFill>
                  <a:srgbClr val="000000"/>
                </a:solidFill>
              </a:rPr>
              <a:t>Figure</a:t>
            </a:r>
          </a:p>
        </p:txBody>
      </p:sp>
    </p:spTree>
    <p:extLst>
      <p:ext uri="{BB962C8B-B14F-4D97-AF65-F5344CB8AC3E}">
        <p14:creationId xmlns:p14="http://schemas.microsoft.com/office/powerpoint/2010/main" val="33659084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854916033"/>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110829820"/>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728291261"/>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301075146"/>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676400"/>
            <a:ext cx="7772400" cy="4114800"/>
          </a:xfrm>
          <a:prstGeom prst="rect">
            <a:avLst/>
          </a:prstGeom>
        </p:spPr>
        <p:txBody>
          <a:bodyPr/>
          <a:lstStyle/>
          <a:p>
            <a:pPr lvl="0"/>
            <a:endParaRPr lang="en-US" noProof="0" dirty="0" smtClean="0"/>
          </a:p>
        </p:txBody>
      </p:sp>
      <p:sp>
        <p:nvSpPr>
          <p:cNvPr id="4" name="Rectangle 5"/>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ftr" sz="quarter" idx="11"/>
          </p:nvPr>
        </p:nvSpPr>
        <p:spPr>
          <a:xfrm>
            <a:off x="2895600" y="6248400"/>
            <a:ext cx="2895600" cy="457200"/>
          </a:xfrm>
          <a:prstGeom prst="rect">
            <a:avLst/>
          </a:prstGeom>
          <a:ln/>
        </p:spPr>
        <p:txBody>
          <a:bodyPr/>
          <a:lstStyle>
            <a:lvl1pPr>
              <a:defRPr/>
            </a:lvl1pPr>
          </a:lstStyle>
          <a:p>
            <a:pPr>
              <a:defRPr/>
            </a:pPr>
            <a:endParaRPr lang="en-US" dirty="0">
              <a:solidFill>
                <a:srgbClr val="000000"/>
              </a:solidFill>
            </a:endParaRPr>
          </a:p>
        </p:txBody>
      </p:sp>
      <p:sp>
        <p:nvSpPr>
          <p:cNvPr id="6" name="Rectangle 7"/>
          <p:cNvSpPr>
            <a:spLocks noGrp="1" noChangeArrowheads="1"/>
          </p:cNvSpPr>
          <p:nvPr>
            <p:ph type="sldNum" sz="quarter" idx="12"/>
          </p:nvPr>
        </p:nvSpPr>
        <p:spPr>
          <a:xfrm>
            <a:off x="3276600" y="914400"/>
            <a:ext cx="2362200" cy="457200"/>
          </a:xfrm>
          <a:prstGeom prst="rect">
            <a:avLst/>
          </a:prstGeom>
          <a:ln/>
        </p:spPr>
        <p:txBody>
          <a:bodyPr/>
          <a:lstStyle>
            <a:lvl1pPr>
              <a:defRPr/>
            </a:lvl1pPr>
          </a:lstStyle>
          <a:p>
            <a:pPr>
              <a:defRPr/>
            </a:pPr>
            <a:r>
              <a:rPr lang="en-US" dirty="0">
                <a:solidFill>
                  <a:srgbClr val="000000"/>
                </a:solidFill>
              </a:rPr>
              <a:t>Figure</a:t>
            </a:r>
          </a:p>
        </p:txBody>
      </p:sp>
    </p:spTree>
    <p:extLst>
      <p:ext uri="{BB962C8B-B14F-4D97-AF65-F5344CB8AC3E}">
        <p14:creationId xmlns:p14="http://schemas.microsoft.com/office/powerpoint/2010/main" val="47887525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280160"/>
            <a:ext cx="8976360" cy="4480560"/>
          </a:xfrm>
          <a:prstGeom prst="rect">
            <a:avLst/>
          </a:prstGeom>
        </p:spPr>
        <p:txBody>
          <a:bodyPr/>
          <a:lstStyle>
            <a:lvl1pPr marL="0" indent="0">
              <a:buNone/>
              <a:defRPr sz="2000" b="0" i="0">
                <a:solidFill>
                  <a:schemeClr val="tx1"/>
                </a:solidFill>
                <a:latin typeface="+mn-lt"/>
                <a:cs typeface="Calibri" pitchFamily="34" charset="0"/>
              </a:defRPr>
            </a:lvl1pPr>
            <a:lvl2pPr>
              <a:defRPr sz="1800" b="0" i="0">
                <a:solidFill>
                  <a:schemeClr val="tx1"/>
                </a:solidFill>
                <a:latin typeface="+mn-lt"/>
                <a:cs typeface="Calibri" pitchFamily="34" charset="0"/>
              </a:defRPr>
            </a:lvl2pPr>
            <a:lvl3pPr>
              <a:defRPr sz="1600" b="0" i="0">
                <a:solidFill>
                  <a:schemeClr val="tx1"/>
                </a:solidFill>
                <a:latin typeface="+mn-lt"/>
                <a:cs typeface="Calibri" pitchFamily="34" charset="0"/>
              </a:defRPr>
            </a:lvl3pPr>
            <a:lvl4pPr>
              <a:defRPr sz="1400" b="0" i="0">
                <a:solidFill>
                  <a:schemeClr val="tx1"/>
                </a:solidFill>
                <a:latin typeface="+mn-lt"/>
                <a:cs typeface="Calibri" pitchFamily="34" charset="0"/>
              </a:defRPr>
            </a:lvl4pPr>
            <a:lvl5pPr>
              <a:defRPr sz="1300" b="0" i="0">
                <a:solidFill>
                  <a:schemeClr val="tx1"/>
                </a:solidFill>
                <a:latin typeface="+mn-lt"/>
                <a:cs typeface="Calibri" pitchFamily="34" charset="0"/>
              </a:defRPr>
            </a:lvl5pPr>
          </a:lstStyle>
          <a:p>
            <a:pPr lvl="0"/>
            <a:endParaRPr lang="en-US" dirty="0" smtClean="0"/>
          </a:p>
        </p:txBody>
      </p:sp>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828623689"/>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graphicFrame>
        <p:nvGraphicFramePr>
          <p:cNvPr id="7" name="Content Placeholder 5"/>
          <p:cNvGraphicFramePr>
            <a:graphicFrameLocks/>
          </p:cNvGraphicFramePr>
          <p:nvPr userDrawn="1">
            <p:extLst/>
          </p:nvPr>
        </p:nvGraphicFramePr>
        <p:xfrm>
          <a:off x="76200" y="1280160"/>
          <a:ext cx="8975725" cy="448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45655992"/>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graphicFrame>
        <p:nvGraphicFramePr>
          <p:cNvPr id="6" name="Content Placeholder 4"/>
          <p:cNvGraphicFramePr>
            <a:graphicFrameLocks/>
          </p:cNvGraphicFramePr>
          <p:nvPr userDrawn="1">
            <p:extLst/>
          </p:nvPr>
        </p:nvGraphicFramePr>
        <p:xfrm>
          <a:off x="76200" y="1280160"/>
          <a:ext cx="8975725" cy="448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90010854"/>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graphicFrame>
        <p:nvGraphicFramePr>
          <p:cNvPr id="7" name="Content Placeholder 4"/>
          <p:cNvGraphicFramePr>
            <a:graphicFrameLocks/>
          </p:cNvGraphicFramePr>
          <p:nvPr userDrawn="1">
            <p:extLst/>
          </p:nvPr>
        </p:nvGraphicFramePr>
        <p:xfrm>
          <a:off x="76200" y="1280160"/>
          <a:ext cx="8975725" cy="448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367835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graphicFrame>
        <p:nvGraphicFramePr>
          <p:cNvPr id="3" name="Content Placeholder 5"/>
          <p:cNvGraphicFramePr>
            <a:graphicFrameLocks/>
          </p:cNvGraphicFramePr>
          <p:nvPr userDrawn="1">
            <p:extLst/>
          </p:nvPr>
        </p:nvGraphicFramePr>
        <p:xfrm>
          <a:off x="76200" y="1280160"/>
          <a:ext cx="8975725" cy="448056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Tree>
    <p:extLst>
      <p:ext uri="{BB962C8B-B14F-4D97-AF65-F5344CB8AC3E}">
        <p14:creationId xmlns:p14="http://schemas.microsoft.com/office/powerpoint/2010/main" val="5018020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graphicFrame>
        <p:nvGraphicFramePr>
          <p:cNvPr id="6" name="Content Placeholder 4"/>
          <p:cNvGraphicFramePr>
            <a:graphicFrameLocks/>
          </p:cNvGraphicFramePr>
          <p:nvPr userDrawn="1">
            <p:extLst/>
          </p:nvPr>
        </p:nvGraphicFramePr>
        <p:xfrm>
          <a:off x="76200" y="1280160"/>
          <a:ext cx="8975725" cy="448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09350776"/>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461772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19" name="Content Placeholder 2"/>
          <p:cNvSpPr>
            <a:spLocks noGrp="1"/>
          </p:cNvSpPr>
          <p:nvPr>
            <p:ph idx="12"/>
          </p:nvPr>
        </p:nvSpPr>
        <p:spPr>
          <a:xfrm>
            <a:off x="4617720" y="1097280"/>
            <a:ext cx="4434840" cy="461772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D324E"/>
                </a:solidFill>
              </a:defRPr>
            </a:lvl1pPr>
          </a:lstStyle>
          <a:p>
            <a:pPr lvl="0" algn="l" rtl="0" eaLnBrk="1" fontAlgn="base" hangingPunct="1">
              <a:spcBef>
                <a:spcPct val="0"/>
              </a:spcBef>
              <a:spcAft>
                <a:spcPct val="0"/>
              </a:spcAft>
            </a:pPr>
            <a:r>
              <a:rPr lang="en-US" dirty="0" smtClean="0"/>
              <a:t>Click to edit Master title style</a:t>
            </a:r>
          </a:p>
        </p:txBody>
      </p:sp>
      <p:sp>
        <p:nvSpPr>
          <p:cNvPr id="6" name="Text Placeholder 6"/>
          <p:cNvSpPr>
            <a:spLocks noGrp="1"/>
          </p:cNvSpPr>
          <p:nvPr>
            <p:ph type="body" sz="quarter" idx="11" hasCustomPrompt="1"/>
          </p:nvPr>
        </p:nvSpPr>
        <p:spPr>
          <a:xfrm>
            <a:off x="91440" y="5852160"/>
            <a:ext cx="8961120" cy="731520"/>
          </a:xfrm>
          <a:prstGeom prst="rect">
            <a:avLst/>
          </a:prstGeom>
        </p:spPr>
        <p:txBody>
          <a:bodyPr anchor="b" anchorCtr="0"/>
          <a:lstStyle>
            <a:lvl1pPr marL="0" marR="0" indent="0" algn="l" defTabSz="914400" rtl="0" eaLnBrk="1" fontAlgn="base" latinLnBrk="0" hangingPunct="1">
              <a:lnSpc>
                <a:spcPct val="100000"/>
              </a:lnSpc>
              <a:spcBef>
                <a:spcPts val="0"/>
              </a:spcBef>
              <a:spcAft>
                <a:spcPct val="0"/>
              </a:spcAft>
              <a:buClrTx/>
              <a:buSzTx/>
              <a:buFont typeface="Arial" pitchFamily="34" charset="0"/>
              <a:buNone/>
              <a:tabLst/>
              <a:defRPr sz="1000" baseline="0">
                <a:solidFill>
                  <a:srgbClr val="3C3A3B"/>
                </a:solidFill>
                <a:latin typeface="Georgia" pitchFamily="18" charset="0"/>
                <a:cs typeface="Georgia" pitchFamily="18" charset="0"/>
              </a:defRPr>
            </a:lvl1pPr>
          </a:lstStyle>
          <a:p>
            <a:pPr algn="l">
              <a:spcBef>
                <a:spcPts val="0"/>
              </a:spcBef>
            </a:pPr>
            <a:r>
              <a:rPr lang="en-US" dirty="0" smtClean="0"/>
              <a:t>Insert Source/Notes Here</a:t>
            </a:r>
          </a:p>
        </p:txBody>
      </p:sp>
    </p:spTree>
    <p:extLst>
      <p:ext uri="{BB962C8B-B14F-4D97-AF65-F5344CB8AC3E}">
        <p14:creationId xmlns:p14="http://schemas.microsoft.com/office/powerpoint/2010/main" val="751501315"/>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469392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15" name="Content Placeholder 2"/>
          <p:cNvSpPr>
            <a:spLocks noGrp="1"/>
          </p:cNvSpPr>
          <p:nvPr>
            <p:ph idx="12"/>
          </p:nvPr>
        </p:nvSpPr>
        <p:spPr>
          <a:xfrm>
            <a:off x="3108960" y="1097280"/>
            <a:ext cx="2926080" cy="469392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16" name="Content Placeholder 2"/>
          <p:cNvSpPr>
            <a:spLocks noGrp="1"/>
          </p:cNvSpPr>
          <p:nvPr>
            <p:ph idx="13"/>
          </p:nvPr>
        </p:nvSpPr>
        <p:spPr>
          <a:xfrm>
            <a:off x="6126480" y="1097280"/>
            <a:ext cx="2926080" cy="469392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sp>
        <p:nvSpPr>
          <p:cNvPr id="7" name="Text Placeholder 6"/>
          <p:cNvSpPr>
            <a:spLocks noGrp="1"/>
          </p:cNvSpPr>
          <p:nvPr>
            <p:ph type="body" sz="quarter" idx="11" hasCustomPrompt="1"/>
          </p:nvPr>
        </p:nvSpPr>
        <p:spPr>
          <a:xfrm>
            <a:off x="91440" y="5852160"/>
            <a:ext cx="8961120"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r>
              <a:rPr lang="en-US" dirty="0" smtClean="0"/>
              <a:t>Insert Source/Notes Here</a:t>
            </a:r>
          </a:p>
        </p:txBody>
      </p:sp>
    </p:spTree>
    <p:extLst>
      <p:ext uri="{BB962C8B-B14F-4D97-AF65-F5344CB8AC3E}">
        <p14:creationId xmlns:p14="http://schemas.microsoft.com/office/powerpoint/2010/main" val="1635911895"/>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D324E"/>
                </a:solidFill>
              </a:defRPr>
            </a:lvl1pPr>
          </a:lstStyle>
          <a:p>
            <a:pPr lvl="0" algn="l" rtl="0" eaLnBrk="1" fontAlgn="base" hangingPunct="1">
              <a:spcBef>
                <a:spcPct val="0"/>
              </a:spcBef>
              <a:spcAft>
                <a:spcPct val="0"/>
              </a:spcAft>
            </a:pPr>
            <a:r>
              <a:rPr lang="en-US" dirty="0" smtClean="0"/>
              <a:t>Click to edit Master title style</a:t>
            </a:r>
          </a:p>
        </p:txBody>
      </p:sp>
      <p:sp>
        <p:nvSpPr>
          <p:cNvPr id="4" name="Text Placeholder 6"/>
          <p:cNvSpPr>
            <a:spLocks noGrp="1"/>
          </p:cNvSpPr>
          <p:nvPr>
            <p:ph type="body" sz="quarter" idx="11" hasCustomPrompt="1"/>
          </p:nvPr>
        </p:nvSpPr>
        <p:spPr>
          <a:xfrm>
            <a:off x="91440" y="5852160"/>
            <a:ext cx="8961120"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r>
              <a:rPr lang="en-US" dirty="0" smtClean="0"/>
              <a:t>Insert Source/Notes Here</a:t>
            </a:r>
          </a:p>
        </p:txBody>
      </p:sp>
    </p:spTree>
    <p:extLst>
      <p:ext uri="{BB962C8B-B14F-4D97-AF65-F5344CB8AC3E}">
        <p14:creationId xmlns:p14="http://schemas.microsoft.com/office/powerpoint/2010/main" val="569932751"/>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280160"/>
            <a:ext cx="8976360" cy="4480560"/>
          </a:xfrm>
          <a:prstGeom prst="rect">
            <a:avLst/>
          </a:prstGeom>
        </p:spPr>
        <p:txBody>
          <a:bodyPr/>
          <a:lstStyle>
            <a:lvl1pPr marL="0" indent="0">
              <a:buNone/>
              <a:defRPr sz="2000" b="0" i="0">
                <a:solidFill>
                  <a:schemeClr val="tx1"/>
                </a:solidFill>
                <a:latin typeface="+mn-lt"/>
                <a:cs typeface="Calibri" pitchFamily="34" charset="0"/>
              </a:defRPr>
            </a:lvl1pPr>
            <a:lvl2pPr>
              <a:defRPr sz="1800" b="0" i="0">
                <a:solidFill>
                  <a:schemeClr val="tx1"/>
                </a:solidFill>
                <a:latin typeface="+mn-lt"/>
                <a:cs typeface="Calibri" pitchFamily="34" charset="0"/>
              </a:defRPr>
            </a:lvl2pPr>
            <a:lvl3pPr>
              <a:defRPr sz="1600" b="0" i="0">
                <a:solidFill>
                  <a:schemeClr val="tx1"/>
                </a:solidFill>
                <a:latin typeface="+mn-lt"/>
                <a:cs typeface="Calibri" pitchFamily="34" charset="0"/>
              </a:defRPr>
            </a:lvl3pPr>
            <a:lvl4pPr>
              <a:defRPr sz="1400" b="0" i="0">
                <a:solidFill>
                  <a:schemeClr val="tx1"/>
                </a:solidFill>
                <a:latin typeface="+mn-lt"/>
                <a:cs typeface="Calibri" pitchFamily="34" charset="0"/>
              </a:defRPr>
            </a:lvl4pPr>
            <a:lvl5pPr>
              <a:defRPr sz="1300" b="0" i="0">
                <a:solidFill>
                  <a:schemeClr val="tx1"/>
                </a:solidFill>
                <a:latin typeface="+mn-lt"/>
                <a:cs typeface="Calibri" pitchFamily="34" charset="0"/>
              </a:defRPr>
            </a:lvl5pPr>
          </a:lstStyle>
          <a:p>
            <a:pPr lvl="0"/>
            <a:endParaRPr lang="en-US" dirty="0" smtClean="0"/>
          </a:p>
        </p:txBody>
      </p:sp>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042461664"/>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graphicFrame>
        <p:nvGraphicFramePr>
          <p:cNvPr id="7" name="Content Placeholder 5"/>
          <p:cNvGraphicFramePr>
            <a:graphicFrameLocks/>
          </p:cNvGraphicFramePr>
          <p:nvPr userDrawn="1">
            <p:extLst/>
          </p:nvPr>
        </p:nvGraphicFramePr>
        <p:xfrm>
          <a:off x="76200" y="1280160"/>
          <a:ext cx="8975725" cy="448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33571302"/>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graphicFrame>
        <p:nvGraphicFramePr>
          <p:cNvPr id="6" name="Content Placeholder 4"/>
          <p:cNvGraphicFramePr>
            <a:graphicFrameLocks/>
          </p:cNvGraphicFramePr>
          <p:nvPr userDrawn="1">
            <p:extLst/>
          </p:nvPr>
        </p:nvGraphicFramePr>
        <p:xfrm>
          <a:off x="76200" y="1280160"/>
          <a:ext cx="8975725" cy="448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02551591"/>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graphicFrame>
        <p:nvGraphicFramePr>
          <p:cNvPr id="7" name="Content Placeholder 4"/>
          <p:cNvGraphicFramePr>
            <a:graphicFrameLocks/>
          </p:cNvGraphicFramePr>
          <p:nvPr userDrawn="1">
            <p:extLst/>
          </p:nvPr>
        </p:nvGraphicFramePr>
        <p:xfrm>
          <a:off x="76200" y="1280160"/>
          <a:ext cx="8975725" cy="448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1665652"/>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graphicFrame>
        <p:nvGraphicFramePr>
          <p:cNvPr id="3" name="Content Placeholder 5"/>
          <p:cNvGraphicFramePr>
            <a:graphicFrameLocks/>
          </p:cNvGraphicFramePr>
          <p:nvPr userDrawn="1">
            <p:extLst/>
          </p:nvPr>
        </p:nvGraphicFramePr>
        <p:xfrm>
          <a:off x="76200" y="1280160"/>
          <a:ext cx="8975725" cy="448056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Tree>
    <p:extLst>
      <p:ext uri="{BB962C8B-B14F-4D97-AF65-F5344CB8AC3E}">
        <p14:creationId xmlns:p14="http://schemas.microsoft.com/office/powerpoint/2010/main" val="3833558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37511734"/>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9" name="Text Placeholder 6"/>
          <p:cNvSpPr>
            <a:spLocks noGrp="1"/>
          </p:cNvSpPr>
          <p:nvPr>
            <p:ph type="body" sz="quarter" idx="11"/>
          </p:nvPr>
        </p:nvSpPr>
        <p:spPr>
          <a:xfrm>
            <a:off x="91440" y="5852160"/>
            <a:ext cx="8979408"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endParaRPr lang="en-US" dirty="0" smtClean="0"/>
          </a:p>
          <a:p>
            <a:pPr algn="l">
              <a:spcBef>
                <a:spcPts val="0"/>
              </a:spcBef>
            </a:pPr>
            <a:r>
              <a:rPr lang="en-US" dirty="0" smtClean="0"/>
              <a:t>Insert Source/Notes Here</a:t>
            </a:r>
          </a:p>
        </p:txBody>
      </p:sp>
      <p:sp>
        <p:nvSpPr>
          <p:cNvPr id="5"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graphicFrame>
        <p:nvGraphicFramePr>
          <p:cNvPr id="6" name="Content Placeholder 4"/>
          <p:cNvGraphicFramePr>
            <a:graphicFrameLocks/>
          </p:cNvGraphicFramePr>
          <p:nvPr userDrawn="1">
            <p:extLst/>
          </p:nvPr>
        </p:nvGraphicFramePr>
        <p:xfrm>
          <a:off x="76200" y="1280160"/>
          <a:ext cx="8975725" cy="448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44431282"/>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461772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19" name="Content Placeholder 2"/>
          <p:cNvSpPr>
            <a:spLocks noGrp="1"/>
          </p:cNvSpPr>
          <p:nvPr>
            <p:ph idx="12"/>
          </p:nvPr>
        </p:nvSpPr>
        <p:spPr>
          <a:xfrm>
            <a:off x="4617720" y="1097280"/>
            <a:ext cx="4434840" cy="461772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D324E"/>
                </a:solidFill>
              </a:defRPr>
            </a:lvl1pPr>
          </a:lstStyle>
          <a:p>
            <a:pPr lvl="0" algn="l" rtl="0" eaLnBrk="1" fontAlgn="base" hangingPunct="1">
              <a:spcBef>
                <a:spcPct val="0"/>
              </a:spcBef>
              <a:spcAft>
                <a:spcPct val="0"/>
              </a:spcAft>
            </a:pPr>
            <a:r>
              <a:rPr lang="en-US" dirty="0" smtClean="0"/>
              <a:t>Click to edit Master title style</a:t>
            </a:r>
          </a:p>
        </p:txBody>
      </p:sp>
      <p:sp>
        <p:nvSpPr>
          <p:cNvPr id="6" name="Text Placeholder 6"/>
          <p:cNvSpPr>
            <a:spLocks noGrp="1"/>
          </p:cNvSpPr>
          <p:nvPr>
            <p:ph type="body" sz="quarter" idx="11" hasCustomPrompt="1"/>
          </p:nvPr>
        </p:nvSpPr>
        <p:spPr>
          <a:xfrm>
            <a:off x="91440" y="5852160"/>
            <a:ext cx="8961120" cy="731520"/>
          </a:xfrm>
          <a:prstGeom prst="rect">
            <a:avLst/>
          </a:prstGeom>
        </p:spPr>
        <p:txBody>
          <a:bodyPr anchor="b" anchorCtr="0"/>
          <a:lstStyle>
            <a:lvl1pPr marL="0" marR="0" indent="0" algn="l" defTabSz="914400" rtl="0" eaLnBrk="1" fontAlgn="base" latinLnBrk="0" hangingPunct="1">
              <a:lnSpc>
                <a:spcPct val="100000"/>
              </a:lnSpc>
              <a:spcBef>
                <a:spcPts val="0"/>
              </a:spcBef>
              <a:spcAft>
                <a:spcPct val="0"/>
              </a:spcAft>
              <a:buClrTx/>
              <a:buSzTx/>
              <a:buFont typeface="Arial" pitchFamily="34" charset="0"/>
              <a:buNone/>
              <a:tabLst/>
              <a:defRPr sz="1000" baseline="0">
                <a:solidFill>
                  <a:srgbClr val="3C3A3B"/>
                </a:solidFill>
                <a:latin typeface="Georgia" pitchFamily="18" charset="0"/>
                <a:cs typeface="Georgia" pitchFamily="18" charset="0"/>
              </a:defRPr>
            </a:lvl1pPr>
          </a:lstStyle>
          <a:p>
            <a:pPr algn="l">
              <a:spcBef>
                <a:spcPts val="0"/>
              </a:spcBef>
            </a:pPr>
            <a:r>
              <a:rPr lang="en-US" dirty="0" smtClean="0"/>
              <a:t>Insert Source/Notes Here</a:t>
            </a:r>
          </a:p>
        </p:txBody>
      </p:sp>
    </p:spTree>
    <p:extLst>
      <p:ext uri="{BB962C8B-B14F-4D97-AF65-F5344CB8AC3E}">
        <p14:creationId xmlns:p14="http://schemas.microsoft.com/office/powerpoint/2010/main" val="610788564"/>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469392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15" name="Content Placeholder 2"/>
          <p:cNvSpPr>
            <a:spLocks noGrp="1"/>
          </p:cNvSpPr>
          <p:nvPr>
            <p:ph idx="12"/>
          </p:nvPr>
        </p:nvSpPr>
        <p:spPr>
          <a:xfrm>
            <a:off x="3108960" y="1097280"/>
            <a:ext cx="2926080" cy="469392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16" name="Content Placeholder 2"/>
          <p:cNvSpPr>
            <a:spLocks noGrp="1"/>
          </p:cNvSpPr>
          <p:nvPr>
            <p:ph idx="13"/>
          </p:nvPr>
        </p:nvSpPr>
        <p:spPr>
          <a:xfrm>
            <a:off x="6126480" y="1097280"/>
            <a:ext cx="2926080" cy="469392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endParaRPr lang="en-US" dirty="0"/>
          </a:p>
        </p:txBody>
      </p:sp>
      <p:sp>
        <p:nvSpPr>
          <p:cNvPr id="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92947"/>
                </a:solidFill>
              </a:defRPr>
            </a:lvl1pPr>
          </a:lstStyle>
          <a:p>
            <a:pPr lvl="0" algn="l" rtl="0" eaLnBrk="1" fontAlgn="base" hangingPunct="1">
              <a:spcBef>
                <a:spcPct val="0"/>
              </a:spcBef>
              <a:spcAft>
                <a:spcPct val="0"/>
              </a:spcAft>
            </a:pPr>
            <a:r>
              <a:rPr lang="en-US" dirty="0" smtClean="0"/>
              <a:t>Click to edit Master title style</a:t>
            </a:r>
          </a:p>
        </p:txBody>
      </p:sp>
      <p:sp>
        <p:nvSpPr>
          <p:cNvPr id="7" name="Text Placeholder 6"/>
          <p:cNvSpPr>
            <a:spLocks noGrp="1"/>
          </p:cNvSpPr>
          <p:nvPr>
            <p:ph type="body" sz="quarter" idx="11" hasCustomPrompt="1"/>
          </p:nvPr>
        </p:nvSpPr>
        <p:spPr>
          <a:xfrm>
            <a:off x="91440" y="5852160"/>
            <a:ext cx="8961120"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r>
              <a:rPr lang="en-US" dirty="0" smtClean="0"/>
              <a:t>Insert Source/Notes Here</a:t>
            </a:r>
          </a:p>
        </p:txBody>
      </p:sp>
    </p:spTree>
    <p:extLst>
      <p:ext uri="{BB962C8B-B14F-4D97-AF65-F5344CB8AC3E}">
        <p14:creationId xmlns:p14="http://schemas.microsoft.com/office/powerpoint/2010/main" val="3043132809"/>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rgbClr val="0D324E"/>
                </a:solidFill>
              </a:defRPr>
            </a:lvl1pPr>
          </a:lstStyle>
          <a:p>
            <a:pPr lvl="0" algn="l" rtl="0" eaLnBrk="1" fontAlgn="base" hangingPunct="1">
              <a:spcBef>
                <a:spcPct val="0"/>
              </a:spcBef>
              <a:spcAft>
                <a:spcPct val="0"/>
              </a:spcAft>
            </a:pPr>
            <a:r>
              <a:rPr lang="en-US" dirty="0" smtClean="0"/>
              <a:t>Click to edit Master title style</a:t>
            </a:r>
          </a:p>
        </p:txBody>
      </p:sp>
      <p:sp>
        <p:nvSpPr>
          <p:cNvPr id="4" name="Text Placeholder 6"/>
          <p:cNvSpPr>
            <a:spLocks noGrp="1"/>
          </p:cNvSpPr>
          <p:nvPr>
            <p:ph type="body" sz="quarter" idx="11" hasCustomPrompt="1"/>
          </p:nvPr>
        </p:nvSpPr>
        <p:spPr>
          <a:xfrm>
            <a:off x="91440" y="5852160"/>
            <a:ext cx="8961120" cy="731520"/>
          </a:xfrm>
          <a:prstGeom prst="rect">
            <a:avLst/>
          </a:prstGeom>
        </p:spPr>
        <p:txBody>
          <a:bodyPr anchor="b" anchorCtr="0"/>
          <a:lstStyle>
            <a:lvl1pPr marL="0" indent="0" algn="l">
              <a:spcBef>
                <a:spcPts val="0"/>
              </a:spcBef>
              <a:buFont typeface="Arial" pitchFamily="34" charset="0"/>
              <a:buNone/>
              <a:defRPr sz="1000" baseline="0">
                <a:solidFill>
                  <a:srgbClr val="3C3A3B"/>
                </a:solidFill>
                <a:latin typeface="Georgia" pitchFamily="18" charset="0"/>
                <a:cs typeface="Georgia" pitchFamily="18" charset="0"/>
              </a:defRPr>
            </a:lvl1pPr>
          </a:lstStyle>
          <a:p>
            <a:pPr algn="l">
              <a:spcBef>
                <a:spcPts val="0"/>
              </a:spcBef>
            </a:pPr>
            <a:r>
              <a:rPr lang="en-US" dirty="0" smtClean="0"/>
              <a:t>Insert Source/Notes Here</a:t>
            </a:r>
          </a:p>
        </p:txBody>
      </p:sp>
    </p:spTree>
    <p:extLst>
      <p:ext uri="{BB962C8B-B14F-4D97-AF65-F5344CB8AC3E}">
        <p14:creationId xmlns:p14="http://schemas.microsoft.com/office/powerpoint/2010/main" val="1976840793"/>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type="obj">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50708A9-CFBF-FC40-B167-346FCB02DE05}" type="datetimeFigureOut">
              <a:rPr lang="en-US" smtClean="0">
                <a:solidFill>
                  <a:srgbClr val="0D324E"/>
                </a:solidFill>
              </a:rPr>
              <a:pPr/>
              <a:t>6/7/2016</a:t>
            </a:fld>
            <a:endParaRPr lang="en-US">
              <a:solidFill>
                <a:srgbClr val="0D324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srgbClr val="0D324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63722CC-9F96-F544-9249-0FE28622C156}" type="slidenum">
              <a:rPr lang="en-US" smtClean="0">
                <a:solidFill>
                  <a:srgbClr val="0D324E"/>
                </a:solidFill>
              </a:rPr>
              <a:pPr/>
              <a:t>‹#›</a:t>
            </a:fld>
            <a:endParaRPr lang="en-US">
              <a:solidFill>
                <a:srgbClr val="0D324E"/>
              </a:solidFill>
            </a:endParaRPr>
          </a:p>
        </p:txBody>
      </p:sp>
    </p:spTree>
    <p:extLst>
      <p:ext uri="{BB962C8B-B14F-4D97-AF65-F5344CB8AC3E}">
        <p14:creationId xmlns:p14="http://schemas.microsoft.com/office/powerpoint/2010/main" val="2591778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1249798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6881671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31471196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157723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theme" Target="../theme/theme10.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png"/><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9"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3.xml"/><Relationship Id="rId7" Type="http://schemas.openxmlformats.org/officeDocument/2006/relationships/image" Target="../media/image1.png"/><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theme" Target="../theme/theme6.xml"/><Relationship Id="rId5" Type="http://schemas.openxmlformats.org/officeDocument/2006/relationships/slideLayout" Target="../slideLayouts/slideLayout25.xml"/><Relationship Id="rId4" Type="http://schemas.openxmlformats.org/officeDocument/2006/relationships/slideLayout" Target="../slideLayouts/slideLayout24.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8.xml"/><Relationship Id="rId7" Type="http://schemas.openxmlformats.org/officeDocument/2006/relationships/image" Target="../media/image1.png"/><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theme" Target="../theme/theme7.xml"/><Relationship Id="rId5" Type="http://schemas.openxmlformats.org/officeDocument/2006/relationships/slideLayout" Target="../slideLayouts/slideLayout30.xml"/><Relationship Id="rId4" Type="http://schemas.openxmlformats.org/officeDocument/2006/relationships/slideLayout" Target="../slideLayouts/slideLayout29.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3.xml"/><Relationship Id="rId7" Type="http://schemas.openxmlformats.org/officeDocument/2006/relationships/image" Target="../media/image1.png"/><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theme" Target="../theme/theme8.xml"/><Relationship Id="rId5" Type="http://schemas.openxmlformats.org/officeDocument/2006/relationships/slideLayout" Target="../slideLayouts/slideLayout35.xml"/><Relationship Id="rId4" Type="http://schemas.openxmlformats.org/officeDocument/2006/relationships/slideLayout" Target="../slideLayouts/slideLayout34.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5" Type="http://schemas.openxmlformats.org/officeDocument/2006/relationships/slideLayout" Target="../slideLayouts/slideLayout40.xml"/><Relationship Id="rId10" Type="http://schemas.openxmlformats.org/officeDocument/2006/relationships/theme" Target="../theme/theme9.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3"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sp>
        <p:nvSpPr>
          <p:cNvPr id="5" name="Text Placeholder 6"/>
          <p:cNvSpPr txBox="1">
            <a:spLocks/>
          </p:cNvSpPr>
          <p:nvPr userDrawn="1"/>
        </p:nvSpPr>
        <p:spPr>
          <a:xfrm>
            <a:off x="76200" y="6553200"/>
            <a:ext cx="7299960" cy="274320"/>
          </a:xfrm>
          <a:prstGeom prst="rect">
            <a:avLst/>
          </a:prstGeom>
        </p:spPr>
        <p:txBody>
          <a:bodyPr anchor="b"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US" sz="1100" b="1" dirty="0" smtClean="0">
                <a:solidFill>
                  <a:srgbClr val="DC7A27"/>
                </a:solidFill>
                <a:latin typeface="Arial" pitchFamily="34" charset="0"/>
                <a:cs typeface="Arial" pitchFamily="34" charset="0"/>
              </a:rPr>
              <a:t>Peterson-Kaiser Health System Tracker</a:t>
            </a:r>
          </a:p>
        </p:txBody>
      </p:sp>
    </p:spTree>
    <p:extLst>
      <p:ext uri="{BB962C8B-B14F-4D97-AF65-F5344CB8AC3E}">
        <p14:creationId xmlns:p14="http://schemas.microsoft.com/office/powerpoint/2010/main" val="425100381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D324E"/>
          </a:solidFill>
          <a:latin typeface="Georgia" pitchFamily="18" charset="0"/>
          <a:ea typeface="+mj-ea"/>
          <a:cs typeface="Georgia" pitchFamily="18"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Exhibit </a:t>
            </a:r>
            <a:fld id="{0C16F13B-3659-4888-B784-82F22626CC5F}" type="slidenum">
              <a:rPr lang="en-US" sz="1400" b="1" smtClean="0">
                <a:latin typeface="Calibri" pitchFamily="34" charset="0"/>
                <a:cs typeface="Meta Offc Pro"/>
              </a:rPr>
              <a:pPr algn="l"/>
              <a:t>‹#›</a:t>
            </a:fld>
            <a:endParaRPr lang="en-US" sz="1400" b="1" dirty="0" err="1" smtClean="0">
              <a:latin typeface="Calibri" pitchFamily="34" charset="0"/>
              <a:cs typeface="Meta Offc Pro"/>
            </a:endParaRPr>
          </a:p>
        </p:txBody>
      </p:sp>
    </p:spTree>
    <p:extLst>
      <p:ext uri="{BB962C8B-B14F-4D97-AF65-F5344CB8AC3E}">
        <p14:creationId xmlns:p14="http://schemas.microsoft.com/office/powerpoint/2010/main" val="64824604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Figure </a:t>
            </a:r>
            <a:fld id="{0C16F13B-3659-4888-B784-82F22626CC5F}" type="slidenum">
              <a:rPr lang="en-US" sz="1400" b="1" smtClean="0">
                <a:latin typeface="Calibri" pitchFamily="34" charset="0"/>
                <a:cs typeface="Meta Offc Pro"/>
              </a:rPr>
              <a:pPr algn="l"/>
              <a:t>‹#›</a:t>
            </a:fld>
            <a:endParaRPr lang="en-US" sz="1400" b="1" dirty="0" err="1" smtClean="0">
              <a:latin typeface="Calibri" pitchFamily="34" charset="0"/>
              <a:cs typeface="Meta Offc Pro"/>
            </a:endParaRPr>
          </a:p>
        </p:txBody>
      </p:sp>
    </p:spTree>
    <p:extLst>
      <p:ext uri="{BB962C8B-B14F-4D97-AF65-F5344CB8AC3E}">
        <p14:creationId xmlns:p14="http://schemas.microsoft.com/office/powerpoint/2010/main" val="188278977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230541" y="1554480"/>
            <a:ext cx="8682918" cy="4481320"/>
          </a:xfrm>
          <a:prstGeom prst="rect">
            <a:avLst/>
          </a:prstGeom>
          <a:solidFill>
            <a:srgbClr val="0B78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pic>
        <p:nvPicPr>
          <p:cNvPr id="7" name="Picture 6"/>
          <p:cNvPicPr>
            <a:picLocks noChangeAspect="1" noChangeArrowheads="1"/>
          </p:cNvPicPr>
          <p:nvPr/>
        </p:nvPicPr>
        <p:blipFill>
          <a:blip r:embed="rId3" cstate="print"/>
          <a:srcRect/>
          <a:stretch>
            <a:fillRect/>
          </a:stretch>
        </p:blipFill>
        <p:spPr bwMode="auto">
          <a:xfrm>
            <a:off x="230541" y="228600"/>
            <a:ext cx="1087719" cy="1093258"/>
          </a:xfrm>
          <a:prstGeom prst="rect">
            <a:avLst/>
          </a:prstGeom>
          <a:noFill/>
        </p:spPr>
      </p:pic>
    </p:spTree>
    <p:extLst>
      <p:ext uri="{BB962C8B-B14F-4D97-AF65-F5344CB8AC3E}">
        <p14:creationId xmlns:p14="http://schemas.microsoft.com/office/powerpoint/2010/main" val="406593133"/>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accent1">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9"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r>
              <a:rPr lang="en-US" sz="1400" b="1" dirty="0" smtClean="0">
                <a:solidFill>
                  <a:srgbClr val="000000"/>
                </a:solidFill>
                <a:cs typeface="Meta Offc Pro"/>
              </a:rPr>
              <a:t>Exhibit </a:t>
            </a:r>
            <a:fld id="{0C16F13B-3659-4888-B784-82F22626CC5F}" type="slidenum">
              <a:rPr lang="en-US" sz="1400" b="1" smtClean="0">
                <a:solidFill>
                  <a:srgbClr val="000000"/>
                </a:solidFill>
                <a:cs typeface="Meta Offc Pro"/>
              </a:rPr>
              <a:pPr/>
              <a:t>‹#›</a:t>
            </a:fld>
            <a:endParaRPr lang="en-US" sz="1400" b="1" dirty="0" err="1" smtClean="0">
              <a:solidFill>
                <a:srgbClr val="000000"/>
              </a:solidFill>
              <a:cs typeface="Meta Offc Pro"/>
            </a:endParaRPr>
          </a:p>
        </p:txBody>
      </p:sp>
    </p:spTree>
    <p:extLst>
      <p:ext uri="{BB962C8B-B14F-4D97-AF65-F5344CB8AC3E}">
        <p14:creationId xmlns:p14="http://schemas.microsoft.com/office/powerpoint/2010/main" val="1785478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Lst>
  <p:transition spd="slow">
    <p:fade thruBlk="1"/>
  </p:transition>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7"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r>
              <a:rPr lang="en-US" sz="1400" b="1" dirty="0" smtClean="0">
                <a:solidFill>
                  <a:srgbClr val="000000"/>
                </a:solidFill>
                <a:cs typeface="Meta Offc Pro"/>
              </a:rPr>
              <a:t>Figure </a:t>
            </a:r>
            <a:fld id="{0C16F13B-3659-4888-B784-82F22626CC5F}" type="slidenum">
              <a:rPr lang="en-US" sz="1400" b="1" smtClean="0">
                <a:solidFill>
                  <a:srgbClr val="000000"/>
                </a:solidFill>
                <a:cs typeface="Meta Offc Pro"/>
              </a:rPr>
              <a:pPr/>
              <a:t>‹#›</a:t>
            </a:fld>
            <a:endParaRPr lang="en-US" sz="1400" b="1" dirty="0" err="1" smtClean="0">
              <a:solidFill>
                <a:srgbClr val="000000"/>
              </a:solidFill>
              <a:cs typeface="Meta Offc Pro"/>
            </a:endParaRPr>
          </a:p>
        </p:txBody>
      </p:sp>
    </p:spTree>
    <p:extLst>
      <p:ext uri="{BB962C8B-B14F-4D97-AF65-F5344CB8AC3E}">
        <p14:creationId xmlns:p14="http://schemas.microsoft.com/office/powerpoint/2010/main" val="2510947350"/>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7"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r>
              <a:rPr lang="en-US" sz="1400" b="1" dirty="0" smtClean="0">
                <a:solidFill>
                  <a:srgbClr val="000000"/>
                </a:solidFill>
                <a:cs typeface="Meta Offc Pro"/>
              </a:rPr>
              <a:t>Figure </a:t>
            </a:r>
            <a:fld id="{0C16F13B-3659-4888-B784-82F22626CC5F}" type="slidenum">
              <a:rPr lang="en-US" sz="1400" b="1" smtClean="0">
                <a:solidFill>
                  <a:srgbClr val="000000"/>
                </a:solidFill>
                <a:cs typeface="Meta Offc Pro"/>
              </a:rPr>
              <a:pPr/>
              <a:t>‹#›</a:t>
            </a:fld>
            <a:endParaRPr lang="en-US" sz="1400" b="1" dirty="0" err="1" smtClean="0">
              <a:solidFill>
                <a:srgbClr val="000000"/>
              </a:solidFill>
              <a:cs typeface="Meta Offc Pro"/>
            </a:endParaRPr>
          </a:p>
        </p:txBody>
      </p:sp>
    </p:spTree>
    <p:extLst>
      <p:ext uri="{BB962C8B-B14F-4D97-AF65-F5344CB8AC3E}">
        <p14:creationId xmlns:p14="http://schemas.microsoft.com/office/powerpoint/2010/main" val="1672999373"/>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7"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r>
              <a:rPr lang="en-US" sz="1400" b="1" dirty="0" smtClean="0">
                <a:solidFill>
                  <a:srgbClr val="000000"/>
                </a:solidFill>
                <a:cs typeface="Meta Offc Pro"/>
              </a:rPr>
              <a:t>Figure </a:t>
            </a:r>
            <a:fld id="{0C16F13B-3659-4888-B784-82F22626CC5F}" type="slidenum">
              <a:rPr lang="en-US" sz="1400" b="1" smtClean="0">
                <a:solidFill>
                  <a:srgbClr val="000000"/>
                </a:solidFill>
                <a:cs typeface="Meta Offc Pro"/>
              </a:rPr>
              <a:pPr/>
              <a:t>‹#›</a:t>
            </a:fld>
            <a:endParaRPr lang="en-US" sz="1400" b="1" dirty="0" err="1" smtClean="0">
              <a:solidFill>
                <a:srgbClr val="000000"/>
              </a:solidFill>
              <a:cs typeface="Meta Offc Pro"/>
            </a:endParaRPr>
          </a:p>
        </p:txBody>
      </p:sp>
    </p:spTree>
    <p:extLst>
      <p:ext uri="{BB962C8B-B14F-4D97-AF65-F5344CB8AC3E}">
        <p14:creationId xmlns:p14="http://schemas.microsoft.com/office/powerpoint/2010/main" val="2524921838"/>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sp>
        <p:nvSpPr>
          <p:cNvPr id="4" name="Text Placeholder 6"/>
          <p:cNvSpPr txBox="1">
            <a:spLocks/>
          </p:cNvSpPr>
          <p:nvPr userDrawn="1"/>
        </p:nvSpPr>
        <p:spPr>
          <a:xfrm>
            <a:off x="76200" y="6553200"/>
            <a:ext cx="7299960" cy="274320"/>
          </a:xfrm>
          <a:prstGeom prst="rect">
            <a:avLst/>
          </a:prstGeom>
        </p:spPr>
        <p:txBody>
          <a:bodyPr anchor="b"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US" sz="1100" b="1" dirty="0" smtClean="0">
                <a:solidFill>
                  <a:srgbClr val="DC7A27"/>
                </a:solidFill>
                <a:latin typeface="Arial" pitchFamily="34" charset="0"/>
                <a:cs typeface="Arial" pitchFamily="34" charset="0"/>
              </a:rPr>
              <a:t>Peterson-Kaiser Health System Tracker</a:t>
            </a:r>
          </a:p>
        </p:txBody>
      </p:sp>
    </p:spTree>
    <p:extLst>
      <p:ext uri="{BB962C8B-B14F-4D97-AF65-F5344CB8AC3E}">
        <p14:creationId xmlns:p14="http://schemas.microsoft.com/office/powerpoint/2010/main" val="2114660755"/>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D324E"/>
          </a:solidFill>
          <a:latin typeface="Georgia" pitchFamily="18" charset="0"/>
          <a:ea typeface="+mj-ea"/>
          <a:cs typeface="Georgia" pitchFamily="18"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ghdx.healthdata.org/global-burden-disease-study-2013-gbd-2013-data-downloads"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chart" Target="../charts/chart13.xml"/><Relationship Id="rId4" Type="http://schemas.openxmlformats.org/officeDocument/2006/relationships/chart" Target="../charts/chart12.xml"/></Relationships>
</file>

<file path=ppt/slides/_rels/slide3.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689934794"/>
              </p:ext>
            </p:extLst>
          </p:nvPr>
        </p:nvGraphicFramePr>
        <p:xfrm>
          <a:off x="76835" y="1371600"/>
          <a:ext cx="8975725" cy="448056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 Placeholder 8"/>
          <p:cNvSpPr>
            <a:spLocks noGrp="1"/>
          </p:cNvSpPr>
          <p:nvPr>
            <p:ph type="body" sz="quarter" idx="11"/>
          </p:nvPr>
        </p:nvSpPr>
        <p:spPr/>
        <p:txBody>
          <a:bodyPr/>
          <a:lstStyle/>
          <a:p>
            <a:r>
              <a:rPr lang="en-US" b="1" dirty="0" smtClean="0"/>
              <a:t>Source</a:t>
            </a:r>
            <a:r>
              <a:rPr lang="en-US" b="1" dirty="0"/>
              <a:t>: </a:t>
            </a:r>
            <a:r>
              <a:rPr lang="en-US" dirty="0"/>
              <a:t>Kaiser Family Foundation analysis of 2013 OECD data: "OECD Health Data: Health status: Health status indicators", OECD Health Statistics (database). </a:t>
            </a:r>
            <a:r>
              <a:rPr lang="en-US" dirty="0" err="1"/>
              <a:t>doi</a:t>
            </a:r>
            <a:r>
              <a:rPr lang="en-US" dirty="0"/>
              <a:t>: 10.1787/data-00540-en (Accessed on January 22, 2016). </a:t>
            </a:r>
            <a:r>
              <a:rPr lang="en-US" dirty="0" smtClean="0"/>
              <a:t> </a:t>
            </a:r>
            <a:r>
              <a:rPr lang="en-US" b="1" dirty="0" smtClean="0"/>
              <a:t>Note</a:t>
            </a:r>
            <a:r>
              <a:rPr lang="en-US" b="1" dirty="0"/>
              <a:t>: </a:t>
            </a:r>
            <a:r>
              <a:rPr lang="en-US" dirty="0"/>
              <a:t>Comparable countries are defined as those with above median GDP and above median GDP per capita in at least </a:t>
            </a:r>
            <a:r>
              <a:rPr lang="en-US" dirty="0" smtClean="0"/>
              <a:t>one of </a:t>
            </a:r>
            <a:r>
              <a:rPr lang="en-US" dirty="0"/>
              <a:t>the past ten years.</a:t>
            </a:r>
            <a:endParaRPr lang="en-US" dirty="0">
              <a:solidFill>
                <a:srgbClr val="000000"/>
              </a:solidFill>
            </a:endParaRPr>
          </a:p>
        </p:txBody>
      </p:sp>
      <p:sp>
        <p:nvSpPr>
          <p:cNvPr id="8" name="Title 7"/>
          <p:cNvSpPr>
            <a:spLocks noGrp="1"/>
          </p:cNvSpPr>
          <p:nvPr>
            <p:ph type="title"/>
          </p:nvPr>
        </p:nvSpPr>
        <p:spPr/>
        <p:txBody>
          <a:bodyPr/>
          <a:lstStyle/>
          <a:p>
            <a:r>
              <a:rPr lang="en-US" dirty="0"/>
              <a:t>C</a:t>
            </a:r>
            <a:r>
              <a:rPr lang="en-US" dirty="0" smtClean="0"/>
              <a:t>ancer mortality rates are slightly lower in the U.S. than in comparable countries</a:t>
            </a:r>
            <a:endParaRPr lang="en-US" dirty="0"/>
          </a:p>
        </p:txBody>
      </p:sp>
      <p:sp>
        <p:nvSpPr>
          <p:cNvPr id="6" name="TextBox 5"/>
          <p:cNvSpPr txBox="1"/>
          <p:nvPr/>
        </p:nvSpPr>
        <p:spPr>
          <a:xfrm>
            <a:off x="0" y="1018401"/>
            <a:ext cx="4767652" cy="261610"/>
          </a:xfrm>
          <a:prstGeom prst="rect">
            <a:avLst/>
          </a:prstGeom>
          <a:noFill/>
        </p:spPr>
        <p:txBody>
          <a:bodyPr wrap="none" rtlCol="0">
            <a:spAutoFit/>
          </a:bodyPr>
          <a:lstStyle/>
          <a:p>
            <a:pPr algn="ctr"/>
            <a:r>
              <a:rPr lang="en-US" sz="1100" b="1" dirty="0" smtClean="0"/>
              <a:t>Age-adjusted major causes of mortality </a:t>
            </a:r>
            <a:r>
              <a:rPr lang="en-US" sz="1100" b="1" dirty="0"/>
              <a:t>per 100,000 </a:t>
            </a:r>
            <a:r>
              <a:rPr lang="en-US" sz="1100" b="1" dirty="0" smtClean="0"/>
              <a:t>population, in years, 2010</a:t>
            </a:r>
            <a:endParaRPr lang="en-US" sz="1100" b="1" dirty="0"/>
          </a:p>
        </p:txBody>
      </p:sp>
    </p:spTree>
    <p:extLst>
      <p:ext uri="{BB962C8B-B14F-4D97-AF65-F5344CB8AC3E}">
        <p14:creationId xmlns:p14="http://schemas.microsoft.com/office/powerpoint/2010/main" val="3735072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5852160"/>
            <a:ext cx="8979408" cy="731520"/>
          </a:xfrm>
        </p:spPr>
        <p:txBody>
          <a:bodyPr/>
          <a:lstStyle/>
          <a:p>
            <a:r>
              <a:rPr lang="en-US" b="1" dirty="0" smtClean="0">
                <a:solidFill>
                  <a:srgbClr val="000000"/>
                </a:solidFill>
              </a:rPr>
              <a:t>Source</a:t>
            </a:r>
            <a:r>
              <a:rPr lang="en-US" dirty="0" smtClean="0">
                <a:solidFill>
                  <a:srgbClr val="000000"/>
                </a:solidFill>
              </a:rPr>
              <a:t>: Institute for Health Metrics and Evaluation. Global Burden of Disease Study Data Downloads, available here: </a:t>
            </a:r>
            <a:r>
              <a:rPr lang="en-US" dirty="0" smtClean="0">
                <a:solidFill>
                  <a:srgbClr val="000000"/>
                </a:solidFill>
                <a:hlinkClick r:id="rId3"/>
              </a:rPr>
              <a:t>http://ghdx.healthdata.org/global-burden-disease-study-2013-gbd-2013-data-downloads</a:t>
            </a:r>
            <a:r>
              <a:rPr lang="en-US" dirty="0" smtClean="0">
                <a:solidFill>
                  <a:srgbClr val="000000"/>
                </a:solidFill>
              </a:rPr>
              <a:t> (Accessed May 11, 2016)</a:t>
            </a:r>
            <a:endParaRPr lang="en-US" dirty="0">
              <a:solidFill>
                <a:srgbClr val="000000"/>
              </a:solidFill>
            </a:endParaRPr>
          </a:p>
        </p:txBody>
      </p:sp>
      <p:sp>
        <p:nvSpPr>
          <p:cNvPr id="4" name="Title 3"/>
          <p:cNvSpPr>
            <a:spLocks noGrp="1"/>
          </p:cNvSpPr>
          <p:nvPr>
            <p:ph type="title"/>
          </p:nvPr>
        </p:nvSpPr>
        <p:spPr/>
        <p:txBody>
          <a:bodyPr/>
          <a:lstStyle/>
          <a:p>
            <a:r>
              <a:rPr lang="en-US" dirty="0"/>
              <a:t>Lung </a:t>
            </a:r>
            <a:r>
              <a:rPr lang="en-US" dirty="0" smtClean="0"/>
              <a:t>cancer is </a:t>
            </a:r>
            <a:r>
              <a:rPr lang="en-US" dirty="0"/>
              <a:t>the </a:t>
            </a:r>
            <a:r>
              <a:rPr lang="en-US" dirty="0" smtClean="0"/>
              <a:t>largest </a:t>
            </a:r>
            <a:r>
              <a:rPr lang="en-US" dirty="0"/>
              <a:t>c</a:t>
            </a:r>
            <a:r>
              <a:rPr lang="en-US" dirty="0" smtClean="0"/>
              <a:t>ontributor </a:t>
            </a:r>
            <a:r>
              <a:rPr lang="en-US" dirty="0"/>
              <a:t>to </a:t>
            </a:r>
            <a:r>
              <a:rPr lang="en-US" dirty="0" smtClean="0"/>
              <a:t>disease</a:t>
            </a:r>
            <a:r>
              <a:rPr lang="en-US" dirty="0"/>
              <a:t/>
            </a:r>
            <a:br>
              <a:rPr lang="en-US" dirty="0"/>
            </a:br>
            <a:r>
              <a:rPr lang="en-US" dirty="0" smtClean="0"/>
              <a:t>burden </a:t>
            </a:r>
            <a:r>
              <a:rPr lang="en-US" dirty="0"/>
              <a:t>a</a:t>
            </a:r>
            <a:r>
              <a:rPr lang="en-US" dirty="0" smtClean="0"/>
              <a:t>mong </a:t>
            </a:r>
            <a:r>
              <a:rPr lang="en-US" dirty="0"/>
              <a:t>c</a:t>
            </a:r>
            <a:r>
              <a:rPr lang="en-US" dirty="0" smtClean="0"/>
              <a:t>ancers </a:t>
            </a:r>
            <a:r>
              <a:rPr lang="en-US" dirty="0"/>
              <a:t>for </a:t>
            </a:r>
            <a:r>
              <a:rPr lang="en-US" dirty="0" smtClean="0"/>
              <a:t>both </a:t>
            </a:r>
            <a:r>
              <a:rPr lang="en-US" dirty="0"/>
              <a:t>m</a:t>
            </a:r>
            <a:r>
              <a:rPr lang="en-US" dirty="0" smtClean="0"/>
              <a:t>ales </a:t>
            </a:r>
            <a:r>
              <a:rPr lang="en-US" dirty="0"/>
              <a:t>and </a:t>
            </a:r>
            <a:r>
              <a:rPr lang="en-US" dirty="0" smtClean="0"/>
              <a:t>females</a:t>
            </a:r>
            <a:endParaRPr lang="en-US" dirty="0"/>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2806228596"/>
              </p:ext>
            </p:extLst>
          </p:nvPr>
        </p:nvGraphicFramePr>
        <p:xfrm>
          <a:off x="76200" y="1600200"/>
          <a:ext cx="4267200" cy="4481513"/>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69937" y="1129886"/>
            <a:ext cx="4038600" cy="600164"/>
          </a:xfrm>
          <a:prstGeom prst="rect">
            <a:avLst/>
          </a:prstGeom>
          <a:noFill/>
        </p:spPr>
        <p:txBody>
          <a:bodyPr wrap="square" rtlCol="0">
            <a:spAutoFit/>
          </a:bodyPr>
          <a:lstStyle/>
          <a:p>
            <a:pPr algn="ctr"/>
            <a:r>
              <a:rPr lang="en-US" sz="1100" b="1" dirty="0" smtClean="0">
                <a:solidFill>
                  <a:schemeClr val="accent3"/>
                </a:solidFill>
              </a:rPr>
              <a:t>MALES</a:t>
            </a:r>
            <a:endParaRPr lang="en-US" sz="1100" b="1" dirty="0">
              <a:solidFill>
                <a:schemeClr val="accent3"/>
              </a:solidFill>
            </a:endParaRPr>
          </a:p>
          <a:p>
            <a:r>
              <a:rPr lang="en-US" sz="1100" b="1" dirty="0" smtClean="0"/>
              <a:t>Age standardized disability adjusted life years (DALYs) rate per 100,000 population, males in the U.S., 2013</a:t>
            </a:r>
            <a:endParaRPr lang="en-US" sz="1100" b="1" dirty="0"/>
          </a:p>
        </p:txBody>
      </p:sp>
      <p:sp>
        <p:nvSpPr>
          <p:cNvPr id="10" name="TextBox 9"/>
          <p:cNvSpPr txBox="1"/>
          <p:nvPr/>
        </p:nvSpPr>
        <p:spPr>
          <a:xfrm>
            <a:off x="4572000" y="1152436"/>
            <a:ext cx="4038600" cy="600164"/>
          </a:xfrm>
          <a:prstGeom prst="rect">
            <a:avLst/>
          </a:prstGeom>
          <a:noFill/>
        </p:spPr>
        <p:txBody>
          <a:bodyPr wrap="square" rtlCol="0">
            <a:spAutoFit/>
          </a:bodyPr>
          <a:lstStyle/>
          <a:p>
            <a:pPr algn="ctr"/>
            <a:r>
              <a:rPr lang="en-US" sz="1100" b="1" dirty="0" smtClean="0">
                <a:solidFill>
                  <a:schemeClr val="accent3"/>
                </a:solidFill>
              </a:rPr>
              <a:t>FEMALES</a:t>
            </a:r>
            <a:endParaRPr lang="en-US" sz="1100" b="1" dirty="0">
              <a:solidFill>
                <a:schemeClr val="accent3"/>
              </a:solidFill>
            </a:endParaRPr>
          </a:p>
          <a:p>
            <a:r>
              <a:rPr lang="en-US" sz="1100" b="1" dirty="0" smtClean="0"/>
              <a:t>Age standardized disability adjusted life years (DALYs) rate per 100,000 population, females in the U.S., 2013</a:t>
            </a:r>
            <a:endParaRPr lang="en-US" sz="1100" b="1" dirty="0"/>
          </a:p>
        </p:txBody>
      </p:sp>
      <p:graphicFrame>
        <p:nvGraphicFramePr>
          <p:cNvPr id="11" name="Content Placeholder 11"/>
          <p:cNvGraphicFramePr>
            <a:graphicFrameLocks/>
          </p:cNvGraphicFramePr>
          <p:nvPr>
            <p:extLst>
              <p:ext uri="{D42A27DB-BD31-4B8C-83A1-F6EECF244321}">
                <p14:modId xmlns:p14="http://schemas.microsoft.com/office/powerpoint/2010/main" val="1494459002"/>
              </p:ext>
            </p:extLst>
          </p:nvPr>
        </p:nvGraphicFramePr>
        <p:xfrm>
          <a:off x="4572000" y="1722861"/>
          <a:ext cx="4267200" cy="448151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8499585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b="1" dirty="0" smtClean="0">
                <a:solidFill>
                  <a:srgbClr val="000000"/>
                </a:solidFill>
              </a:rPr>
              <a:t>Source: </a:t>
            </a:r>
            <a:r>
              <a:rPr lang="en-US" dirty="0" smtClean="0">
                <a:solidFill>
                  <a:srgbClr val="000000"/>
                </a:solidFill>
              </a:rPr>
              <a:t>Bureau of Economic Analysis Health Care Satellite Account (Blended Account) and National Health Expenditure Data</a:t>
            </a:r>
          </a:p>
          <a:p>
            <a:r>
              <a:rPr lang="en-US" b="1" dirty="0" smtClean="0">
                <a:solidFill>
                  <a:srgbClr val="000000"/>
                </a:solidFill>
              </a:rPr>
              <a:t>Note: </a:t>
            </a:r>
            <a:r>
              <a:rPr lang="en-US" dirty="0" smtClean="0">
                <a:solidFill>
                  <a:srgbClr val="000000"/>
                </a:solidFill>
              </a:rPr>
              <a:t>Spending on dental services, nursing homes, and prescriptions that cannot be allocated to a specific disease not included above. Data last updated January 25, 2016.</a:t>
            </a:r>
            <a:endParaRPr lang="en-US" dirty="0">
              <a:solidFill>
                <a:srgbClr val="000000"/>
              </a:solidFill>
            </a:endParaRPr>
          </a:p>
        </p:txBody>
      </p:sp>
      <p:sp>
        <p:nvSpPr>
          <p:cNvPr id="6" name="Title 3"/>
          <p:cNvSpPr>
            <a:spLocks noGrp="1"/>
          </p:cNvSpPr>
          <p:nvPr>
            <p:ph type="title"/>
          </p:nvPr>
        </p:nvSpPr>
        <p:spPr/>
        <p:txBody>
          <a:bodyPr/>
          <a:lstStyle/>
          <a:p>
            <a:r>
              <a:rPr lang="en-US" dirty="0" smtClean="0"/>
              <a:t>Cancer spending accounts for about </a:t>
            </a:r>
            <a:r>
              <a:rPr lang="en-US" dirty="0"/>
              <a:t>7</a:t>
            </a:r>
            <a:r>
              <a:rPr lang="en-US" dirty="0" smtClean="0"/>
              <a:t>% of disease-based health expenditures</a:t>
            </a:r>
            <a:endParaRPr lang="en-US" dirty="0"/>
          </a:p>
        </p:txBody>
      </p:sp>
      <p:sp>
        <p:nvSpPr>
          <p:cNvPr id="7" name="TextBox 6"/>
          <p:cNvSpPr txBox="1"/>
          <p:nvPr/>
        </p:nvSpPr>
        <p:spPr>
          <a:xfrm>
            <a:off x="-14785" y="1070058"/>
            <a:ext cx="3714478" cy="261610"/>
          </a:xfrm>
          <a:prstGeom prst="rect">
            <a:avLst/>
          </a:prstGeom>
          <a:noFill/>
        </p:spPr>
        <p:txBody>
          <a:bodyPr wrap="none" rtlCol="0">
            <a:spAutoFit/>
          </a:bodyPr>
          <a:lstStyle/>
          <a:p>
            <a:r>
              <a:rPr lang="en-US" sz="1100" b="1" dirty="0" smtClean="0"/>
              <a:t>Total expenditures in US $ billions by disease category, 2012</a:t>
            </a:r>
          </a:p>
        </p:txBody>
      </p:sp>
      <p:graphicFrame>
        <p:nvGraphicFramePr>
          <p:cNvPr id="10" name="Content Placeholder 4"/>
          <p:cNvGraphicFramePr>
            <a:graphicFrameLocks/>
          </p:cNvGraphicFramePr>
          <p:nvPr>
            <p:extLst>
              <p:ext uri="{D42A27DB-BD31-4B8C-83A1-F6EECF244321}">
                <p14:modId xmlns:p14="http://schemas.microsoft.com/office/powerpoint/2010/main" val="4012736634"/>
              </p:ext>
            </p:extLst>
          </p:nvPr>
        </p:nvGraphicFramePr>
        <p:xfrm>
          <a:off x="-4119" y="1331668"/>
          <a:ext cx="8975725" cy="52920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1488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1"/>
          </p:nvPr>
        </p:nvSpPr>
        <p:spPr/>
        <p:txBody>
          <a:bodyPr/>
          <a:lstStyle/>
          <a:p>
            <a:pPr lvl="0"/>
            <a:r>
              <a:rPr lang="en-US" b="1" dirty="0">
                <a:solidFill>
                  <a:srgbClr val="000000"/>
                </a:solidFill>
              </a:rPr>
              <a:t>Source</a:t>
            </a:r>
            <a:r>
              <a:rPr lang="en-US" dirty="0">
                <a:solidFill>
                  <a:srgbClr val="000000"/>
                </a:solidFill>
              </a:rPr>
              <a:t>: </a:t>
            </a:r>
            <a:r>
              <a:rPr lang="en-US" dirty="0" smtClean="0">
                <a:solidFill>
                  <a:srgbClr val="000000"/>
                </a:solidFill>
              </a:rPr>
              <a:t>Kaiser Family Foundation analysis of Bureau of Economic Analysis Health Care Satellite Account (Blended Account)</a:t>
            </a:r>
          </a:p>
          <a:p>
            <a:r>
              <a:rPr lang="en-US" b="1" dirty="0">
                <a:solidFill>
                  <a:srgbClr val="000000"/>
                </a:solidFill>
              </a:rPr>
              <a:t>Note</a:t>
            </a:r>
            <a:r>
              <a:rPr lang="en-US" dirty="0">
                <a:solidFill>
                  <a:srgbClr val="000000"/>
                </a:solidFill>
              </a:rPr>
              <a:t>: Expenditures on nursing home and dental care are not included in health services spending by disease. </a:t>
            </a:r>
            <a:r>
              <a:rPr lang="en-US" dirty="0" smtClean="0">
                <a:solidFill>
                  <a:srgbClr val="000000"/>
                </a:solidFill>
              </a:rPr>
              <a:t>Data last updated January 25, 2016.</a:t>
            </a:r>
            <a:endParaRPr lang="en-US" dirty="0">
              <a:solidFill>
                <a:srgbClr val="000000"/>
              </a:solidFill>
            </a:endParaRPr>
          </a:p>
        </p:txBody>
      </p:sp>
      <p:sp>
        <p:nvSpPr>
          <p:cNvPr id="8" name="Title 7"/>
          <p:cNvSpPr>
            <a:spLocks noGrp="1"/>
          </p:cNvSpPr>
          <p:nvPr>
            <p:ph type="title"/>
          </p:nvPr>
        </p:nvSpPr>
        <p:spPr/>
        <p:txBody>
          <a:bodyPr/>
          <a:lstStyle/>
          <a:p>
            <a:r>
              <a:rPr lang="en-US" sz="2200" dirty="0" smtClean="0"/>
              <a:t>While Cancer is one of the top contributors to disease burden, it was not a leading driver of medical services spending growth from 2000-2012</a:t>
            </a:r>
            <a:endParaRPr lang="en-US" sz="2200" dirty="0"/>
          </a:p>
        </p:txBody>
      </p:sp>
      <p:sp>
        <p:nvSpPr>
          <p:cNvPr id="10" name="TextBox 9"/>
          <p:cNvSpPr txBox="1"/>
          <p:nvPr/>
        </p:nvSpPr>
        <p:spPr>
          <a:xfrm>
            <a:off x="0" y="1014984"/>
            <a:ext cx="4642618" cy="261610"/>
          </a:xfrm>
          <a:prstGeom prst="rect">
            <a:avLst/>
          </a:prstGeom>
          <a:noFill/>
        </p:spPr>
        <p:txBody>
          <a:bodyPr wrap="none" rtlCol="0">
            <a:spAutoFit/>
          </a:bodyPr>
          <a:lstStyle/>
          <a:p>
            <a:r>
              <a:rPr lang="en-US" sz="1100" b="1" dirty="0" smtClean="0">
                <a:solidFill>
                  <a:srgbClr val="000000"/>
                </a:solidFill>
              </a:rPr>
              <a:t>Contribution to medical services expenditure growth, by disease, 2000-2012</a:t>
            </a:r>
            <a:endParaRPr lang="en-US" sz="1100" b="1" dirty="0">
              <a:solidFill>
                <a:srgbClr val="000000"/>
              </a:solidFill>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867345808"/>
              </p:ext>
            </p:extLst>
          </p:nvPr>
        </p:nvGraphicFramePr>
        <p:xfrm>
          <a:off x="91440" y="1466606"/>
          <a:ext cx="8979408" cy="44805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768567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91440" y="5974080"/>
            <a:ext cx="8979408" cy="731520"/>
          </a:xfrm>
        </p:spPr>
        <p:txBody>
          <a:bodyPr/>
          <a:lstStyle/>
          <a:p>
            <a:pPr lvl="0"/>
            <a:r>
              <a:rPr lang="en-US" b="1" dirty="0" smtClean="0">
                <a:solidFill>
                  <a:srgbClr val="000000"/>
                </a:solidFill>
              </a:rPr>
              <a:t>Source</a:t>
            </a:r>
            <a:r>
              <a:rPr lang="en-US" dirty="0" smtClean="0">
                <a:solidFill>
                  <a:srgbClr val="000000"/>
                </a:solidFill>
              </a:rPr>
              <a:t>: Kaiser Family Foundation analysis of Bureau of Economic Analysis Health Care Satellite Account (Blended Account)</a:t>
            </a:r>
          </a:p>
          <a:p>
            <a:r>
              <a:rPr lang="en-US" b="1" dirty="0" smtClean="0">
                <a:solidFill>
                  <a:srgbClr val="000000"/>
                </a:solidFill>
              </a:rPr>
              <a:t>Note</a:t>
            </a:r>
            <a:r>
              <a:rPr lang="en-US" dirty="0" smtClean="0">
                <a:solidFill>
                  <a:srgbClr val="000000"/>
                </a:solidFill>
              </a:rPr>
              <a:t>: Expenditures on nursing home and dental care are not included in health services spending by disease. Data last updated January 25, 2016.</a:t>
            </a:r>
          </a:p>
        </p:txBody>
      </p:sp>
      <p:sp>
        <p:nvSpPr>
          <p:cNvPr id="4" name="Title 3"/>
          <p:cNvSpPr>
            <a:spLocks noGrp="1"/>
          </p:cNvSpPr>
          <p:nvPr>
            <p:ph type="title"/>
          </p:nvPr>
        </p:nvSpPr>
        <p:spPr/>
        <p:txBody>
          <a:bodyPr/>
          <a:lstStyle/>
          <a:p>
            <a:r>
              <a:rPr lang="en-US" dirty="0" smtClean="0"/>
              <a:t>Average growth in per capita spending for cancer was slightly lower than the average for all disease categories</a:t>
            </a:r>
            <a:endParaRPr lang="en-US" dirty="0"/>
          </a:p>
        </p:txBody>
      </p:sp>
      <p:sp>
        <p:nvSpPr>
          <p:cNvPr id="8" name="TextBox 7"/>
          <p:cNvSpPr txBox="1"/>
          <p:nvPr/>
        </p:nvSpPr>
        <p:spPr>
          <a:xfrm>
            <a:off x="0" y="1014985"/>
            <a:ext cx="8915400" cy="430887"/>
          </a:xfrm>
          <a:prstGeom prst="rect">
            <a:avLst/>
          </a:prstGeom>
          <a:noFill/>
        </p:spPr>
        <p:txBody>
          <a:bodyPr wrap="square" rtlCol="0">
            <a:spAutoFit/>
          </a:bodyPr>
          <a:lstStyle/>
          <a:p>
            <a:r>
              <a:rPr lang="en-US" sz="1100" b="1" dirty="0" smtClean="0">
                <a:solidFill>
                  <a:srgbClr val="000000"/>
                </a:solidFill>
              </a:rPr>
              <a:t>Average annual growth in expenditures by disease category (per capita), price index by disease category (cost to treat each case), and real expenditures by disease category (number of treated cases), 2000 - 2012</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636497843"/>
              </p:ext>
            </p:extLst>
          </p:nvPr>
        </p:nvGraphicFramePr>
        <p:xfrm>
          <a:off x="-82979" y="1676400"/>
          <a:ext cx="8975725" cy="44815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00060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91440" y="5852160"/>
            <a:ext cx="8961120" cy="731520"/>
          </a:xfrm>
        </p:spPr>
        <p:txBody>
          <a:bodyPr/>
          <a:lstStyle/>
          <a:p>
            <a:r>
              <a:rPr lang="en-US" b="1" dirty="0">
                <a:solidFill>
                  <a:srgbClr val="000000"/>
                </a:solidFill>
              </a:rPr>
              <a:t>Source</a:t>
            </a:r>
            <a:r>
              <a:rPr lang="en-US" dirty="0">
                <a:solidFill>
                  <a:srgbClr val="000000"/>
                </a:solidFill>
              </a:rPr>
              <a:t>: Express Scripts  </a:t>
            </a:r>
            <a:r>
              <a:rPr lang="en-US" dirty="0" smtClean="0">
                <a:solidFill>
                  <a:srgbClr val="000000"/>
                </a:solidFill>
              </a:rPr>
              <a:t>2015 Drug </a:t>
            </a:r>
            <a:r>
              <a:rPr lang="en-US" dirty="0">
                <a:solidFill>
                  <a:srgbClr val="000000"/>
                </a:solidFill>
              </a:rPr>
              <a:t>Trend Report</a:t>
            </a:r>
          </a:p>
        </p:txBody>
      </p:sp>
      <p:sp>
        <p:nvSpPr>
          <p:cNvPr id="4" name="Title 3"/>
          <p:cNvSpPr>
            <a:spLocks noGrp="1"/>
          </p:cNvSpPr>
          <p:nvPr>
            <p:ph type="title"/>
          </p:nvPr>
        </p:nvSpPr>
        <p:spPr/>
        <p:txBody>
          <a:bodyPr/>
          <a:lstStyle/>
          <a:p>
            <a:r>
              <a:rPr lang="en-US" dirty="0" smtClean="0">
                <a:solidFill>
                  <a:prstClr val="black"/>
                </a:solidFill>
              </a:rPr>
              <a:t>Cancer medications were among the top 3 conditions for specialty drug spending in 2015</a:t>
            </a:r>
            <a:endParaRPr lang="en-US" dirty="0"/>
          </a:p>
        </p:txBody>
      </p:sp>
      <p:sp>
        <p:nvSpPr>
          <p:cNvPr id="8" name="TextBox 7"/>
          <p:cNvSpPr txBox="1"/>
          <p:nvPr/>
        </p:nvSpPr>
        <p:spPr>
          <a:xfrm>
            <a:off x="0" y="1014984"/>
            <a:ext cx="5392823" cy="261610"/>
          </a:xfrm>
          <a:prstGeom prst="rect">
            <a:avLst/>
          </a:prstGeom>
          <a:noFill/>
        </p:spPr>
        <p:txBody>
          <a:bodyPr wrap="none" rtlCol="0">
            <a:spAutoFit/>
          </a:bodyPr>
          <a:lstStyle/>
          <a:p>
            <a:r>
              <a:rPr lang="en-US" sz="1100" b="1" dirty="0">
                <a:solidFill>
                  <a:srgbClr val="000000"/>
                </a:solidFill>
                <a:latin typeface="Calibri" pitchFamily="34" charset="0"/>
                <a:cs typeface="Meta Offc Pro"/>
              </a:rPr>
              <a:t>Express Scripts per-member-per-year </a:t>
            </a:r>
            <a:r>
              <a:rPr lang="en-US" sz="1100" b="1" dirty="0" smtClean="0">
                <a:solidFill>
                  <a:srgbClr val="000000"/>
                </a:solidFill>
                <a:latin typeface="Calibri" pitchFamily="34" charset="0"/>
                <a:cs typeface="Meta Offc Pro"/>
              </a:rPr>
              <a:t>spending</a:t>
            </a:r>
            <a:r>
              <a:rPr lang="en-US" sz="1100" b="1" dirty="0">
                <a:solidFill>
                  <a:srgbClr val="000000"/>
                </a:solidFill>
                <a:latin typeface="Calibri" pitchFamily="34" charset="0"/>
                <a:cs typeface="Meta Offc Pro"/>
              </a:rPr>
              <a:t>,</a:t>
            </a:r>
            <a:r>
              <a:rPr lang="en-US" sz="1100" b="1" dirty="0" smtClean="0">
                <a:solidFill>
                  <a:srgbClr val="000000"/>
                </a:solidFill>
                <a:latin typeface="Calibri" pitchFamily="34" charset="0"/>
                <a:cs typeface="Meta Offc Pro"/>
              </a:rPr>
              <a:t> top 10 specialty </a:t>
            </a:r>
            <a:r>
              <a:rPr lang="en-US" sz="1100" b="1" dirty="0">
                <a:solidFill>
                  <a:srgbClr val="000000"/>
                </a:solidFill>
                <a:latin typeface="Calibri" pitchFamily="34" charset="0"/>
                <a:cs typeface="Meta Offc Pro"/>
              </a:rPr>
              <a:t>therapy </a:t>
            </a:r>
            <a:r>
              <a:rPr lang="en-US" sz="1100" b="1" dirty="0" smtClean="0">
                <a:solidFill>
                  <a:srgbClr val="000000"/>
                </a:solidFill>
                <a:latin typeface="Calibri" pitchFamily="34" charset="0"/>
                <a:cs typeface="Meta Offc Pro"/>
              </a:rPr>
              <a:t>class drugs, 2015</a:t>
            </a:r>
            <a:endParaRPr lang="en-US" sz="1100" b="1" dirty="0">
              <a:solidFill>
                <a:srgbClr val="000000"/>
              </a:solidFill>
              <a:latin typeface="Calibri" pitchFamily="34" charset="0"/>
              <a:cs typeface="Meta Offc Pro"/>
            </a:endParaRPr>
          </a:p>
        </p:txBody>
      </p:sp>
      <p:graphicFrame>
        <p:nvGraphicFramePr>
          <p:cNvPr id="9" name="Content Placeholder 5"/>
          <p:cNvGraphicFramePr>
            <a:graphicFrameLocks noGrp="1"/>
          </p:cNvGraphicFramePr>
          <p:nvPr>
            <p:ph idx="1"/>
            <p:extLst>
              <p:ext uri="{D42A27DB-BD31-4B8C-83A1-F6EECF244321}">
                <p14:modId xmlns:p14="http://schemas.microsoft.com/office/powerpoint/2010/main" val="3792404107"/>
              </p:ext>
            </p:extLst>
          </p:nvPr>
        </p:nvGraphicFramePr>
        <p:xfrm>
          <a:off x="20320" y="1524000"/>
          <a:ext cx="8975725" cy="44815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04979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KFF">
      <a:dk1>
        <a:srgbClr val="000000"/>
      </a:dk1>
      <a:lt1>
        <a:srgbClr val="FFFFFF"/>
      </a:lt1>
      <a:dk2>
        <a:srgbClr val="E05C26"/>
      </a:dk2>
      <a:lt2>
        <a:srgbClr val="FF8811"/>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2_Blank">
  <a:themeElements>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with exhibit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efault with figure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itle pag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theme>
</file>

<file path=ppt/theme/theme5.xml><?xml version="1.0" encoding="utf-8"?>
<a:theme xmlns:a="http://schemas.openxmlformats.org/drawingml/2006/main" name="1_Default with exhibit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Default with figure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_Default with figure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3_Default with figure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_Blank">
  <a:themeElements>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P-K Tracker Colors">
    <a:dk1>
      <a:srgbClr val="0D324E"/>
    </a:dk1>
    <a:lt1>
      <a:srgbClr val="0D324E"/>
    </a:lt1>
    <a:dk2>
      <a:srgbClr val="FFFFFF"/>
    </a:dk2>
    <a:lt2>
      <a:srgbClr val="FFFFFF"/>
    </a:lt2>
    <a:accent1>
      <a:srgbClr val="E6E0CD"/>
    </a:accent1>
    <a:accent2>
      <a:srgbClr val="4B78A1"/>
    </a:accent2>
    <a:accent3>
      <a:srgbClr val="8696A5"/>
    </a:accent3>
    <a:accent4>
      <a:srgbClr val="D3D3D3"/>
    </a:accent4>
    <a:accent5>
      <a:srgbClr val="DC7A27"/>
    </a:accent5>
    <a:accent6>
      <a:srgbClr val="3C3A3B"/>
    </a:accent6>
    <a:hlink>
      <a:srgbClr val="0072C0"/>
    </a:hlink>
    <a:folHlink>
      <a:srgbClr val="0072C0"/>
    </a:folHlink>
  </a:clrScheme>
  <a:fontScheme name="P-K Tracker Fonts">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blank</Template>
  <TotalTime>2958</TotalTime>
  <Words>893</Words>
  <Application>Microsoft Office PowerPoint</Application>
  <PresentationFormat>On-screen Show (4:3)</PresentationFormat>
  <Paragraphs>42</Paragraphs>
  <Slides>6</Slides>
  <Notes>6</Notes>
  <HiddenSlides>0</HiddenSlides>
  <MMClips>0</MMClips>
  <ScaleCrop>false</ScaleCrop>
  <HeadingPairs>
    <vt:vector size="6" baseType="variant">
      <vt:variant>
        <vt:lpstr>Fonts Used</vt:lpstr>
      </vt:variant>
      <vt:variant>
        <vt:i4>6</vt:i4>
      </vt:variant>
      <vt:variant>
        <vt:lpstr>Theme</vt:lpstr>
      </vt:variant>
      <vt:variant>
        <vt:i4>10</vt:i4>
      </vt:variant>
      <vt:variant>
        <vt:lpstr>Slide Titles</vt:lpstr>
      </vt:variant>
      <vt:variant>
        <vt:i4>6</vt:i4>
      </vt:variant>
    </vt:vector>
  </HeadingPairs>
  <TitlesOfParts>
    <vt:vector size="22" baseType="lpstr">
      <vt:lpstr>Arial</vt:lpstr>
      <vt:lpstr>Calibri</vt:lpstr>
      <vt:lpstr>Georgia</vt:lpstr>
      <vt:lpstr>Meta Offc Pro</vt:lpstr>
      <vt:lpstr>MetaSerif-Book</vt:lpstr>
      <vt:lpstr>Tahoma</vt:lpstr>
      <vt:lpstr>blank</vt:lpstr>
      <vt:lpstr>Default with exhibit #</vt:lpstr>
      <vt:lpstr>Default with figure #</vt:lpstr>
      <vt:lpstr>Title page</vt:lpstr>
      <vt:lpstr>1_Default with exhibit #</vt:lpstr>
      <vt:lpstr>1_Default with figure #</vt:lpstr>
      <vt:lpstr>2_Default with figure #</vt:lpstr>
      <vt:lpstr>3_Default with figure #</vt:lpstr>
      <vt:lpstr>1_Blank</vt:lpstr>
      <vt:lpstr>2_Blank</vt:lpstr>
      <vt:lpstr>Cancer mortality rates are slightly lower in the U.S. than in comparable countries</vt:lpstr>
      <vt:lpstr>Lung cancer is the largest contributor to disease burden among cancers for both males and females</vt:lpstr>
      <vt:lpstr>Cancer spending accounts for about 7% of disease-based health expenditures</vt:lpstr>
      <vt:lpstr>While Cancer is one of the top contributors to disease burden, it was not a leading driver of medical services spending growth from 2000-2012</vt:lpstr>
      <vt:lpstr>Average growth in per capita spending for cancer was slightly lower than the average for all disease categories</vt:lpstr>
      <vt:lpstr>Cancer medications were among the top 3 conditions for specialty drug spending in 2015</vt:lpstr>
    </vt:vector>
  </TitlesOfParts>
  <Company>Kaiser Family Foundation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LauraS</dc:creator>
  <cp:lastModifiedBy>Rabah Kamal</cp:lastModifiedBy>
  <cp:revision>114</cp:revision>
  <cp:lastPrinted>2015-05-20T17:29:37Z</cp:lastPrinted>
  <dcterms:created xsi:type="dcterms:W3CDTF">2015-04-27T13:40:00Z</dcterms:created>
  <dcterms:modified xsi:type="dcterms:W3CDTF">2016-06-08T00:05:36Z</dcterms:modified>
</cp:coreProperties>
</file>