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9382300749827062E-2"/>
          <c:w val="1"/>
          <c:h val="0.86794874734018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25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26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27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28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29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3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31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3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3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3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Lbls>
            <c:dLbl>
              <c:idx val="24"/>
              <c:layout>
                <c:manualLayout>
                  <c:x val="-4.2523033309709423E-3"/>
                  <c:y val="-5.34223649996860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Sheet1!$A$2:$A$36</c:f>
              <c:numCache>
                <c:formatCode>General</c:formatCode>
                <c:ptCount val="35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  <c:pt idx="33">
                  <c:v>2025</c:v>
                </c:pt>
                <c:pt idx="34">
                  <c:v>2026</c:v>
                </c:pt>
              </c:numCache>
            </c:numRef>
          </c:cat>
          <c:val>
            <c:numRef>
              <c:f>Sheet1!$B$2:$B$36</c:f>
              <c:numCache>
                <c:formatCode>0.0</c:formatCode>
                <c:ptCount val="35"/>
                <c:pt idx="0">
                  <c:v>2.246</c:v>
                </c:pt>
                <c:pt idx="1">
                  <c:v>2.4870000000000001</c:v>
                </c:pt>
                <c:pt idx="2">
                  <c:v>2.84</c:v>
                </c:pt>
                <c:pt idx="3">
                  <c:v>3.4670000000000001</c:v>
                </c:pt>
                <c:pt idx="4">
                  <c:v>4.3680000000000003</c:v>
                </c:pt>
                <c:pt idx="5">
                  <c:v>5.4139999999999997</c:v>
                </c:pt>
                <c:pt idx="6">
                  <c:v>6.4160000000000004</c:v>
                </c:pt>
                <c:pt idx="7">
                  <c:v>6.85</c:v>
                </c:pt>
                <c:pt idx="8">
                  <c:v>6.83</c:v>
                </c:pt>
                <c:pt idx="9">
                  <c:v>6.2</c:v>
                </c:pt>
                <c:pt idx="10">
                  <c:v>5.6</c:v>
                </c:pt>
                <c:pt idx="11">
                  <c:v>5.3</c:v>
                </c:pt>
                <c:pt idx="12">
                  <c:v>5.3</c:v>
                </c:pt>
                <c:pt idx="13">
                  <c:v>5.6</c:v>
                </c:pt>
                <c:pt idx="14">
                  <c:v>6.8</c:v>
                </c:pt>
                <c:pt idx="15">
                  <c:v>8.4</c:v>
                </c:pt>
                <c:pt idx="16">
                  <c:v>9.6999999999999993</c:v>
                </c:pt>
                <c:pt idx="17">
                  <c:v>10.5</c:v>
                </c:pt>
                <c:pt idx="18">
                  <c:v>11.1</c:v>
                </c:pt>
                <c:pt idx="19">
                  <c:v>11.910605</c:v>
                </c:pt>
                <c:pt idx="20">
                  <c:v>13.089736</c:v>
                </c:pt>
                <c:pt idx="21">
                  <c:v>14.361615</c:v>
                </c:pt>
                <c:pt idx="22">
                  <c:v>15.7</c:v>
                </c:pt>
                <c:pt idx="23">
                  <c:v>16.8</c:v>
                </c:pt>
                <c:pt idx="24">
                  <c:v>17.600000000000001</c:v>
                </c:pt>
                <c:pt idx="25" formatCode="0">
                  <c:v>19</c:v>
                </c:pt>
                <c:pt idx="26" formatCode="0">
                  <c:v>21</c:v>
                </c:pt>
                <c:pt idx="27" formatCode="0">
                  <c:v>22</c:v>
                </c:pt>
                <c:pt idx="28" formatCode="0">
                  <c:v>23</c:v>
                </c:pt>
                <c:pt idx="29" formatCode="0">
                  <c:v>25</c:v>
                </c:pt>
                <c:pt idx="30" formatCode="0">
                  <c:v>26</c:v>
                </c:pt>
                <c:pt idx="31" formatCode="0">
                  <c:v>27</c:v>
                </c:pt>
                <c:pt idx="32" formatCode="0">
                  <c:v>28</c:v>
                </c:pt>
                <c:pt idx="33" formatCode="0">
                  <c:v>29</c:v>
                </c:pt>
                <c:pt idx="34" formatCode="0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58060568"/>
        <c:axId val="358060960"/>
      </c:barChart>
      <c:catAx>
        <c:axId val="358060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58060960"/>
        <c:crosses val="autoZero"/>
        <c:auto val="1"/>
        <c:lblAlgn val="ctr"/>
        <c:lblOffset val="100"/>
        <c:noMultiLvlLbl val="0"/>
      </c:catAx>
      <c:valAx>
        <c:axId val="3580609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358060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/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NOTE:  Includes cost and demonstration plans, and enrollees in Special Needs Plans as well as other Medicare Advantage plans.</a:t>
            </a:r>
          </a:p>
          <a:p>
            <a:r>
              <a:rPr lang="en-US" sz="1100" dirty="0"/>
              <a:t>SOURCE:  </a:t>
            </a:r>
            <a:r>
              <a:rPr lang="en-US" sz="1100" dirty="0" smtClean="0"/>
              <a:t>Congressional Budget Office’s March 2016 Medicare Baseline, CMS </a:t>
            </a:r>
            <a:r>
              <a:rPr lang="en-US" sz="1100" dirty="0"/>
              <a:t>Medicare Advantage enrollment </a:t>
            </a:r>
            <a:r>
              <a:rPr lang="en-US" sz="1100" dirty="0" smtClean="0"/>
              <a:t>files for 2008-2014</a:t>
            </a:r>
            <a:r>
              <a:rPr lang="en-US" sz="1100" dirty="0" smtClean="0"/>
              <a:t>, </a:t>
            </a:r>
            <a:r>
              <a:rPr lang="en-US" sz="1100" dirty="0" smtClean="0"/>
              <a:t>and MPR’s </a:t>
            </a:r>
            <a:r>
              <a:rPr lang="en-US" sz="1100" dirty="0"/>
              <a:t>“Tracking Medicare Health and Prescription Drug Plans Monthly </a:t>
            </a:r>
            <a:r>
              <a:rPr lang="en-US" sz="1100" dirty="0" smtClean="0"/>
              <a:t>Report” for 1992-2007</a:t>
            </a:r>
            <a:r>
              <a:rPr lang="en-US" sz="1100" dirty="0" smtClean="0"/>
              <a:t>.  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Medicare </a:t>
            </a:r>
            <a:r>
              <a:rPr lang="en-US" dirty="0" smtClean="0"/>
              <a:t>Private Health Plan Enrollment</a:t>
            </a:r>
            <a:r>
              <a:rPr lang="en-US" dirty="0" smtClean="0"/>
              <a:t>, </a:t>
            </a:r>
            <a:r>
              <a:rPr lang="en-US" dirty="0" smtClean="0"/>
              <a:t>1992-2026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19" y="858206"/>
            <a:ext cx="2294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+mj-lt"/>
                <a:cs typeface="Meta Offc Pro"/>
              </a:rPr>
              <a:t>In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Meta Offc Pro"/>
              </a:rPr>
              <a:t>millions of people:</a:t>
            </a:r>
            <a:endParaRPr lang="en-US" sz="1600" dirty="0" smtClean="0">
              <a:solidFill>
                <a:srgbClr val="000000"/>
              </a:solidFill>
              <a:latin typeface="+mj-lt"/>
              <a:cs typeface="Meta Offc Pro"/>
            </a:endParaRPr>
          </a:p>
        </p:txBody>
      </p:sp>
      <p:cxnSp>
        <p:nvCxnSpPr>
          <p:cNvPr id="13" name="Straight Connector 12"/>
          <p:cNvCxnSpPr>
            <a:stCxn id="19" idx="0"/>
          </p:cNvCxnSpPr>
          <p:nvPr/>
        </p:nvCxnSpPr>
        <p:spPr bwMode="auto">
          <a:xfrm flipH="1">
            <a:off x="6483824" y="914400"/>
            <a:ext cx="13188" cy="5105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291000" y="914400"/>
            <a:ext cx="2412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Historical        Projected</a:t>
            </a:r>
            <a:endParaRPr lang="en-US" sz="1600" b="1" dirty="0"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5291000" y="1303188"/>
            <a:ext cx="990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6712424" y="1303188"/>
            <a:ext cx="990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8869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KFF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8EBC3AB8-6593-4530-AC33-2C769ADA65BE}"/>
    </a:ext>
  </a:ext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5FEDB439-BB30-4CBA-B9B7-C6B324801CFA}"/>
    </a:ext>
  </a:ext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0F6006EE-FDEF-4FE6-9C32-2700B5741987}"/>
    </a:ext>
  </a:ext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FF_Template" id="{D65C98CA-BAF9-447F-9753-9317ABEA03AC}" vid="{7076EB50-CE3A-4D0C-A500-19D8F5ECB66F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Meta Offc Pro</vt:lpstr>
      <vt:lpstr>MetaSerif-Book</vt:lpstr>
      <vt:lpstr>Tahoma</vt:lpstr>
      <vt:lpstr>Default</vt:lpstr>
      <vt:lpstr>Default with exhibit #</vt:lpstr>
      <vt:lpstr>Default with figure #</vt:lpstr>
      <vt:lpstr>Title page</vt:lpstr>
      <vt:lpstr>Total Medicare Private Health Plan Enrollment, 1992-2026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Medicare Private Health Plan Enrollment, 1992-2026</dc:title>
  <dc:creator>Gretchen Jacobson</dc:creator>
  <cp:lastModifiedBy>Gretchen Jacobson</cp:lastModifiedBy>
  <cp:revision>1</cp:revision>
  <dcterms:created xsi:type="dcterms:W3CDTF">2016-04-13T13:54:16Z</dcterms:created>
  <dcterms:modified xsi:type="dcterms:W3CDTF">2016-04-13T13:54:33Z</dcterms:modified>
</cp:coreProperties>
</file>