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6.xml" ContentType="application/vnd.openxmlformats-officedocument.drawingml.chart+xml"/>
  <Override PartName="/ppt/drawings/drawing4.xml" ContentType="application/vnd.openxmlformats-officedocument.drawingml.chartshapes+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drawings/drawing5.xml" ContentType="application/vnd.openxmlformats-officedocument.drawingml.chartshapes+xml"/>
  <Override PartName="/ppt/charts/chart9.xml" ContentType="application/vnd.openxmlformats-officedocument.drawingml.chart+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11.xml" ContentType="application/vnd.openxmlformats-officedocument.presentationml.notesSlide+xml"/>
  <Override PartName="/ppt/charts/chart13.xml" ContentType="application/vnd.openxmlformats-officedocument.drawingml.chart+xml"/>
  <Override PartName="/ppt/notesSlides/notesSlide12.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8" r:id="rId1"/>
    <p:sldMasterId id="2147483673" r:id="rId2"/>
    <p:sldMasterId id="2147483666" r:id="rId3"/>
    <p:sldMasterId id="2147483678" r:id="rId4"/>
  </p:sldMasterIdLst>
  <p:notesMasterIdLst>
    <p:notesMasterId r:id="rId19"/>
  </p:notesMasterIdLst>
  <p:handoutMasterIdLst>
    <p:handoutMasterId r:id="rId20"/>
  </p:handoutMasterIdLst>
  <p:sldIdLst>
    <p:sldId id="326" r:id="rId5"/>
    <p:sldId id="301" r:id="rId6"/>
    <p:sldId id="334" r:id="rId7"/>
    <p:sldId id="323" r:id="rId8"/>
    <p:sldId id="302" r:id="rId9"/>
    <p:sldId id="303" r:id="rId10"/>
    <p:sldId id="339" r:id="rId11"/>
    <p:sldId id="337" r:id="rId12"/>
    <p:sldId id="338" r:id="rId13"/>
    <p:sldId id="340" r:id="rId14"/>
    <p:sldId id="341" r:id="rId15"/>
    <p:sldId id="342" r:id="rId16"/>
    <p:sldId id="333" r:id="rId17"/>
    <p:sldId id="314"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zabeth Hinton" initials="EH"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1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79429" autoAdjust="0"/>
  </p:normalViewPr>
  <p:slideViewPr>
    <p:cSldViewPr>
      <p:cViewPr varScale="1">
        <p:scale>
          <a:sx n="91" d="100"/>
          <a:sy n="91" d="100"/>
        </p:scale>
        <p:origin x="1548" y="90"/>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sorterViewPr>
    <p:cViewPr>
      <p:scale>
        <a:sx n="75" d="100"/>
        <a:sy n="75" d="100"/>
      </p:scale>
      <p:origin x="0" y="30"/>
    </p:cViewPr>
  </p:sorterViewPr>
  <p:notesViewPr>
    <p:cSldViewPr>
      <p:cViewPr varScale="1">
        <p:scale>
          <a:sx n="88" d="100"/>
          <a:sy n="88"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217443973349488E-2"/>
          <c:y val="6.0598548228346455E-2"/>
          <c:w val="0.90437158469945356"/>
          <c:h val="0.8756613756613757"/>
        </c:manualLayout>
      </c:layout>
      <c:pieChart>
        <c:varyColors val="1"/>
        <c:ser>
          <c:idx val="0"/>
          <c:order val="0"/>
          <c:tx>
            <c:strRef>
              <c:f>Sheet1!$B$1</c:f>
              <c:strCache>
                <c:ptCount val="1"/>
                <c:pt idx="0">
                  <c:v>Column1</c:v>
                </c:pt>
              </c:strCache>
            </c:strRef>
          </c:tx>
          <c:spPr>
            <a:solidFill>
              <a:schemeClr val="accent3"/>
            </a:solidFill>
            <a:ln w="9525">
              <a:noFill/>
            </a:ln>
          </c:spPr>
          <c:dPt>
            <c:idx val="0"/>
            <c:bubble3D val="0"/>
            <c:spPr>
              <a:solidFill>
                <a:schemeClr val="accent3"/>
              </a:solidFill>
              <a:ln w="12700">
                <a:solidFill>
                  <a:schemeClr val="tx1"/>
                </a:solidFill>
              </a:ln>
            </c:spPr>
            <c:extLst>
              <c:ext xmlns:c16="http://schemas.microsoft.com/office/drawing/2014/chart" uri="{C3380CC4-5D6E-409C-BE32-E72D297353CC}">
                <c16:uniqueId val="{00000001-265F-4E5B-B78E-EFEF3FF93358}"/>
              </c:ext>
            </c:extLst>
          </c:dPt>
          <c:dPt>
            <c:idx val="1"/>
            <c:bubble3D val="0"/>
            <c:spPr>
              <a:solidFill>
                <a:schemeClr val="accent1"/>
              </a:solidFill>
              <a:ln w="12700">
                <a:solidFill>
                  <a:schemeClr val="tx1"/>
                </a:solidFill>
              </a:ln>
            </c:spPr>
            <c:extLst>
              <c:ext xmlns:c16="http://schemas.microsoft.com/office/drawing/2014/chart" uri="{C3380CC4-5D6E-409C-BE32-E72D297353CC}">
                <c16:uniqueId val="{00000003-265F-4E5B-B78E-EFEF3FF93358}"/>
              </c:ext>
            </c:extLst>
          </c:dPt>
          <c:dPt>
            <c:idx val="2"/>
            <c:bubble3D val="0"/>
            <c:spPr>
              <a:solidFill>
                <a:schemeClr val="tx2"/>
              </a:solidFill>
              <a:ln w="12700">
                <a:solidFill>
                  <a:schemeClr val="tx1"/>
                </a:solidFill>
              </a:ln>
            </c:spPr>
            <c:extLst>
              <c:ext xmlns:c16="http://schemas.microsoft.com/office/drawing/2014/chart" uri="{C3380CC4-5D6E-409C-BE32-E72D297353CC}">
                <c16:uniqueId val="{00000005-265F-4E5B-B78E-EFEF3FF93358}"/>
              </c:ext>
            </c:extLst>
          </c:dPt>
          <c:dPt>
            <c:idx val="3"/>
            <c:bubble3D val="0"/>
            <c:spPr>
              <a:solidFill>
                <a:schemeClr val="accent5"/>
              </a:solidFill>
              <a:ln w="12700">
                <a:solidFill>
                  <a:schemeClr val="tx1"/>
                </a:solidFill>
              </a:ln>
            </c:spPr>
            <c:extLst>
              <c:ext xmlns:c16="http://schemas.microsoft.com/office/drawing/2014/chart" uri="{C3380CC4-5D6E-409C-BE32-E72D297353CC}">
                <c16:uniqueId val="{00000007-265F-4E5B-B78E-EFEF3FF93358}"/>
              </c:ext>
            </c:extLst>
          </c:dPt>
          <c:cat>
            <c:strRef>
              <c:f>Sheet1!$A$2:$A$5</c:f>
              <c:strCache>
                <c:ptCount val="4"/>
                <c:pt idx="0">
                  <c:v>Employer-Sponsored </c:v>
                </c:pt>
                <c:pt idx="1">
                  <c:v>Medicaid/ Other Public </c:v>
                </c:pt>
                <c:pt idx="2">
                  <c:v>Uninsured </c:v>
                </c:pt>
                <c:pt idx="3">
                  <c:v>Private Non-Group</c:v>
                </c:pt>
              </c:strCache>
            </c:strRef>
          </c:cat>
          <c:val>
            <c:numRef>
              <c:f>Sheet1!$B$2:$B$5</c:f>
              <c:numCache>
                <c:formatCode>0.0%</c:formatCode>
                <c:ptCount val="4"/>
                <c:pt idx="0">
                  <c:v>0.56000000000000005</c:v>
                </c:pt>
                <c:pt idx="1">
                  <c:v>0.26</c:v>
                </c:pt>
                <c:pt idx="2">
                  <c:v>0.1</c:v>
                </c:pt>
                <c:pt idx="3">
                  <c:v>0.08</c:v>
                </c:pt>
              </c:numCache>
            </c:numRef>
          </c:val>
          <c:extLst>
            <c:ext xmlns:c16="http://schemas.microsoft.com/office/drawing/2014/chart" uri="{C3380CC4-5D6E-409C-BE32-E72D297353CC}">
              <c16:uniqueId val="{00000008-265F-4E5B-B78E-EFEF3FF93358}"/>
            </c:ext>
          </c:extLst>
        </c:ser>
        <c:dLbls>
          <c:showLegendKey val="0"/>
          <c:showVal val="0"/>
          <c:showCatName val="0"/>
          <c:showSerName val="0"/>
          <c:showPercent val="0"/>
          <c:showBubbleSize val="0"/>
          <c:showLeaderLines val="0"/>
        </c:dLbls>
        <c:firstSliceAng val="145"/>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337257580087177E-2"/>
          <c:y val="6.5398439351839491E-2"/>
          <c:w val="0.77511222094744403"/>
          <c:h val="0.72283404384377703"/>
        </c:manualLayout>
      </c:layout>
      <c:pieChart>
        <c:varyColors val="1"/>
        <c:ser>
          <c:idx val="0"/>
          <c:order val="0"/>
          <c:tx>
            <c:strRef>
              <c:f>Sheet1!$B$1</c:f>
              <c:strCache>
                <c:ptCount val="1"/>
                <c:pt idx="0">
                  <c:v>Column1</c:v>
                </c:pt>
              </c:strCache>
            </c:strRef>
          </c:tx>
          <c:spPr>
            <a:ln w="12700">
              <a:solidFill>
                <a:schemeClr val="tx1"/>
              </a:solidFill>
            </a:ln>
          </c:spPr>
          <c:dPt>
            <c:idx val="1"/>
            <c:bubble3D val="0"/>
            <c:spPr>
              <a:solidFill>
                <a:schemeClr val="tx2"/>
              </a:solidFill>
              <a:ln w="12700">
                <a:solidFill>
                  <a:schemeClr val="tx1"/>
                </a:solidFill>
              </a:ln>
            </c:spPr>
            <c:extLst>
              <c:ext xmlns:c16="http://schemas.microsoft.com/office/drawing/2014/chart" uri="{C3380CC4-5D6E-409C-BE32-E72D297353CC}">
                <c16:uniqueId val="{00000001-5822-4A06-BCCD-401DC997B05A}"/>
              </c:ext>
            </c:extLst>
          </c:dPt>
          <c:dLbls>
            <c:dLbl>
              <c:idx val="0"/>
              <c:layout/>
              <c:spPr/>
              <c:txPr>
                <a:bodyPr/>
                <a:lstStyle/>
                <a:p>
                  <a:pPr>
                    <a:defRPr sz="1200" b="1">
                      <a:solidFill>
                        <a:schemeClr val="bg1"/>
                      </a:solidFill>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822-4A06-BCCD-401DC997B05A}"/>
                </c:ext>
              </c:extLst>
            </c:dLbl>
            <c:dLbl>
              <c:idx val="2"/>
              <c:layout>
                <c:manualLayout>
                  <c:x val="0.17386521609191735"/>
                  <c:y val="0.1630874561911572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5822-4A06-BCCD-401DC997B05A}"/>
                </c:ext>
              </c:extLst>
            </c:dLbl>
            <c:spPr>
              <a:noFill/>
              <a:ln>
                <a:noFill/>
              </a:ln>
              <a:effectLst/>
            </c:spPr>
            <c:txPr>
              <a:bodyPr/>
              <a:lstStyle/>
              <a:p>
                <a:pPr>
                  <a:defRPr sz="1200" b="1"/>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Excellent or Very Good</c:v>
                </c:pt>
                <c:pt idx="1">
                  <c:v>Good</c:v>
                </c:pt>
                <c:pt idx="2">
                  <c:v>Fair or Poor</c:v>
                </c:pt>
              </c:strCache>
            </c:strRef>
          </c:cat>
          <c:val>
            <c:numRef>
              <c:f>Sheet1!$B$2:$B$4</c:f>
              <c:numCache>
                <c:formatCode>0%</c:formatCode>
                <c:ptCount val="3"/>
                <c:pt idx="0">
                  <c:v>0.49</c:v>
                </c:pt>
                <c:pt idx="1">
                  <c:v>0.3</c:v>
                </c:pt>
                <c:pt idx="2">
                  <c:v>0.21</c:v>
                </c:pt>
              </c:numCache>
            </c:numRef>
          </c:val>
          <c:extLst>
            <c:ext xmlns:c16="http://schemas.microsoft.com/office/drawing/2014/chart" uri="{C3380CC4-5D6E-409C-BE32-E72D297353CC}">
              <c16:uniqueId val="{00000004-5822-4A06-BCCD-401DC997B05A}"/>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75922892053204"/>
          <c:y val="0.12950527735146217"/>
          <c:w val="0.74360493544266348"/>
          <c:h val="0.69345195341822174"/>
        </c:manualLayout>
      </c:layout>
      <c:pieChart>
        <c:varyColors val="1"/>
        <c:ser>
          <c:idx val="0"/>
          <c:order val="0"/>
          <c:tx>
            <c:strRef>
              <c:f>Sheet1!$B$1</c:f>
              <c:strCache>
                <c:ptCount val="1"/>
                <c:pt idx="0">
                  <c:v>Column2</c:v>
                </c:pt>
              </c:strCache>
            </c:strRef>
          </c:tx>
          <c:spPr>
            <a:ln w="12700">
              <a:solidFill>
                <a:schemeClr val="tx1"/>
              </a:solidFill>
            </a:ln>
          </c:spPr>
          <c:dPt>
            <c:idx val="1"/>
            <c:bubble3D val="0"/>
            <c:spPr>
              <a:solidFill>
                <a:schemeClr val="tx2"/>
              </a:solidFill>
              <a:ln w="12700">
                <a:solidFill>
                  <a:schemeClr val="tx1"/>
                </a:solidFill>
              </a:ln>
            </c:spPr>
            <c:extLst>
              <c:ext xmlns:c16="http://schemas.microsoft.com/office/drawing/2014/chart" uri="{C3380CC4-5D6E-409C-BE32-E72D297353CC}">
                <c16:uniqueId val="{00000001-2098-4256-9379-683ABE3F2379}"/>
              </c:ext>
            </c:extLst>
          </c:dPt>
          <c:dLbls>
            <c:dLbl>
              <c:idx val="0"/>
              <c:layout/>
              <c:spPr/>
              <c:txPr>
                <a:bodyPr/>
                <a:lstStyle/>
                <a:p>
                  <a:pPr>
                    <a:defRPr sz="1400" b="1">
                      <a:solidFill>
                        <a:schemeClr val="bg1"/>
                      </a:solidFill>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098-4256-9379-683ABE3F2379}"/>
                </c:ext>
              </c:extLst>
            </c:dLbl>
            <c:dLbl>
              <c:idx val="1"/>
              <c:layout>
                <c:manualLayout>
                  <c:x val="-4.0378331613247789E-2"/>
                  <c:y val="-0.21855468105060338"/>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2098-4256-9379-683ABE3F2379}"/>
                </c:ext>
              </c:extLst>
            </c:dLbl>
            <c:spPr>
              <a:noFill/>
              <a:ln>
                <a:noFill/>
              </a:ln>
              <a:effectLst/>
            </c:spPr>
            <c:txPr>
              <a:bodyPr/>
              <a:lstStyle/>
              <a:p>
                <a:pPr>
                  <a:defRPr sz="1400" b="1"/>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No worker</c:v>
                </c:pt>
                <c:pt idx="1">
                  <c:v>Part-time worker</c:v>
                </c:pt>
                <c:pt idx="2">
                  <c:v>Full-time worker</c:v>
                </c:pt>
              </c:strCache>
            </c:strRef>
          </c:cat>
          <c:val>
            <c:numRef>
              <c:f>Sheet1!$B$2:$B$4</c:f>
              <c:numCache>
                <c:formatCode>0%</c:formatCode>
                <c:ptCount val="3"/>
                <c:pt idx="0">
                  <c:v>0.38</c:v>
                </c:pt>
                <c:pt idx="1">
                  <c:v>0.21</c:v>
                </c:pt>
                <c:pt idx="2">
                  <c:v>0.41</c:v>
                </c:pt>
              </c:numCache>
            </c:numRef>
          </c:val>
          <c:extLst>
            <c:ext xmlns:c16="http://schemas.microsoft.com/office/drawing/2014/chart" uri="{C3380CC4-5D6E-409C-BE32-E72D297353CC}">
              <c16:uniqueId val="{00000003-2098-4256-9379-683ABE3F2379}"/>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758684422945376"/>
          <c:y val="0.12554255774926107"/>
          <c:w val="0.69065517456804826"/>
          <c:h val="0.71171525122287793"/>
        </c:manualLayout>
      </c:layout>
      <c:barChart>
        <c:barDir val="col"/>
        <c:grouping val="percentStacked"/>
        <c:varyColors val="0"/>
        <c:ser>
          <c:idx val="0"/>
          <c:order val="0"/>
          <c:tx>
            <c:strRef>
              <c:f>Sheet1!$B$1</c:f>
              <c:strCache>
                <c:ptCount val="1"/>
                <c:pt idx="0">
                  <c:v>Column1</c:v>
                </c:pt>
              </c:strCache>
            </c:strRef>
          </c:tx>
          <c:spPr>
            <a:ln w="12700">
              <a:solidFill>
                <a:schemeClr val="tx1"/>
              </a:solidFill>
            </a:ln>
          </c:spPr>
          <c:invertIfNegative val="0"/>
          <c:dLbls>
            <c:numFmt formatCode="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Sheet1!$B$2:$B$3</c:f>
              <c:numCache>
                <c:formatCode>General</c:formatCode>
                <c:ptCount val="2"/>
                <c:pt idx="0">
                  <c:v>0.47</c:v>
                </c:pt>
                <c:pt idx="1">
                  <c:v>0.54</c:v>
                </c:pt>
              </c:numCache>
            </c:numRef>
          </c:val>
          <c:extLst>
            <c:ext xmlns:c16="http://schemas.microsoft.com/office/drawing/2014/chart" uri="{C3380CC4-5D6E-409C-BE32-E72D297353CC}">
              <c16:uniqueId val="{00000000-D635-49D3-BCB9-78F19D08C469}"/>
            </c:ext>
          </c:extLst>
        </c:ser>
        <c:ser>
          <c:idx val="1"/>
          <c:order val="1"/>
          <c:tx>
            <c:strRef>
              <c:f>Sheet1!$C$1</c:f>
              <c:strCache>
                <c:ptCount val="1"/>
                <c:pt idx="0">
                  <c:v>Column2</c:v>
                </c:pt>
              </c:strCache>
            </c:strRef>
          </c:tx>
          <c:spPr>
            <a:solidFill>
              <a:schemeClr val="tx2"/>
            </a:solidFill>
            <a:ln w="12700">
              <a:solidFill>
                <a:schemeClr val="tx1"/>
              </a:solidFill>
            </a:ln>
          </c:spPr>
          <c:invertIfNegative val="0"/>
          <c:dLbls>
            <c:numFmt formatCode="0%" sourceLinked="0"/>
            <c:spPr>
              <a:noFill/>
              <a:ln>
                <a:noFill/>
              </a:ln>
              <a:effectLst/>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Sheet1!$C$2:$C$3</c:f>
              <c:numCache>
                <c:formatCode>General</c:formatCode>
                <c:ptCount val="2"/>
                <c:pt idx="0">
                  <c:v>0.05</c:v>
                </c:pt>
                <c:pt idx="1">
                  <c:v>0.16</c:v>
                </c:pt>
              </c:numCache>
            </c:numRef>
          </c:val>
          <c:extLst>
            <c:ext xmlns:c16="http://schemas.microsoft.com/office/drawing/2014/chart" uri="{C3380CC4-5D6E-409C-BE32-E72D297353CC}">
              <c16:uniqueId val="{00000001-D635-49D3-BCB9-78F19D08C469}"/>
            </c:ext>
          </c:extLst>
        </c:ser>
        <c:ser>
          <c:idx val="2"/>
          <c:order val="2"/>
          <c:tx>
            <c:strRef>
              <c:f>Sheet1!$D$1</c:f>
              <c:strCache>
                <c:ptCount val="1"/>
                <c:pt idx="0">
                  <c:v>Column3</c:v>
                </c:pt>
              </c:strCache>
            </c:strRef>
          </c:tx>
          <c:spPr>
            <a:ln w="12700">
              <a:solidFill>
                <a:schemeClr val="tx1"/>
              </a:solidFill>
            </a:ln>
          </c:spPr>
          <c:invertIfNegative val="0"/>
          <c:dLbls>
            <c:numFmt formatCode="0%" sourceLinked="0"/>
            <c:spPr>
              <a:noFill/>
              <a:ln>
                <a:noFill/>
              </a:ln>
              <a:effectLst/>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Sheet1!$D$2:$D$3</c:f>
              <c:numCache>
                <c:formatCode>General</c:formatCode>
                <c:ptCount val="2"/>
                <c:pt idx="0">
                  <c:v>0.48</c:v>
                </c:pt>
                <c:pt idx="1">
                  <c:v>0.12</c:v>
                </c:pt>
              </c:numCache>
            </c:numRef>
          </c:val>
          <c:extLst>
            <c:ext xmlns:c16="http://schemas.microsoft.com/office/drawing/2014/chart" uri="{C3380CC4-5D6E-409C-BE32-E72D297353CC}">
              <c16:uniqueId val="{00000002-D635-49D3-BCB9-78F19D08C469}"/>
            </c:ext>
          </c:extLst>
        </c:ser>
        <c:ser>
          <c:idx val="3"/>
          <c:order val="3"/>
          <c:tx>
            <c:strRef>
              <c:f>Sheet1!$E$1</c:f>
              <c:strCache>
                <c:ptCount val="1"/>
                <c:pt idx="0">
                  <c:v>Column4</c:v>
                </c:pt>
              </c:strCache>
            </c:strRef>
          </c:tx>
          <c:spPr>
            <a:solidFill>
              <a:schemeClr val="accent6"/>
            </a:solidFill>
            <a:ln w="12700">
              <a:solidFill>
                <a:schemeClr val="tx1"/>
              </a:solidFill>
            </a:ln>
          </c:spPr>
          <c:invertIfNegative val="0"/>
          <c:dLbls>
            <c:numFmt formatCode="0%" sourceLinked="0"/>
            <c:spPr>
              <a:noFill/>
              <a:ln>
                <a:noFill/>
              </a:ln>
              <a:effectLst/>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Sheet1!$E$2:$E$3</c:f>
              <c:numCache>
                <c:formatCode>General</c:formatCode>
                <c:ptCount val="2"/>
                <c:pt idx="1">
                  <c:v>0.11</c:v>
                </c:pt>
              </c:numCache>
            </c:numRef>
          </c:val>
          <c:extLst>
            <c:ext xmlns:c16="http://schemas.microsoft.com/office/drawing/2014/chart" uri="{C3380CC4-5D6E-409C-BE32-E72D297353CC}">
              <c16:uniqueId val="{00000003-D635-49D3-BCB9-78F19D08C469}"/>
            </c:ext>
          </c:extLst>
        </c:ser>
        <c:ser>
          <c:idx val="4"/>
          <c:order val="4"/>
          <c:tx>
            <c:strRef>
              <c:f>Sheet1!$F$1</c:f>
              <c:strCache>
                <c:ptCount val="1"/>
                <c:pt idx="0">
                  <c:v>Column5</c:v>
                </c:pt>
              </c:strCache>
            </c:strRef>
          </c:tx>
          <c:spPr>
            <a:ln w="12700">
              <a:solidFill>
                <a:schemeClr val="tx1"/>
              </a:solidFill>
            </a:ln>
          </c:spPr>
          <c:invertIfNegative val="0"/>
          <c:dLbls>
            <c:numFmt formatCode="0%" sourceLinked="0"/>
            <c:spPr>
              <a:noFill/>
              <a:ln>
                <a:noFill/>
              </a:ln>
              <a:effectLst/>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Sheet1!$F$2:$F$3</c:f>
              <c:numCache>
                <c:formatCode>General</c:formatCode>
                <c:ptCount val="2"/>
                <c:pt idx="1">
                  <c:v>0.06</c:v>
                </c:pt>
              </c:numCache>
            </c:numRef>
          </c:val>
          <c:extLst>
            <c:ext xmlns:c16="http://schemas.microsoft.com/office/drawing/2014/chart" uri="{C3380CC4-5D6E-409C-BE32-E72D297353CC}">
              <c16:uniqueId val="{00000004-D635-49D3-BCB9-78F19D08C469}"/>
            </c:ext>
          </c:extLst>
        </c:ser>
        <c:dLbls>
          <c:showLegendKey val="0"/>
          <c:showVal val="0"/>
          <c:showCatName val="0"/>
          <c:showSerName val="0"/>
          <c:showPercent val="0"/>
          <c:showBubbleSize val="0"/>
        </c:dLbls>
        <c:gapWidth val="150"/>
        <c:overlap val="100"/>
        <c:axId val="44076032"/>
        <c:axId val="44086016"/>
      </c:barChart>
      <c:catAx>
        <c:axId val="44076032"/>
        <c:scaling>
          <c:orientation val="minMax"/>
        </c:scaling>
        <c:delete val="0"/>
        <c:axPos val="b"/>
        <c:numFmt formatCode="General" sourceLinked="1"/>
        <c:majorTickMark val="out"/>
        <c:minorTickMark val="none"/>
        <c:tickLblPos val="nextTo"/>
        <c:crossAx val="44086016"/>
        <c:crosses val="autoZero"/>
        <c:auto val="1"/>
        <c:lblAlgn val="ctr"/>
        <c:lblOffset val="100"/>
        <c:noMultiLvlLbl val="0"/>
      </c:catAx>
      <c:valAx>
        <c:axId val="44086016"/>
        <c:scaling>
          <c:orientation val="minMax"/>
        </c:scaling>
        <c:delete val="1"/>
        <c:axPos val="l"/>
        <c:numFmt formatCode="0%" sourceLinked="1"/>
        <c:majorTickMark val="out"/>
        <c:minorTickMark val="none"/>
        <c:tickLblPos val="nextTo"/>
        <c:crossAx val="440760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10205527994333E-2"/>
          <c:y val="0"/>
          <c:w val="0.9425148858518837"/>
          <c:h val="0.81689000650532972"/>
        </c:manualLayout>
      </c:layout>
      <c:barChart>
        <c:barDir val="col"/>
        <c:grouping val="clustered"/>
        <c:varyColors val="0"/>
        <c:ser>
          <c:idx val="0"/>
          <c:order val="0"/>
          <c:spPr>
            <a:solidFill>
              <a:schemeClr val="accent1"/>
            </a:solidFill>
            <a:ln w="12700">
              <a:solidFill>
                <a:schemeClr val="tx1"/>
              </a:solidFill>
            </a:ln>
          </c:spPr>
          <c:invertIfNegative val="0"/>
          <c:dPt>
            <c:idx val="0"/>
            <c:invertIfNegative val="0"/>
            <c:bubble3D val="0"/>
            <c:spPr>
              <a:solidFill>
                <a:schemeClr val="accent4"/>
              </a:solidFill>
              <a:ln w="12700">
                <a:solidFill>
                  <a:schemeClr val="tx1"/>
                </a:solidFill>
              </a:ln>
            </c:spPr>
            <c:extLst>
              <c:ext xmlns:c16="http://schemas.microsoft.com/office/drawing/2014/chart" uri="{C3380CC4-5D6E-409C-BE32-E72D297353CC}">
                <c16:uniqueId val="{00000001-0492-47A4-9B8C-C92BB779F937}"/>
              </c:ext>
            </c:extLst>
          </c:dPt>
          <c:dPt>
            <c:idx val="5"/>
            <c:invertIfNegative val="0"/>
            <c:bubble3D val="0"/>
            <c:spPr>
              <a:solidFill>
                <a:schemeClr val="tx2"/>
              </a:solidFill>
              <a:ln w="12700">
                <a:solidFill>
                  <a:schemeClr val="tx1"/>
                </a:solidFill>
              </a:ln>
            </c:spPr>
            <c:extLst>
              <c:ext xmlns:c16="http://schemas.microsoft.com/office/drawing/2014/chart" uri="{C3380CC4-5D6E-409C-BE32-E72D297353CC}">
                <c16:uniqueId val="{00000003-0492-47A4-9B8C-C92BB779F937}"/>
              </c:ext>
            </c:extLst>
          </c:dPt>
          <c:dLbls>
            <c:spPr>
              <a:noFill/>
              <a:ln>
                <a:noFill/>
              </a:ln>
              <a:effectLst/>
            </c:spPr>
            <c:txPr>
              <a:bodyPr/>
              <a:lstStyle/>
              <a:p>
                <a:pPr>
                  <a:defRPr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Total</c:v>
                </c:pt>
                <c:pt idx="1">
                  <c:v>Whites</c:v>
                </c:pt>
                <c:pt idx="2">
                  <c:v>Blacks</c:v>
                </c:pt>
                <c:pt idx="3">
                  <c:v>Hispanics </c:v>
                </c:pt>
                <c:pt idx="4">
                  <c:v>Other</c:v>
                </c:pt>
                <c:pt idx="5">
                  <c:v>All People of Color</c:v>
                </c:pt>
              </c:strCache>
            </c:strRef>
          </c:cat>
          <c:val>
            <c:numRef>
              <c:f>Sheet1!$B$2:$G$2</c:f>
              <c:numCache>
                <c:formatCode>0%</c:formatCode>
                <c:ptCount val="6"/>
                <c:pt idx="0">
                  <c:v>0.11</c:v>
                </c:pt>
                <c:pt idx="1">
                  <c:v>0.11</c:v>
                </c:pt>
                <c:pt idx="2">
                  <c:v>0.23</c:v>
                </c:pt>
                <c:pt idx="3">
                  <c:v>0.06</c:v>
                </c:pt>
                <c:pt idx="4">
                  <c:v>7.0000000000000007E-2</c:v>
                </c:pt>
                <c:pt idx="5">
                  <c:v>0.11</c:v>
                </c:pt>
              </c:numCache>
            </c:numRef>
          </c:val>
          <c:extLst>
            <c:ext xmlns:c16="http://schemas.microsoft.com/office/drawing/2014/chart" uri="{C3380CC4-5D6E-409C-BE32-E72D297353CC}">
              <c16:uniqueId val="{00000004-0492-47A4-9B8C-C92BB779F937}"/>
            </c:ext>
          </c:extLst>
        </c:ser>
        <c:dLbls>
          <c:showLegendKey val="0"/>
          <c:showVal val="0"/>
          <c:showCatName val="0"/>
          <c:showSerName val="0"/>
          <c:showPercent val="0"/>
          <c:showBubbleSize val="0"/>
        </c:dLbls>
        <c:gapWidth val="61"/>
        <c:axId val="35758848"/>
        <c:axId val="35760384"/>
      </c:barChart>
      <c:catAx>
        <c:axId val="35758848"/>
        <c:scaling>
          <c:orientation val="minMax"/>
        </c:scaling>
        <c:delete val="0"/>
        <c:axPos val="b"/>
        <c:numFmt formatCode="General" sourceLinked="0"/>
        <c:majorTickMark val="none"/>
        <c:minorTickMark val="none"/>
        <c:tickLblPos val="nextTo"/>
        <c:txPr>
          <a:bodyPr/>
          <a:lstStyle/>
          <a:p>
            <a:pPr>
              <a:defRPr sz="1600" b="1"/>
            </a:pPr>
            <a:endParaRPr lang="en-US"/>
          </a:p>
        </c:txPr>
        <c:crossAx val="35760384"/>
        <c:crosses val="autoZero"/>
        <c:auto val="1"/>
        <c:lblAlgn val="ctr"/>
        <c:lblOffset val="0"/>
        <c:noMultiLvlLbl val="0"/>
      </c:catAx>
      <c:valAx>
        <c:axId val="35760384"/>
        <c:scaling>
          <c:orientation val="minMax"/>
          <c:max val="0.70000000000000007"/>
          <c:min val="0"/>
        </c:scaling>
        <c:delete val="1"/>
        <c:axPos val="l"/>
        <c:numFmt formatCode="0%" sourceLinked="1"/>
        <c:majorTickMark val="out"/>
        <c:minorTickMark val="none"/>
        <c:tickLblPos val="nextTo"/>
        <c:crossAx val="357588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064795502277008E-2"/>
          <c:y val="9.7900006321102767E-2"/>
          <c:w val="0.88542786827272135"/>
          <c:h val="0.85195668965389659"/>
        </c:manualLayout>
      </c:layout>
      <c:barChart>
        <c:barDir val="col"/>
        <c:grouping val="percentStacked"/>
        <c:varyColors val="0"/>
        <c:ser>
          <c:idx val="0"/>
          <c:order val="0"/>
          <c:tx>
            <c:strRef>
              <c:f>Sheet1!$B$1</c:f>
              <c:strCache>
                <c:ptCount val="1"/>
                <c:pt idx="0">
                  <c:v>Medicaid Eligible 
Adult </c:v>
                </c:pt>
              </c:strCache>
            </c:strRef>
          </c:tx>
          <c:spPr>
            <a:solidFill>
              <a:schemeClr val="accent1"/>
            </a:solidFill>
            <a:ln w="12700">
              <a:solidFill>
                <a:schemeClr val="tx1"/>
              </a:solidFill>
            </a:ln>
          </c:spPr>
          <c:invertIfNegative val="0"/>
          <c:cat>
            <c:numRef>
              <c:f>Sheet1!$A$2</c:f>
              <c:numCache>
                <c:formatCode>General</c:formatCode>
                <c:ptCount val="1"/>
              </c:numCache>
            </c:numRef>
          </c:cat>
          <c:val>
            <c:numRef>
              <c:f>Sheet1!$B$2</c:f>
              <c:numCache>
                <c:formatCode>0%</c:formatCode>
                <c:ptCount val="1"/>
                <c:pt idx="0">
                  <c:v>0.14000000000000001</c:v>
                </c:pt>
              </c:numCache>
            </c:numRef>
          </c:val>
          <c:extLst>
            <c:ext xmlns:c16="http://schemas.microsoft.com/office/drawing/2014/chart" uri="{C3380CC4-5D6E-409C-BE32-E72D297353CC}">
              <c16:uniqueId val="{00000000-76B6-4C6A-B96E-7813EF3ED4FE}"/>
            </c:ext>
          </c:extLst>
        </c:ser>
        <c:ser>
          <c:idx val="1"/>
          <c:order val="1"/>
          <c:tx>
            <c:strRef>
              <c:f>Sheet1!$C$1</c:f>
              <c:strCache>
                <c:ptCount val="1"/>
                <c:pt idx="0">
                  <c:v>Medicaid/CHIP 
Eligible Child</c:v>
                </c:pt>
              </c:strCache>
            </c:strRef>
          </c:tx>
          <c:spPr>
            <a:solidFill>
              <a:schemeClr val="accent2"/>
            </a:solidFill>
            <a:ln w="12700">
              <a:solidFill>
                <a:schemeClr val="tx1"/>
              </a:solidFill>
            </a:ln>
          </c:spPr>
          <c:invertIfNegative val="0"/>
          <c:cat>
            <c:numRef>
              <c:f>Sheet1!$A$2</c:f>
              <c:numCache>
                <c:formatCode>General</c:formatCode>
                <c:ptCount val="1"/>
              </c:numCache>
            </c:numRef>
          </c:cat>
          <c:val>
            <c:numRef>
              <c:f>Sheet1!$C$2</c:f>
              <c:numCache>
                <c:formatCode>0%</c:formatCode>
                <c:ptCount val="1"/>
                <c:pt idx="0">
                  <c:v>0.1</c:v>
                </c:pt>
              </c:numCache>
            </c:numRef>
          </c:val>
          <c:extLst>
            <c:ext xmlns:c16="http://schemas.microsoft.com/office/drawing/2014/chart" uri="{C3380CC4-5D6E-409C-BE32-E72D297353CC}">
              <c16:uniqueId val="{00000001-76B6-4C6A-B96E-7813EF3ED4FE}"/>
            </c:ext>
          </c:extLst>
        </c:ser>
        <c:ser>
          <c:idx val="2"/>
          <c:order val="2"/>
          <c:tx>
            <c:strRef>
              <c:f>Sheet1!$D$1</c:f>
              <c:strCache>
                <c:ptCount val="1"/>
                <c:pt idx="0">
                  <c:v>In the Coverage Gap</c:v>
                </c:pt>
              </c:strCache>
            </c:strRef>
          </c:tx>
          <c:spPr>
            <a:solidFill>
              <a:schemeClr val="tx2"/>
            </a:solidFill>
            <a:ln w="12700">
              <a:solidFill>
                <a:schemeClr val="tx1"/>
              </a:solidFill>
            </a:ln>
          </c:spPr>
          <c:invertIfNegative val="0"/>
          <c:cat>
            <c:numRef>
              <c:f>Sheet1!$A$2</c:f>
              <c:numCache>
                <c:formatCode>General</c:formatCode>
                <c:ptCount val="1"/>
              </c:numCache>
            </c:numRef>
          </c:cat>
          <c:val>
            <c:numRef>
              <c:f>Sheet1!$D$2</c:f>
              <c:numCache>
                <c:formatCode>0%</c:formatCode>
                <c:ptCount val="1"/>
                <c:pt idx="0">
                  <c:v>0.1</c:v>
                </c:pt>
              </c:numCache>
            </c:numRef>
          </c:val>
          <c:extLst>
            <c:ext xmlns:c16="http://schemas.microsoft.com/office/drawing/2014/chart" uri="{C3380CC4-5D6E-409C-BE32-E72D297353CC}">
              <c16:uniqueId val="{00000002-76B6-4C6A-B96E-7813EF3ED4FE}"/>
            </c:ext>
          </c:extLst>
        </c:ser>
        <c:ser>
          <c:idx val="3"/>
          <c:order val="3"/>
          <c:tx>
            <c:strRef>
              <c:f>Sheet1!$E$1</c:f>
              <c:strCache>
                <c:ptCount val="1"/>
                <c:pt idx="0">
                  <c:v>Tax Credit-Eligible</c:v>
                </c:pt>
              </c:strCache>
            </c:strRef>
          </c:tx>
          <c:spPr>
            <a:solidFill>
              <a:schemeClr val="accent4"/>
            </a:solidFill>
            <a:ln w="12700">
              <a:solidFill>
                <a:schemeClr val="tx1"/>
              </a:solidFill>
            </a:ln>
          </c:spPr>
          <c:invertIfNegative val="0"/>
          <c:dPt>
            <c:idx val="0"/>
            <c:invertIfNegative val="0"/>
            <c:bubble3D val="0"/>
            <c:extLst>
              <c:ext xmlns:c16="http://schemas.microsoft.com/office/drawing/2014/chart" uri="{C3380CC4-5D6E-409C-BE32-E72D297353CC}">
                <c16:uniqueId val="{00000003-76B6-4C6A-B96E-7813EF3ED4FE}"/>
              </c:ext>
            </c:extLst>
          </c:dPt>
          <c:dLbls>
            <c:dLbl>
              <c:idx val="0"/>
              <c:layout>
                <c:manualLayout>
                  <c:x val="0"/>
                  <c:y val="2.237714430196624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6B6-4C6A-B96E-7813EF3ED4FE}"/>
                </c:ext>
              </c:extLst>
            </c:dLbl>
            <c:spPr>
              <a:noFill/>
              <a:ln>
                <a:noFill/>
              </a:ln>
              <a:effectLst/>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0%</c:formatCode>
                <c:ptCount val="1"/>
                <c:pt idx="0">
                  <c:v>0.19</c:v>
                </c:pt>
              </c:numCache>
            </c:numRef>
          </c:val>
          <c:extLst>
            <c:ext xmlns:c16="http://schemas.microsoft.com/office/drawing/2014/chart" uri="{C3380CC4-5D6E-409C-BE32-E72D297353CC}">
              <c16:uniqueId val="{00000004-76B6-4C6A-B96E-7813EF3ED4FE}"/>
            </c:ext>
          </c:extLst>
        </c:ser>
        <c:ser>
          <c:idx val="4"/>
          <c:order val="4"/>
          <c:tx>
            <c:strRef>
              <c:f>Sheet1!$F$1</c:f>
              <c:strCache>
                <c:ptCount val="1"/>
                <c:pt idx="0">
                  <c:v>Unsubsidized Marketplace or ESI</c:v>
                </c:pt>
              </c:strCache>
            </c:strRef>
          </c:tx>
          <c:spPr>
            <a:solidFill>
              <a:schemeClr val="accent5">
                <a:lumMod val="60000"/>
                <a:lumOff val="40000"/>
              </a:schemeClr>
            </a:solidFill>
            <a:ln w="12700">
              <a:solidFill>
                <a:schemeClr val="tx1"/>
              </a:solidFill>
            </a:ln>
          </c:spPr>
          <c:invertIfNegative val="0"/>
          <c:dLbls>
            <c:dLbl>
              <c:idx val="0"/>
              <c:layout>
                <c:manualLayout>
                  <c:x val="2.864303293181966E-3"/>
                  <c:y val="4.2915001871002362E-2"/>
                </c:manualLayout>
              </c:layout>
              <c:showLegendKey val="0"/>
              <c:showVal val="1"/>
              <c:showCatName val="0"/>
              <c:showSerName val="0"/>
              <c:showPercent val="0"/>
              <c:showBubbleSize val="0"/>
              <c:extLst>
                <c:ext xmlns:c15="http://schemas.microsoft.com/office/drawing/2012/chart" uri="{CE6537A1-D6FC-4f65-9D91-7224C49458BB}">
                  <c15:layout>
                    <c:manualLayout>
                      <c:w val="8.2076498098283046E-2"/>
                      <c:h val="5.5579232160008901E-2"/>
                    </c:manualLayout>
                  </c15:layout>
                </c:ext>
                <c:ext xmlns:c16="http://schemas.microsoft.com/office/drawing/2014/chart" uri="{C3380CC4-5D6E-409C-BE32-E72D297353CC}">
                  <c16:uniqueId val="{00000005-76B6-4C6A-B96E-7813EF3ED4FE}"/>
                </c:ext>
              </c:extLst>
            </c:dLbl>
            <c:spPr>
              <a:noFill/>
              <a:ln>
                <a:noFill/>
              </a:ln>
              <a:effectLst/>
            </c:spPr>
            <c:txPr>
              <a:bodyPr/>
              <a:lstStyle/>
              <a:p>
                <a:pPr>
                  <a:defRPr sz="13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Sheet1!$F$2</c:f>
              <c:numCache>
                <c:formatCode>0%</c:formatCode>
                <c:ptCount val="1"/>
                <c:pt idx="0">
                  <c:v>0.27</c:v>
                </c:pt>
              </c:numCache>
            </c:numRef>
          </c:val>
          <c:extLst>
            <c:ext xmlns:c16="http://schemas.microsoft.com/office/drawing/2014/chart" uri="{C3380CC4-5D6E-409C-BE32-E72D297353CC}">
              <c16:uniqueId val="{00000006-76B6-4C6A-B96E-7813EF3ED4FE}"/>
            </c:ext>
          </c:extLst>
        </c:ser>
        <c:ser>
          <c:idx val="5"/>
          <c:order val="5"/>
          <c:tx>
            <c:strRef>
              <c:f>Sheet1!$G$1</c:f>
              <c:strCache>
                <c:ptCount val="1"/>
                <c:pt idx="0">
                  <c:v>Ineligible for Coverage Due to Immigration Status</c:v>
                </c:pt>
              </c:strCache>
            </c:strRef>
          </c:tx>
          <c:spPr>
            <a:solidFill>
              <a:schemeClr val="bg1">
                <a:lumMod val="75000"/>
              </a:schemeClr>
            </a:solidFill>
            <a:ln w="12700">
              <a:solidFill>
                <a:schemeClr val="tx1"/>
              </a:solidFill>
            </a:ln>
          </c:spPr>
          <c:invertIfNegative val="0"/>
          <c:cat>
            <c:numRef>
              <c:f>Sheet1!$A$2</c:f>
              <c:numCache>
                <c:formatCode>General</c:formatCode>
                <c:ptCount val="1"/>
              </c:numCache>
            </c:numRef>
          </c:cat>
          <c:val>
            <c:numRef>
              <c:f>Sheet1!$G$2</c:f>
              <c:numCache>
                <c:formatCode>0%</c:formatCode>
                <c:ptCount val="1"/>
                <c:pt idx="0">
                  <c:v>0.2</c:v>
                </c:pt>
              </c:numCache>
            </c:numRef>
          </c:val>
          <c:extLst>
            <c:ext xmlns:c16="http://schemas.microsoft.com/office/drawing/2014/chart" uri="{C3380CC4-5D6E-409C-BE32-E72D297353CC}">
              <c16:uniqueId val="{00000007-76B6-4C6A-B96E-7813EF3ED4FE}"/>
            </c:ext>
          </c:extLst>
        </c:ser>
        <c:dLbls>
          <c:showLegendKey val="0"/>
          <c:showVal val="0"/>
          <c:showCatName val="0"/>
          <c:showSerName val="0"/>
          <c:showPercent val="0"/>
          <c:showBubbleSize val="0"/>
        </c:dLbls>
        <c:gapWidth val="116"/>
        <c:overlap val="100"/>
        <c:axId val="35939456"/>
        <c:axId val="35940992"/>
      </c:barChart>
      <c:catAx>
        <c:axId val="35939456"/>
        <c:scaling>
          <c:orientation val="minMax"/>
        </c:scaling>
        <c:delete val="0"/>
        <c:axPos val="b"/>
        <c:numFmt formatCode="General" sourceLinked="1"/>
        <c:majorTickMark val="out"/>
        <c:minorTickMark val="none"/>
        <c:tickLblPos val="nextTo"/>
        <c:crossAx val="35940992"/>
        <c:crosses val="autoZero"/>
        <c:auto val="1"/>
        <c:lblAlgn val="ctr"/>
        <c:lblOffset val="100"/>
        <c:noMultiLvlLbl val="0"/>
      </c:catAx>
      <c:valAx>
        <c:axId val="35940992"/>
        <c:scaling>
          <c:orientation val="minMax"/>
        </c:scaling>
        <c:delete val="1"/>
        <c:axPos val="l"/>
        <c:numFmt formatCode="0%" sourceLinked="1"/>
        <c:majorTickMark val="out"/>
        <c:minorTickMark val="none"/>
        <c:tickLblPos val="nextTo"/>
        <c:crossAx val="35939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371647270216854E-2"/>
          <c:y val="9.6870129089252424E-2"/>
          <c:w val="0.90261366606771887"/>
          <c:h val="0.8532907286601662"/>
        </c:manualLayout>
      </c:layout>
      <c:barChart>
        <c:barDir val="col"/>
        <c:grouping val="percentStacked"/>
        <c:varyColors val="0"/>
        <c:ser>
          <c:idx val="0"/>
          <c:order val="0"/>
          <c:tx>
            <c:strRef>
              <c:f>Sheet1!$B$1</c:f>
              <c:strCache>
                <c:ptCount val="1"/>
                <c:pt idx="0">
                  <c:v>Medicaid Eligible 
Adult </c:v>
                </c:pt>
              </c:strCache>
            </c:strRef>
          </c:tx>
          <c:spPr>
            <a:ln w="12700">
              <a:solidFill>
                <a:schemeClr val="tx1"/>
              </a:solidFill>
            </a:ln>
          </c:spPr>
          <c:invertIfNegative val="0"/>
          <c:dLbls>
            <c:dLbl>
              <c:idx val="0"/>
              <c:layout>
                <c:manualLayout>
                  <c:x val="5.7286078783694754E-3"/>
                  <c:y val="5.6680249328960979E-2"/>
                </c:manualLayout>
              </c:layout>
              <c:spPr/>
              <c:txPr>
                <a:bodyPr/>
                <a:lstStyle/>
                <a:p>
                  <a:pPr>
                    <a:defRPr sz="1300" b="1">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148-4BEF-92DA-3D3CAD5F2B53}"/>
                </c:ext>
              </c:extLst>
            </c:dLbl>
            <c:spPr>
              <a:noFill/>
              <a:ln>
                <a:noFill/>
              </a:ln>
              <a:effectLst/>
            </c:spPr>
            <c:txPr>
              <a:bodyPr/>
              <a:lstStyle/>
              <a:p>
                <a:pPr>
                  <a:defRPr sz="13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0%</c:formatCode>
                <c:ptCount val="1"/>
                <c:pt idx="0">
                  <c:v>0.28999999999999998</c:v>
                </c:pt>
              </c:numCache>
            </c:numRef>
          </c:val>
          <c:extLst>
            <c:ext xmlns:c16="http://schemas.microsoft.com/office/drawing/2014/chart" uri="{C3380CC4-5D6E-409C-BE32-E72D297353CC}">
              <c16:uniqueId val="{00000001-3148-4BEF-92DA-3D3CAD5F2B53}"/>
            </c:ext>
          </c:extLst>
        </c:ser>
        <c:ser>
          <c:idx val="1"/>
          <c:order val="1"/>
          <c:tx>
            <c:strRef>
              <c:f>Sheet1!$C$1</c:f>
              <c:strCache>
                <c:ptCount val="1"/>
                <c:pt idx="0">
                  <c:v>Medicaid/CHIP 
Eligible Child</c:v>
                </c:pt>
              </c:strCache>
            </c:strRef>
          </c:tx>
          <c:spPr>
            <a:ln w="12700">
              <a:solidFill>
                <a:schemeClr val="tx1"/>
              </a:solidFill>
            </a:ln>
          </c:spPr>
          <c:invertIfNegative val="0"/>
          <c:cat>
            <c:numRef>
              <c:f>Sheet1!$A$2</c:f>
              <c:numCache>
                <c:formatCode>General</c:formatCode>
                <c:ptCount val="1"/>
              </c:numCache>
            </c:numRef>
          </c:cat>
          <c:val>
            <c:numRef>
              <c:f>Sheet1!$C$2</c:f>
              <c:numCache>
                <c:formatCode>0%</c:formatCode>
                <c:ptCount val="1"/>
                <c:pt idx="0">
                  <c:v>0.1</c:v>
                </c:pt>
              </c:numCache>
            </c:numRef>
          </c:val>
          <c:extLst>
            <c:ext xmlns:c16="http://schemas.microsoft.com/office/drawing/2014/chart" uri="{C3380CC4-5D6E-409C-BE32-E72D297353CC}">
              <c16:uniqueId val="{00000002-3148-4BEF-92DA-3D3CAD5F2B53}"/>
            </c:ext>
          </c:extLst>
        </c:ser>
        <c:ser>
          <c:idx val="2"/>
          <c:order val="2"/>
          <c:tx>
            <c:strRef>
              <c:f>Sheet1!$D$1</c:f>
              <c:strCache>
                <c:ptCount val="1"/>
                <c:pt idx="0">
                  <c:v>Eligible for Tax Credits</c:v>
                </c:pt>
              </c:strCache>
            </c:strRef>
          </c:tx>
          <c:spPr>
            <a:solidFill>
              <a:schemeClr val="accent4"/>
            </a:solidFill>
            <a:ln w="12700">
              <a:solidFill>
                <a:schemeClr val="tx1"/>
              </a:solidFill>
            </a:ln>
          </c:spPr>
          <c:invertIfNegative val="0"/>
          <c:dLbls>
            <c:dLbl>
              <c:idx val="0"/>
              <c:layout>
                <c:manualLayout>
                  <c:x val="2.8643039391847377E-3"/>
                  <c:y val="2.3849939222706885E-2"/>
                </c:manualLayout>
              </c:layout>
              <c:spPr/>
              <c:txPr>
                <a:bodyPr/>
                <a:lstStyle/>
                <a:p>
                  <a:pPr>
                    <a:defRPr sz="1300" b="1">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148-4BEF-92DA-3D3CAD5F2B53}"/>
                </c:ext>
              </c:extLst>
            </c:dLbl>
            <c:spPr>
              <a:noFill/>
              <a:ln>
                <a:noFill/>
              </a:ln>
              <a:effectLst/>
            </c:spPr>
            <c:txPr>
              <a:bodyPr/>
              <a:lstStyle/>
              <a:p>
                <a:pPr>
                  <a:defRPr sz="13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0%</c:formatCode>
                <c:ptCount val="1"/>
                <c:pt idx="0">
                  <c:v>0.16</c:v>
                </c:pt>
              </c:numCache>
            </c:numRef>
          </c:val>
          <c:extLst>
            <c:ext xmlns:c16="http://schemas.microsoft.com/office/drawing/2014/chart" uri="{C3380CC4-5D6E-409C-BE32-E72D297353CC}">
              <c16:uniqueId val="{00000004-3148-4BEF-92DA-3D3CAD5F2B53}"/>
            </c:ext>
          </c:extLst>
        </c:ser>
        <c:ser>
          <c:idx val="3"/>
          <c:order val="3"/>
          <c:tx>
            <c:strRef>
              <c:f>Sheet1!$E$1</c:f>
              <c:strCache>
                <c:ptCount val="1"/>
                <c:pt idx="0">
                  <c:v>In the Coverage Gap</c:v>
                </c:pt>
              </c:strCache>
            </c:strRef>
          </c:tx>
          <c:invertIfNegative val="0"/>
          <c:cat>
            <c:numRef>
              <c:f>Sheet1!$A$2</c:f>
              <c:numCache>
                <c:formatCode>General</c:formatCode>
                <c:ptCount val="1"/>
              </c:numCache>
            </c:numRef>
          </c:cat>
          <c:val>
            <c:numRef>
              <c:f>Sheet1!$E$2</c:f>
              <c:numCache>
                <c:formatCode>0%</c:formatCode>
                <c:ptCount val="1"/>
                <c:pt idx="0">
                  <c:v>0</c:v>
                </c:pt>
              </c:numCache>
            </c:numRef>
          </c:val>
          <c:extLst>
            <c:ext xmlns:c16="http://schemas.microsoft.com/office/drawing/2014/chart" uri="{C3380CC4-5D6E-409C-BE32-E72D297353CC}">
              <c16:uniqueId val="{00000005-3148-4BEF-92DA-3D3CAD5F2B53}"/>
            </c:ext>
          </c:extLst>
        </c:ser>
        <c:ser>
          <c:idx val="4"/>
          <c:order val="4"/>
          <c:tx>
            <c:strRef>
              <c:f>Sheet1!$F$1</c:f>
              <c:strCache>
                <c:ptCount val="1"/>
                <c:pt idx="0">
                  <c:v>Unsubsidized Marketplace or ESI</c:v>
                </c:pt>
              </c:strCache>
            </c:strRef>
          </c:tx>
          <c:spPr>
            <a:solidFill>
              <a:schemeClr val="accent5">
                <a:lumMod val="60000"/>
                <a:lumOff val="40000"/>
              </a:schemeClr>
            </a:solidFill>
            <a:ln w="12700">
              <a:solidFill>
                <a:schemeClr val="tx1"/>
              </a:solidFill>
            </a:ln>
          </c:spPr>
          <c:invertIfNegative val="0"/>
          <c:dLbls>
            <c:dLbl>
              <c:idx val="0"/>
              <c:layout>
                <c:manualLayout>
                  <c:x val="2.8643039391847377E-3"/>
                  <c:y val="3.81301252965907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148-4BEF-92DA-3D3CAD5F2B53}"/>
                </c:ext>
              </c:extLst>
            </c:dLbl>
            <c:spPr>
              <a:noFill/>
              <a:ln>
                <a:noFill/>
              </a:ln>
              <a:effectLst/>
            </c:spPr>
            <c:txPr>
              <a:bodyPr/>
              <a:lstStyle/>
              <a:p>
                <a:pPr>
                  <a:defRPr sz="13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Sheet1!$F$2</c:f>
              <c:numCache>
                <c:formatCode>0%</c:formatCode>
                <c:ptCount val="1"/>
                <c:pt idx="0">
                  <c:v>0.26</c:v>
                </c:pt>
              </c:numCache>
            </c:numRef>
          </c:val>
          <c:extLst>
            <c:ext xmlns:c16="http://schemas.microsoft.com/office/drawing/2014/chart" uri="{C3380CC4-5D6E-409C-BE32-E72D297353CC}">
              <c16:uniqueId val="{00000007-3148-4BEF-92DA-3D3CAD5F2B53}"/>
            </c:ext>
          </c:extLst>
        </c:ser>
        <c:ser>
          <c:idx val="5"/>
          <c:order val="5"/>
          <c:tx>
            <c:strRef>
              <c:f>Sheet1!$G$1</c:f>
              <c:strCache>
                <c:ptCount val="1"/>
                <c:pt idx="0">
                  <c:v>Ineligible for Coverage Due to Immigration Status</c:v>
                </c:pt>
              </c:strCache>
            </c:strRef>
          </c:tx>
          <c:spPr>
            <a:solidFill>
              <a:schemeClr val="bg1">
                <a:lumMod val="75000"/>
              </a:schemeClr>
            </a:solidFill>
            <a:ln w="12700">
              <a:solidFill>
                <a:schemeClr val="tx1"/>
              </a:solidFill>
            </a:ln>
          </c:spPr>
          <c:invertIfNegative val="0"/>
          <c:cat>
            <c:numRef>
              <c:f>Sheet1!$A$2</c:f>
              <c:numCache>
                <c:formatCode>General</c:formatCode>
                <c:ptCount val="1"/>
              </c:numCache>
            </c:numRef>
          </c:cat>
          <c:val>
            <c:numRef>
              <c:f>Sheet1!$G$2</c:f>
              <c:numCache>
                <c:formatCode>0%</c:formatCode>
                <c:ptCount val="1"/>
                <c:pt idx="0">
                  <c:v>0.2</c:v>
                </c:pt>
              </c:numCache>
            </c:numRef>
          </c:val>
          <c:extLst>
            <c:ext xmlns:c16="http://schemas.microsoft.com/office/drawing/2014/chart" uri="{C3380CC4-5D6E-409C-BE32-E72D297353CC}">
              <c16:uniqueId val="{00000008-3148-4BEF-92DA-3D3CAD5F2B53}"/>
            </c:ext>
          </c:extLst>
        </c:ser>
        <c:dLbls>
          <c:showLegendKey val="0"/>
          <c:showVal val="0"/>
          <c:showCatName val="0"/>
          <c:showSerName val="0"/>
          <c:showPercent val="0"/>
          <c:showBubbleSize val="0"/>
        </c:dLbls>
        <c:gapWidth val="116"/>
        <c:overlap val="100"/>
        <c:axId val="35868672"/>
        <c:axId val="35870208"/>
      </c:barChart>
      <c:catAx>
        <c:axId val="35868672"/>
        <c:scaling>
          <c:orientation val="minMax"/>
        </c:scaling>
        <c:delete val="0"/>
        <c:axPos val="b"/>
        <c:numFmt formatCode="General" sourceLinked="1"/>
        <c:majorTickMark val="out"/>
        <c:minorTickMark val="none"/>
        <c:tickLblPos val="nextTo"/>
        <c:crossAx val="35870208"/>
        <c:crosses val="autoZero"/>
        <c:auto val="1"/>
        <c:lblAlgn val="ctr"/>
        <c:lblOffset val="100"/>
        <c:noMultiLvlLbl val="0"/>
      </c:catAx>
      <c:valAx>
        <c:axId val="35870208"/>
        <c:scaling>
          <c:orientation val="minMax"/>
        </c:scaling>
        <c:delete val="1"/>
        <c:axPos val="l"/>
        <c:numFmt formatCode="0%" sourceLinked="1"/>
        <c:majorTickMark val="out"/>
        <c:minorTickMark val="none"/>
        <c:tickLblPos val="nextTo"/>
        <c:crossAx val="358686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20617626395185451"/>
          <c:y val="0"/>
        </c:manualLayout>
      </c:layout>
      <c:overlay val="0"/>
    </c:title>
    <c:autoTitleDeleted val="0"/>
    <c:plotArea>
      <c:layout>
        <c:manualLayout>
          <c:layoutTarget val="inner"/>
          <c:xMode val="edge"/>
          <c:yMode val="edge"/>
          <c:x val="8.8383838383838384E-2"/>
          <c:y val="0.21169354838709678"/>
          <c:w val="0.80218855218855223"/>
          <c:h val="0.64045698924731187"/>
        </c:manualLayout>
      </c:layout>
      <c:pieChart>
        <c:varyColors val="1"/>
        <c:ser>
          <c:idx val="0"/>
          <c:order val="0"/>
          <c:tx>
            <c:strRef>
              <c:f>Sheet1!$A$2</c:f>
              <c:strCache>
                <c:ptCount val="1"/>
                <c:pt idx="0">
                  <c:v>Family Income (%FPL)</c:v>
                </c:pt>
              </c:strCache>
            </c:strRef>
          </c:tx>
          <c:spPr>
            <a:ln w="12700">
              <a:solidFill>
                <a:srgbClr val="000000"/>
              </a:solidFill>
            </a:ln>
          </c:spPr>
          <c:dPt>
            <c:idx val="0"/>
            <c:bubble3D val="0"/>
            <c:spPr>
              <a:solidFill>
                <a:srgbClr val="133559"/>
              </a:solidFill>
              <a:ln w="12700">
                <a:solidFill>
                  <a:srgbClr val="000000"/>
                </a:solidFill>
              </a:ln>
            </c:spPr>
            <c:extLst>
              <c:ext xmlns:c16="http://schemas.microsoft.com/office/drawing/2014/chart" uri="{C3380CC4-5D6E-409C-BE32-E72D297353CC}">
                <c16:uniqueId val="{00000001-A25A-4297-833F-B039CA93A441}"/>
              </c:ext>
            </c:extLst>
          </c:dPt>
          <c:dPt>
            <c:idx val="1"/>
            <c:bubble3D val="0"/>
            <c:spPr>
              <a:solidFill>
                <a:srgbClr val="0072C0"/>
              </a:solidFill>
              <a:ln w="12700">
                <a:solidFill>
                  <a:srgbClr val="000000"/>
                </a:solidFill>
              </a:ln>
            </c:spPr>
            <c:extLst>
              <c:ext xmlns:c16="http://schemas.microsoft.com/office/drawing/2014/chart" uri="{C3380CC4-5D6E-409C-BE32-E72D297353CC}">
                <c16:uniqueId val="{00000003-A25A-4297-833F-B039CA93A441}"/>
              </c:ext>
            </c:extLst>
          </c:dPt>
          <c:dPt>
            <c:idx val="2"/>
            <c:bubble3D val="0"/>
            <c:spPr>
              <a:solidFill>
                <a:srgbClr val="31A3E3"/>
              </a:solidFill>
              <a:ln w="12700">
                <a:solidFill>
                  <a:srgbClr val="000000"/>
                </a:solidFill>
              </a:ln>
            </c:spPr>
            <c:extLst>
              <c:ext xmlns:c16="http://schemas.microsoft.com/office/drawing/2014/chart" uri="{C3380CC4-5D6E-409C-BE32-E72D297353CC}">
                <c16:uniqueId val="{00000004-A25A-4297-833F-B039CA93A441}"/>
              </c:ext>
            </c:extLst>
          </c:dPt>
          <c:dPt>
            <c:idx val="3"/>
            <c:bubble3D val="0"/>
            <c:spPr>
              <a:solidFill>
                <a:srgbClr val="B0DDF4"/>
              </a:solidFill>
              <a:ln w="12700">
                <a:solidFill>
                  <a:srgbClr val="000000"/>
                </a:solidFill>
              </a:ln>
            </c:spPr>
            <c:extLst>
              <c:ext xmlns:c16="http://schemas.microsoft.com/office/drawing/2014/chart" uri="{C3380CC4-5D6E-409C-BE32-E72D297353CC}">
                <c16:uniqueId val="{00000005-A25A-4297-833F-B039CA93A441}"/>
              </c:ext>
            </c:extLst>
          </c:dPt>
          <c:dLbls>
            <c:dLbl>
              <c:idx val="0"/>
              <c:layout>
                <c:manualLayout>
                  <c:x val="-0.16439857896550811"/>
                  <c:y val="0.17758498433663533"/>
                </c:manualLayout>
              </c:layout>
              <c:numFmt formatCode="0%" sourceLinked="0"/>
              <c:spPr/>
              <c:txPr>
                <a:bodyPr/>
                <a:lstStyle/>
                <a:p>
                  <a:pPr>
                    <a:defRPr sz="1400" b="1">
                      <a:solidFill>
                        <a:schemeClr val="bg1"/>
                      </a:solidFill>
                    </a:defRPr>
                  </a:pPr>
                  <a:endParaRPr lang="en-US"/>
                </a:p>
              </c:txPr>
              <c:dLblPos val="bestFi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A25A-4297-833F-B039CA93A441}"/>
                </c:ext>
              </c:extLst>
            </c:dLbl>
            <c:dLbl>
              <c:idx val="1"/>
              <c:layout>
                <c:manualLayout>
                  <c:x val="-0.18063243988440839"/>
                  <c:y val="-0.11608616967233934"/>
                </c:manualLayout>
              </c:layout>
              <c:dLblPos val="bestFi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A25A-4297-833F-B039CA93A441}"/>
                </c:ext>
              </c:extLst>
            </c:dLbl>
            <c:dLbl>
              <c:idx val="2"/>
              <c:layout>
                <c:manualLayout>
                  <c:x val="0.18165944219093824"/>
                  <c:y val="-5.0557478198289728E-2"/>
                </c:manualLayout>
              </c:layout>
              <c:tx>
                <c:rich>
                  <a:bodyPr anchor="ctr"/>
                  <a:lstStyle/>
                  <a:p>
                    <a:pPr algn="just">
                      <a:defRPr sz="1400" b="1"/>
                    </a:pPr>
                    <a:r>
                      <a:rPr lang="en-US" b="1" dirty="0" smtClean="0"/>
                      <a:t>28</a:t>
                    </a:r>
                    <a:r>
                      <a:rPr lang="en-US" b="1" dirty="0"/>
                      <a:t>%</a:t>
                    </a:r>
                    <a:endParaRPr lang="en-US" dirty="0"/>
                  </a:p>
                </c:rich>
              </c:tx>
              <c:numFmt formatCode="0%" sourceLinked="0"/>
              <c:spPr/>
              <c:dLblPos val="bestFi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4-A25A-4297-833F-B039CA93A441}"/>
                </c:ext>
              </c:extLst>
            </c:dLbl>
            <c:dLbl>
              <c:idx val="3"/>
              <c:layout/>
              <c:tx>
                <c:rich>
                  <a:bodyPr/>
                  <a:lstStyle/>
                  <a:p>
                    <a:r>
                      <a:rPr lang="en-US" b="1" dirty="0"/>
                      <a:t>400</a:t>
                    </a:r>
                    <a:r>
                      <a:rPr lang="en-US" b="1" dirty="0" smtClean="0"/>
                      <a:t>%+ </a:t>
                    </a:r>
                    <a:r>
                      <a:rPr lang="en-US" b="1" dirty="0"/>
                      <a:t>FPL
</a:t>
                    </a:r>
                    <a:r>
                      <a:rPr lang="en-US" b="1" dirty="0" smtClean="0"/>
                      <a:t>19%</a:t>
                    </a:r>
                    <a:endParaRPr lang="en-US" dirty="0"/>
                  </a:p>
                </c:rich>
              </c:tx>
              <c:dLblPos val="inEnd"/>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A25A-4297-833F-B039CA93A441}"/>
                </c:ext>
              </c:extLst>
            </c:dLbl>
            <c:numFmt formatCode="0%" sourceLinked="0"/>
            <c:spPr>
              <a:noFill/>
              <a:ln>
                <a:noFill/>
              </a:ln>
              <a:effectLst/>
            </c:spPr>
            <c:txPr>
              <a:bodyPr/>
              <a:lstStyle/>
              <a:p>
                <a:pPr>
                  <a:defRPr sz="1400" b="1"/>
                </a:pPr>
                <a:endParaRPr lang="en-US"/>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extLst>
          </c:dLbls>
          <c:cat>
            <c:strRef>
              <c:f>Sheet1!$B$1:$E$1</c:f>
              <c:strCache>
                <c:ptCount val="4"/>
                <c:pt idx="0">
                  <c:v>&lt;100% FPL</c:v>
                </c:pt>
                <c:pt idx="1">
                  <c:v>100-199% FPL</c:v>
                </c:pt>
                <c:pt idx="2">
                  <c:v>200-399% FPL</c:v>
                </c:pt>
                <c:pt idx="3">
                  <c:v>400% + FPL</c:v>
                </c:pt>
              </c:strCache>
            </c:strRef>
          </c:cat>
          <c:val>
            <c:numRef>
              <c:f>Sheet1!$B$2:$E$2</c:f>
              <c:numCache>
                <c:formatCode>0%</c:formatCode>
                <c:ptCount val="4"/>
                <c:pt idx="0">
                  <c:v>0.26</c:v>
                </c:pt>
                <c:pt idx="1">
                  <c:v>0.27039999999999997</c:v>
                </c:pt>
                <c:pt idx="2">
                  <c:v>0.28000000000000003</c:v>
                </c:pt>
                <c:pt idx="3">
                  <c:v>0.19</c:v>
                </c:pt>
              </c:numCache>
            </c:numRef>
          </c:val>
          <c:extLst>
            <c:ext xmlns:c16="http://schemas.microsoft.com/office/drawing/2014/chart" uri="{C3380CC4-5D6E-409C-BE32-E72D297353CC}">
              <c16:uniqueId val="{00000006-A25A-4297-833F-B039CA93A441}"/>
            </c:ext>
          </c:extLst>
        </c:ser>
        <c:dLbls>
          <c:showLegendKey val="0"/>
          <c:showVal val="1"/>
          <c:showCatName val="1"/>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solidFill>
                  <a:schemeClr val="tx1"/>
                </a:solidFill>
              </a:defRPr>
            </a:pPr>
            <a:r>
              <a:rPr lang="en-US" dirty="0" smtClean="0">
                <a:solidFill>
                  <a:schemeClr val="tx1"/>
                </a:solidFill>
              </a:rPr>
              <a:t>Parent Status</a:t>
            </a:r>
            <a:endParaRPr lang="en-US" dirty="0">
              <a:solidFill>
                <a:schemeClr val="tx1"/>
              </a:solidFill>
            </a:endParaRPr>
          </a:p>
        </c:rich>
      </c:tx>
      <c:layout/>
      <c:overlay val="0"/>
    </c:title>
    <c:autoTitleDeleted val="0"/>
    <c:plotArea>
      <c:layout/>
      <c:pieChart>
        <c:varyColors val="1"/>
        <c:ser>
          <c:idx val="0"/>
          <c:order val="0"/>
          <c:spPr>
            <a:ln>
              <a:solidFill>
                <a:schemeClr val="accent1"/>
              </a:solidFill>
            </a:ln>
          </c:spPr>
          <c:dPt>
            <c:idx val="1"/>
            <c:bubble3D val="0"/>
            <c:spPr>
              <a:solidFill>
                <a:srgbClr val="133559"/>
              </a:solidFill>
              <a:ln w="12700">
                <a:solidFill>
                  <a:srgbClr val="000000"/>
                </a:solidFill>
              </a:ln>
            </c:spPr>
            <c:extLst>
              <c:ext xmlns:c16="http://schemas.microsoft.com/office/drawing/2014/chart" uri="{C3380CC4-5D6E-409C-BE32-E72D297353CC}">
                <c16:uniqueId val="{00000001-8E1D-455E-AB26-63C32799F1DD}"/>
              </c:ext>
            </c:extLst>
          </c:dPt>
          <c:dPt>
            <c:idx val="2"/>
            <c:bubble3D val="0"/>
            <c:spPr>
              <a:solidFill>
                <a:srgbClr val="0072C0"/>
              </a:solidFill>
              <a:ln w="12700">
                <a:solidFill>
                  <a:srgbClr val="000000"/>
                </a:solidFill>
              </a:ln>
            </c:spPr>
            <c:extLst>
              <c:ext xmlns:c16="http://schemas.microsoft.com/office/drawing/2014/chart" uri="{C3380CC4-5D6E-409C-BE32-E72D297353CC}">
                <c16:uniqueId val="{00000003-8E1D-455E-AB26-63C32799F1DD}"/>
              </c:ext>
            </c:extLst>
          </c:dPt>
          <c:dPt>
            <c:idx val="3"/>
            <c:bubble3D val="0"/>
            <c:spPr>
              <a:solidFill>
                <a:srgbClr val="7BC7ED"/>
              </a:solidFill>
              <a:ln w="12700">
                <a:solidFill>
                  <a:srgbClr val="000000"/>
                </a:solidFill>
              </a:ln>
            </c:spPr>
            <c:extLst>
              <c:ext xmlns:c16="http://schemas.microsoft.com/office/drawing/2014/chart" uri="{C3380CC4-5D6E-409C-BE32-E72D297353CC}">
                <c16:uniqueId val="{00000004-8E1D-455E-AB26-63C32799F1DD}"/>
              </c:ext>
            </c:extLst>
          </c:dPt>
          <c:dLbls>
            <c:dLbl>
              <c:idx val="0"/>
              <c:delete val="1"/>
              <c:extLst>
                <c:ext xmlns:c15="http://schemas.microsoft.com/office/drawing/2012/chart" uri="{CE6537A1-D6FC-4f65-9D91-7224C49458BB}"/>
                <c:ext xmlns:c16="http://schemas.microsoft.com/office/drawing/2014/chart" uri="{C3380CC4-5D6E-409C-BE32-E72D297353CC}">
                  <c16:uniqueId val="{00000002-8E1D-455E-AB26-63C32799F1DD}"/>
                </c:ext>
              </c:extLst>
            </c:dLbl>
            <c:dLbl>
              <c:idx val="1"/>
              <c:layout>
                <c:manualLayout>
                  <c:x val="-0.27368468146027203"/>
                  <c:y val="-1.4310282787232242E-2"/>
                </c:manualLayout>
              </c:layout>
              <c:tx>
                <c:rich>
                  <a:bodyPr/>
                  <a:lstStyle/>
                  <a:p>
                    <a:pPr>
                      <a:defRPr sz="1400" b="1">
                        <a:solidFill>
                          <a:schemeClr val="bg1"/>
                        </a:solidFill>
                      </a:defRPr>
                    </a:pPr>
                    <a:r>
                      <a:rPr lang="en-US" dirty="0" smtClean="0"/>
                      <a:t>59%</a:t>
                    </a:r>
                    <a:endParaRPr lang="en-US" dirty="0"/>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E1D-455E-AB26-63C32799F1DD}"/>
                </c:ext>
              </c:extLst>
            </c:dLbl>
            <c:dLbl>
              <c:idx val="2"/>
              <c:layout>
                <c:manualLayout>
                  <c:x val="0.22328501550942495"/>
                  <c:y val="-6.4402357971382607E-3"/>
                </c:manualLayout>
              </c:layout>
              <c:tx>
                <c:rich>
                  <a:bodyPr/>
                  <a:lstStyle/>
                  <a:p>
                    <a:r>
                      <a:rPr lang="en-US" dirty="0" smtClean="0"/>
                      <a:t>26%</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E1D-455E-AB26-63C32799F1DD}"/>
                </c:ext>
              </c:extLst>
            </c:dLbl>
            <c:dLbl>
              <c:idx val="3"/>
              <c:layout>
                <c:manualLayout>
                  <c:x val="0.13622312362469843"/>
                  <c:y val="0.1598663322326644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E1D-455E-AB26-63C32799F1DD}"/>
                </c:ext>
              </c:extLst>
            </c:dLbl>
            <c:spPr>
              <a:noFill/>
              <a:ln>
                <a:noFill/>
              </a:ln>
              <a:effectLst/>
            </c:spPr>
            <c:txPr>
              <a:bodyPr/>
              <a:lstStyle/>
              <a:p>
                <a:pPr>
                  <a:defRPr sz="1400" b="1"/>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Sheet1!$A$1:$D$1</c:f>
              <c:strCache>
                <c:ptCount val="4"/>
                <c:pt idx="0">
                  <c:v>Family Work Status</c:v>
                </c:pt>
                <c:pt idx="1">
                  <c:v>Childless Adults</c:v>
                </c:pt>
                <c:pt idx="2">
                  <c:v>Parents</c:v>
                </c:pt>
                <c:pt idx="3">
                  <c:v>Children</c:v>
                </c:pt>
              </c:strCache>
            </c:strRef>
          </c:cat>
          <c:val>
            <c:numRef>
              <c:f>Sheet1!$A$2:$D$2</c:f>
              <c:numCache>
                <c:formatCode>0%</c:formatCode>
                <c:ptCount val="4"/>
                <c:pt idx="1">
                  <c:v>0.59</c:v>
                </c:pt>
                <c:pt idx="2">
                  <c:v>0.26</c:v>
                </c:pt>
                <c:pt idx="3">
                  <c:v>0.15</c:v>
                </c:pt>
              </c:numCache>
            </c:numRef>
          </c:val>
          <c:extLst>
            <c:ext xmlns:c16="http://schemas.microsoft.com/office/drawing/2014/chart" uri="{C3380CC4-5D6E-409C-BE32-E72D297353CC}">
              <c16:uniqueId val="{00000005-8E1D-455E-AB26-63C32799F1DD}"/>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Race</a:t>
            </a:r>
            <a:endParaRPr lang="en-US" dirty="0"/>
          </a:p>
        </c:rich>
      </c:tx>
      <c:layout/>
      <c:overlay val="0"/>
    </c:title>
    <c:autoTitleDeleted val="0"/>
    <c:plotArea>
      <c:layout/>
      <c:pieChart>
        <c:varyColors val="1"/>
        <c:ser>
          <c:idx val="0"/>
          <c:order val="0"/>
          <c:tx>
            <c:strRef>
              <c:f>Sheet1!$A$2</c:f>
              <c:strCache>
                <c:ptCount val="1"/>
                <c:pt idx="0">
                  <c:v>East</c:v>
                </c:pt>
              </c:strCache>
            </c:strRef>
          </c:tx>
          <c:spPr>
            <a:ln>
              <a:solidFill>
                <a:srgbClr val="003466"/>
              </a:solidFill>
            </a:ln>
          </c:spPr>
          <c:dPt>
            <c:idx val="0"/>
            <c:bubble3D val="0"/>
            <c:spPr>
              <a:solidFill>
                <a:srgbClr val="0072C0"/>
              </a:solidFill>
              <a:ln w="12700">
                <a:solidFill>
                  <a:srgbClr val="000000"/>
                </a:solidFill>
              </a:ln>
            </c:spPr>
            <c:extLst>
              <c:ext xmlns:c16="http://schemas.microsoft.com/office/drawing/2014/chart" uri="{C3380CC4-5D6E-409C-BE32-E72D297353CC}">
                <c16:uniqueId val="{00000001-C594-4B37-9325-04541E737B21}"/>
              </c:ext>
            </c:extLst>
          </c:dPt>
          <c:dPt>
            <c:idx val="1"/>
            <c:bubble3D val="0"/>
            <c:spPr>
              <a:solidFill>
                <a:srgbClr val="133559"/>
              </a:solidFill>
              <a:ln w="12700">
                <a:solidFill>
                  <a:srgbClr val="000000"/>
                </a:solidFill>
              </a:ln>
            </c:spPr>
            <c:extLst>
              <c:ext xmlns:c16="http://schemas.microsoft.com/office/drawing/2014/chart" uri="{C3380CC4-5D6E-409C-BE32-E72D297353CC}">
                <c16:uniqueId val="{00000003-C594-4B37-9325-04541E737B21}"/>
              </c:ext>
            </c:extLst>
          </c:dPt>
          <c:dPt>
            <c:idx val="2"/>
            <c:bubble3D val="0"/>
            <c:spPr>
              <a:solidFill>
                <a:srgbClr val="B0DDF4"/>
              </a:solidFill>
              <a:ln w="12700">
                <a:solidFill>
                  <a:srgbClr val="000000"/>
                </a:solidFill>
              </a:ln>
            </c:spPr>
            <c:extLst>
              <c:ext xmlns:c16="http://schemas.microsoft.com/office/drawing/2014/chart" uri="{C3380CC4-5D6E-409C-BE32-E72D297353CC}">
                <c16:uniqueId val="{00000005-C594-4B37-9325-04541E737B21}"/>
              </c:ext>
            </c:extLst>
          </c:dPt>
          <c:dPt>
            <c:idx val="3"/>
            <c:bubble3D val="0"/>
            <c:spPr>
              <a:solidFill>
                <a:srgbClr val="31A3E3"/>
              </a:solidFill>
              <a:ln w="12700">
                <a:solidFill>
                  <a:srgbClr val="000000"/>
                </a:solidFill>
              </a:ln>
            </c:spPr>
            <c:extLst>
              <c:ext xmlns:c16="http://schemas.microsoft.com/office/drawing/2014/chart" uri="{C3380CC4-5D6E-409C-BE32-E72D297353CC}">
                <c16:uniqueId val="{00000007-C594-4B37-9325-04541E737B21}"/>
              </c:ext>
            </c:extLst>
          </c:dPt>
          <c:dPt>
            <c:idx val="4"/>
            <c:bubble3D val="0"/>
            <c:spPr>
              <a:solidFill>
                <a:srgbClr val="FFFFFF"/>
              </a:solidFill>
              <a:ln w="12700">
                <a:solidFill>
                  <a:srgbClr val="000000"/>
                </a:solidFill>
              </a:ln>
            </c:spPr>
            <c:extLst>
              <c:ext xmlns:c16="http://schemas.microsoft.com/office/drawing/2014/chart" uri="{C3380CC4-5D6E-409C-BE32-E72D297353CC}">
                <c16:uniqueId val="{00000009-C594-4B37-9325-04541E737B21}"/>
              </c:ext>
            </c:extLst>
          </c:dPt>
          <c:dLbls>
            <c:dLbl>
              <c:idx val="0"/>
              <c:layout>
                <c:manualLayout>
                  <c:x val="-0.23154179591187457"/>
                  <c:y val="0.1404530204893743"/>
                </c:manualLayout>
              </c:layout>
              <c:spPr/>
              <c:txPr>
                <a:bodyPr/>
                <a:lstStyle/>
                <a:p>
                  <a:pPr>
                    <a:defRPr sz="1350" b="1">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594-4B37-9325-04541E737B21}"/>
                </c:ext>
              </c:extLst>
            </c:dLbl>
            <c:dLbl>
              <c:idx val="1"/>
              <c:layout>
                <c:manualLayout>
                  <c:x val="4.2497812773403323E-2"/>
                  <c:y val="-0.11175651934637203"/>
                </c:manualLayout>
              </c:layout>
              <c:spPr/>
              <c:txPr>
                <a:bodyPr/>
                <a:lstStyle/>
                <a:p>
                  <a:pPr>
                    <a:defRPr sz="1350" b="1">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594-4B37-9325-04541E737B21}"/>
                </c:ext>
              </c:extLst>
            </c:dLbl>
            <c:dLbl>
              <c:idx val="2"/>
              <c:layout>
                <c:manualLayout>
                  <c:x val="0.24157553222513853"/>
                  <c:y val="4.707581915163836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594-4B37-9325-04541E737B21}"/>
                </c:ext>
              </c:extLst>
            </c:dLbl>
            <c:dLbl>
              <c:idx val="3"/>
              <c:layout>
                <c:manualLayout>
                  <c:x val="-0.16104980248681036"/>
                  <c:y val="7.120586741173481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594-4B37-9325-04541E737B21}"/>
                </c:ext>
              </c:extLst>
            </c:dLbl>
            <c:dLbl>
              <c:idx val="4"/>
              <c:layout>
                <c:manualLayout>
                  <c:x val="0.13876428325247223"/>
                  <c:y val="1.14718271103208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C594-4B37-9325-04541E737B21}"/>
                </c:ext>
              </c:extLst>
            </c:dLbl>
            <c:spPr>
              <a:noFill/>
              <a:ln>
                <a:noFill/>
              </a:ln>
              <a:effectLst/>
            </c:spPr>
            <c:txPr>
              <a:bodyPr/>
              <a:lstStyle/>
              <a:p>
                <a:pPr>
                  <a:defRPr sz="1350" b="1"/>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Sheet1!$B$1:$F$1</c:f>
              <c:strCache>
                <c:ptCount val="5"/>
                <c:pt idx="0">
                  <c:v>White</c:v>
                </c:pt>
                <c:pt idx="1">
                  <c:v>Black</c:v>
                </c:pt>
                <c:pt idx="2">
                  <c:v>Hispanic</c:v>
                </c:pt>
                <c:pt idx="3">
                  <c:v>Asian/Pacific Islander</c:v>
                </c:pt>
                <c:pt idx="4">
                  <c:v>Other</c:v>
                </c:pt>
              </c:strCache>
            </c:strRef>
          </c:cat>
          <c:val>
            <c:numRef>
              <c:f>Sheet1!$B$2:$F$2</c:f>
              <c:numCache>
                <c:formatCode>0%</c:formatCode>
                <c:ptCount val="5"/>
                <c:pt idx="0">
                  <c:v>0.44864064726221697</c:v>
                </c:pt>
                <c:pt idx="1">
                  <c:v>0.15</c:v>
                </c:pt>
                <c:pt idx="2">
                  <c:v>0.32</c:v>
                </c:pt>
                <c:pt idx="3">
                  <c:v>5.0394140484274069E-2</c:v>
                </c:pt>
                <c:pt idx="4">
                  <c:v>2.9100000000000001E-2</c:v>
                </c:pt>
              </c:numCache>
            </c:numRef>
          </c:val>
          <c:extLst>
            <c:ext xmlns:c16="http://schemas.microsoft.com/office/drawing/2014/chart" uri="{C3380CC4-5D6E-409C-BE32-E72D297353CC}">
              <c16:uniqueId val="{0000000A-C594-4B37-9325-04541E737B21}"/>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9177888022679E-2"/>
          <c:y val="0.20851202018910286"/>
          <c:w val="0.96881644223954644"/>
          <c:h val="0.65098709066734295"/>
        </c:manualLayout>
      </c:layout>
      <c:barChart>
        <c:barDir val="col"/>
        <c:grouping val="clustered"/>
        <c:varyColors val="0"/>
        <c:ser>
          <c:idx val="0"/>
          <c:order val="0"/>
          <c:tx>
            <c:strRef>
              <c:f>Sheet1!$B$1</c:f>
              <c:strCache>
                <c:ptCount val="1"/>
                <c:pt idx="0">
                  <c:v>Adopted the Medicaid Expansion (32 states, including DC)</c:v>
                </c:pt>
              </c:strCache>
            </c:strRef>
          </c:tx>
          <c:spPr>
            <a:solidFill>
              <a:schemeClr val="accent1"/>
            </a:solidFill>
            <a:ln>
              <a:solidFill>
                <a:schemeClr val="accent1"/>
              </a:solidFill>
            </a:ln>
          </c:spPr>
          <c:invertIfNegative val="0"/>
          <c:dPt>
            <c:idx val="0"/>
            <c:invertIfNegative val="0"/>
            <c:bubble3D val="0"/>
            <c:extLst>
              <c:ext xmlns:c16="http://schemas.microsoft.com/office/drawing/2014/chart" uri="{C3380CC4-5D6E-409C-BE32-E72D297353CC}">
                <c16:uniqueId val="{00000000-21D9-45D9-BF74-AF1FE49B2DB7}"/>
              </c:ext>
            </c:extLst>
          </c:dPt>
          <c:dLbls>
            <c:spPr>
              <a:noFill/>
              <a:ln>
                <a:noFill/>
              </a:ln>
              <a:effectLst/>
            </c:spPr>
            <c:txPr>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Children</c:v>
                </c:pt>
                <c:pt idx="1">
                  <c:v>Pregnant Women</c:v>
                </c:pt>
                <c:pt idx="2">
                  <c:v>Parents</c:v>
                </c:pt>
                <c:pt idx="3">
                  <c:v>Childless Adults</c:v>
                </c:pt>
              </c:strCache>
            </c:strRef>
          </c:cat>
          <c:val>
            <c:numRef>
              <c:f>Sheet1!$B$2:$B$5</c:f>
              <c:numCache>
                <c:formatCode>0%</c:formatCode>
                <c:ptCount val="4"/>
                <c:pt idx="0">
                  <c:v>2.97</c:v>
                </c:pt>
                <c:pt idx="1">
                  <c:v>2.13</c:v>
                </c:pt>
                <c:pt idx="2">
                  <c:v>1.38</c:v>
                </c:pt>
                <c:pt idx="3">
                  <c:v>1.38</c:v>
                </c:pt>
              </c:numCache>
            </c:numRef>
          </c:val>
          <c:extLst>
            <c:ext xmlns:c16="http://schemas.microsoft.com/office/drawing/2014/chart" uri="{C3380CC4-5D6E-409C-BE32-E72D297353CC}">
              <c16:uniqueId val="{00000001-21D9-45D9-BF74-AF1FE49B2DB7}"/>
            </c:ext>
          </c:extLst>
        </c:ser>
        <c:ser>
          <c:idx val="1"/>
          <c:order val="1"/>
          <c:tx>
            <c:strRef>
              <c:f>Sheet1!$C$1</c:f>
              <c:strCache>
                <c:ptCount val="1"/>
                <c:pt idx="0">
                  <c:v>Not Adopting at this Time (19 states)</c:v>
                </c:pt>
              </c:strCache>
            </c:strRef>
          </c:tx>
          <c:spPr>
            <a:solidFill>
              <a:schemeClr val="accent5"/>
            </a:solidFill>
            <a:ln>
              <a:solidFill>
                <a:schemeClr val="tx1"/>
              </a:solidFill>
            </a:ln>
          </c:spPr>
          <c:invertIfNegative val="0"/>
          <c:dPt>
            <c:idx val="2"/>
            <c:invertIfNegative val="0"/>
            <c:bubble3D val="0"/>
            <c:extLst>
              <c:ext xmlns:c16="http://schemas.microsoft.com/office/drawing/2014/chart" uri="{C3380CC4-5D6E-409C-BE32-E72D297353CC}">
                <c16:uniqueId val="{00000002-21D9-45D9-BF74-AF1FE49B2DB7}"/>
              </c:ext>
            </c:extLst>
          </c:dPt>
          <c:dLbls>
            <c:spPr>
              <a:noFill/>
              <a:ln>
                <a:noFill/>
              </a:ln>
              <a:effectLst/>
            </c:spPr>
            <c:txPr>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Children</c:v>
                </c:pt>
                <c:pt idx="1">
                  <c:v>Pregnant Women</c:v>
                </c:pt>
                <c:pt idx="2">
                  <c:v>Parents</c:v>
                </c:pt>
                <c:pt idx="3">
                  <c:v>Childless Adults</c:v>
                </c:pt>
              </c:strCache>
            </c:strRef>
          </c:cat>
          <c:val>
            <c:numRef>
              <c:f>Sheet1!$C$2:$C$5</c:f>
              <c:numCache>
                <c:formatCode>0%</c:formatCode>
                <c:ptCount val="4"/>
                <c:pt idx="0">
                  <c:v>2.14</c:v>
                </c:pt>
                <c:pt idx="1">
                  <c:v>1.99</c:v>
                </c:pt>
                <c:pt idx="2">
                  <c:v>0.44</c:v>
                </c:pt>
                <c:pt idx="3">
                  <c:v>0</c:v>
                </c:pt>
              </c:numCache>
            </c:numRef>
          </c:val>
          <c:extLst>
            <c:ext xmlns:c16="http://schemas.microsoft.com/office/drawing/2014/chart" uri="{C3380CC4-5D6E-409C-BE32-E72D297353CC}">
              <c16:uniqueId val="{00000003-21D9-45D9-BF74-AF1FE49B2DB7}"/>
            </c:ext>
          </c:extLst>
        </c:ser>
        <c:dLbls>
          <c:showLegendKey val="0"/>
          <c:showVal val="0"/>
          <c:showCatName val="0"/>
          <c:showSerName val="0"/>
          <c:showPercent val="0"/>
          <c:showBubbleSize val="0"/>
        </c:dLbls>
        <c:gapWidth val="47"/>
        <c:axId val="32261248"/>
        <c:axId val="32262784"/>
      </c:barChart>
      <c:catAx>
        <c:axId val="32261248"/>
        <c:scaling>
          <c:orientation val="minMax"/>
        </c:scaling>
        <c:delete val="0"/>
        <c:axPos val="b"/>
        <c:numFmt formatCode="General" sourceLinked="0"/>
        <c:majorTickMark val="none"/>
        <c:minorTickMark val="none"/>
        <c:tickLblPos val="nextTo"/>
        <c:spPr>
          <a:ln w="12700">
            <a:solidFill>
              <a:schemeClr val="accent1"/>
            </a:solidFill>
          </a:ln>
        </c:spPr>
        <c:txPr>
          <a:bodyPr/>
          <a:lstStyle/>
          <a:p>
            <a:pPr>
              <a:defRPr b="1"/>
            </a:pPr>
            <a:endParaRPr lang="en-US"/>
          </a:p>
        </c:txPr>
        <c:crossAx val="32262784"/>
        <c:crosses val="autoZero"/>
        <c:auto val="1"/>
        <c:lblAlgn val="ctr"/>
        <c:lblOffset val="100"/>
        <c:noMultiLvlLbl val="0"/>
      </c:catAx>
      <c:valAx>
        <c:axId val="32262784"/>
        <c:scaling>
          <c:orientation val="minMax"/>
        </c:scaling>
        <c:delete val="1"/>
        <c:axPos val="l"/>
        <c:numFmt formatCode="0%" sourceLinked="1"/>
        <c:majorTickMark val="out"/>
        <c:minorTickMark val="none"/>
        <c:tickLblPos val="nextTo"/>
        <c:crossAx val="32261248"/>
        <c:crosses val="autoZero"/>
        <c:crossBetween val="between"/>
      </c:valAx>
      <c:spPr>
        <a:noFill/>
        <a:ln>
          <a:noFill/>
        </a:ln>
      </c:spPr>
    </c:plotArea>
    <c:legend>
      <c:legendPos val="t"/>
      <c:layout>
        <c:manualLayout>
          <c:xMode val="edge"/>
          <c:yMode val="edge"/>
          <c:x val="0"/>
          <c:y val="0.11763163091960292"/>
          <c:w val="1"/>
          <c:h val="0.12568199136398273"/>
        </c:manualLayout>
      </c:layout>
      <c:overlay val="0"/>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99097676801941"/>
          <c:y val="6.5178019515147886E-2"/>
          <c:w val="0.77350645753794411"/>
          <c:h val="0.72133674535388426"/>
        </c:manualLayout>
      </c:layout>
      <c:pieChart>
        <c:varyColors val="1"/>
        <c:ser>
          <c:idx val="0"/>
          <c:order val="0"/>
          <c:spPr>
            <a:solidFill>
              <a:schemeClr val="tx2"/>
            </a:solidFill>
            <a:ln w="12700">
              <a:solidFill>
                <a:schemeClr val="tx1"/>
              </a:solidFill>
            </a:ln>
          </c:spPr>
          <c:dPt>
            <c:idx val="0"/>
            <c:bubble3D val="0"/>
            <c:spPr>
              <a:solidFill>
                <a:schemeClr val="accent1"/>
              </a:solidFill>
              <a:ln w="12700">
                <a:solidFill>
                  <a:schemeClr val="tx1"/>
                </a:solidFill>
              </a:ln>
            </c:spPr>
            <c:extLst>
              <c:ext xmlns:c16="http://schemas.microsoft.com/office/drawing/2014/chart" uri="{C3380CC4-5D6E-409C-BE32-E72D297353CC}">
                <c16:uniqueId val="{00000001-AC0A-41E2-8862-A3F2BFE3388D}"/>
              </c:ext>
            </c:extLst>
          </c:dPt>
          <c:dPt>
            <c:idx val="1"/>
            <c:bubble3D val="0"/>
            <c:spPr>
              <a:solidFill>
                <a:schemeClr val="accent5"/>
              </a:solidFill>
              <a:ln w="12700">
                <a:solidFill>
                  <a:schemeClr val="tx1"/>
                </a:solidFill>
              </a:ln>
            </c:spPr>
            <c:extLst>
              <c:ext xmlns:c16="http://schemas.microsoft.com/office/drawing/2014/chart" uri="{C3380CC4-5D6E-409C-BE32-E72D297353CC}">
                <c16:uniqueId val="{00000003-AC0A-41E2-8862-A3F2BFE3388D}"/>
              </c:ext>
            </c:extLst>
          </c:dPt>
          <c:dPt>
            <c:idx val="2"/>
            <c:bubble3D val="0"/>
            <c:spPr>
              <a:solidFill>
                <a:schemeClr val="accent2"/>
              </a:solidFill>
              <a:ln w="12700">
                <a:solidFill>
                  <a:schemeClr val="tx1"/>
                </a:solidFill>
              </a:ln>
            </c:spPr>
            <c:extLst>
              <c:ext xmlns:c16="http://schemas.microsoft.com/office/drawing/2014/chart" uri="{C3380CC4-5D6E-409C-BE32-E72D297353CC}">
                <c16:uniqueId val="{00000005-AC0A-41E2-8862-A3F2BFE3388D}"/>
              </c:ext>
            </c:extLst>
          </c:dPt>
          <c:dPt>
            <c:idx val="3"/>
            <c:bubble3D val="0"/>
            <c:spPr>
              <a:solidFill>
                <a:schemeClr val="accent4"/>
              </a:solidFill>
              <a:ln w="12700">
                <a:solidFill>
                  <a:schemeClr val="tx1"/>
                </a:solidFill>
              </a:ln>
            </c:spPr>
            <c:extLst>
              <c:ext xmlns:c16="http://schemas.microsoft.com/office/drawing/2014/chart" uri="{C3380CC4-5D6E-409C-BE32-E72D297353CC}">
                <c16:uniqueId val="{00000007-AC0A-41E2-8862-A3F2BFE3388D}"/>
              </c:ext>
            </c:extLst>
          </c:dPt>
          <c:dPt>
            <c:idx val="4"/>
            <c:bubble3D val="0"/>
            <c:extLst>
              <c:ext xmlns:c16="http://schemas.microsoft.com/office/drawing/2014/chart" uri="{C3380CC4-5D6E-409C-BE32-E72D297353CC}">
                <c16:uniqueId val="{00000008-AC0A-41E2-8862-A3F2BFE3388D}"/>
              </c:ext>
            </c:extLst>
          </c:dPt>
          <c:dPt>
            <c:idx val="5"/>
            <c:bubble3D val="0"/>
            <c:extLst>
              <c:ext xmlns:c16="http://schemas.microsoft.com/office/drawing/2014/chart" uri="{C3380CC4-5D6E-409C-BE32-E72D297353CC}">
                <c16:uniqueId val="{00000009-AC0A-41E2-8862-A3F2BFE3388D}"/>
              </c:ext>
            </c:extLst>
          </c:dPt>
          <c:dPt>
            <c:idx val="6"/>
            <c:bubble3D val="0"/>
            <c:extLst>
              <c:ext xmlns:c16="http://schemas.microsoft.com/office/drawing/2014/chart" uri="{C3380CC4-5D6E-409C-BE32-E72D297353CC}">
                <c16:uniqueId val="{0000000A-AC0A-41E2-8862-A3F2BFE3388D}"/>
              </c:ext>
            </c:extLst>
          </c:dPt>
          <c:dLbls>
            <c:dLbl>
              <c:idx val="0"/>
              <c:layout/>
              <c:spPr/>
              <c:txPr>
                <a:bodyPr/>
                <a:lstStyle/>
                <a:p>
                  <a:pPr>
                    <a:defRPr sz="1400" b="1">
                      <a:solidFill>
                        <a:schemeClr val="bg1"/>
                      </a:solidFill>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C0A-41E2-8862-A3F2BFE3388D}"/>
                </c:ext>
              </c:extLst>
            </c:dLbl>
            <c:dLbl>
              <c:idx val="2"/>
              <c:layout/>
              <c:spPr/>
              <c:txPr>
                <a:bodyPr/>
                <a:lstStyle/>
                <a:p>
                  <a:pPr>
                    <a:defRPr sz="1400" b="1">
                      <a:solidFill>
                        <a:schemeClr val="bg1"/>
                      </a:solidFill>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C0A-41E2-8862-A3F2BFE3388D}"/>
                </c:ext>
              </c:extLst>
            </c:dLbl>
            <c:spPr>
              <a:noFill/>
              <a:ln>
                <a:noFill/>
              </a:ln>
              <a:effectLst/>
            </c:spPr>
            <c:txPr>
              <a:bodyPr/>
              <a:lstStyle/>
              <a:p>
                <a:pPr>
                  <a:defRPr sz="1400" b="1"/>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Sheet1!$B$1:$F$1</c:f>
              <c:strCache>
                <c:ptCount val="5"/>
                <c:pt idx="0">
                  <c:v>TX</c:v>
                </c:pt>
                <c:pt idx="1">
                  <c:v>FL</c:v>
                </c:pt>
                <c:pt idx="2">
                  <c:v>GA</c:v>
                </c:pt>
                <c:pt idx="3">
                  <c:v>NC</c:v>
                </c:pt>
                <c:pt idx="4">
                  <c:v>Other States that Have Not Expanded Medicaid</c:v>
                </c:pt>
              </c:strCache>
            </c:strRef>
          </c:cat>
          <c:val>
            <c:numRef>
              <c:f>Sheet1!$B$2:$F$2</c:f>
              <c:numCache>
                <c:formatCode>0%</c:formatCode>
                <c:ptCount val="5"/>
                <c:pt idx="0">
                  <c:v>0.26</c:v>
                </c:pt>
                <c:pt idx="1">
                  <c:v>0.18</c:v>
                </c:pt>
                <c:pt idx="2">
                  <c:v>0.12</c:v>
                </c:pt>
                <c:pt idx="3">
                  <c:v>0.08</c:v>
                </c:pt>
                <c:pt idx="4">
                  <c:v>0.3600000000000001</c:v>
                </c:pt>
              </c:numCache>
            </c:numRef>
          </c:val>
          <c:extLst>
            <c:ext xmlns:c16="http://schemas.microsoft.com/office/drawing/2014/chart" uri="{C3380CC4-5D6E-409C-BE32-E72D297353CC}">
              <c16:uniqueId val="{0000000B-AC0A-41E2-8862-A3F2BFE3388D}"/>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337257580087177E-2"/>
          <c:y val="6.5398439351839491E-2"/>
          <c:w val="0.77511222094744403"/>
          <c:h val="0.72283404384377703"/>
        </c:manualLayout>
      </c:layout>
      <c:pieChart>
        <c:varyColors val="1"/>
        <c:ser>
          <c:idx val="0"/>
          <c:order val="0"/>
          <c:tx>
            <c:strRef>
              <c:f>Sheet1!$B$1</c:f>
              <c:strCache>
                <c:ptCount val="1"/>
                <c:pt idx="0">
                  <c:v>All POC</c:v>
                </c:pt>
              </c:strCache>
            </c:strRef>
          </c:tx>
          <c:spPr>
            <a:ln w="12700">
              <a:solidFill>
                <a:schemeClr val="tx1"/>
              </a:solidFill>
            </a:ln>
          </c:spPr>
          <c:dPt>
            <c:idx val="1"/>
            <c:bubble3D val="0"/>
            <c:spPr>
              <a:solidFill>
                <a:schemeClr val="tx2"/>
              </a:solidFill>
              <a:ln w="12700">
                <a:solidFill>
                  <a:schemeClr val="tx1"/>
                </a:solidFill>
              </a:ln>
            </c:spPr>
            <c:extLst>
              <c:ext xmlns:c16="http://schemas.microsoft.com/office/drawing/2014/chart" uri="{C3380CC4-5D6E-409C-BE32-E72D297353CC}">
                <c16:uniqueId val="{00000001-E958-4924-876D-79D0EC8E0C7C}"/>
              </c:ext>
            </c:extLst>
          </c:dPt>
          <c:dLbls>
            <c:dLbl>
              <c:idx val="0"/>
              <c:layout>
                <c:manualLayout>
                  <c:x val="0.26780677992019192"/>
                  <c:y val="0.1272142150603536"/>
                </c:manualLayout>
              </c:layout>
              <c:spPr/>
              <c:txPr>
                <a:bodyPr/>
                <a:lstStyle/>
                <a:p>
                  <a:pPr>
                    <a:defRPr sz="1400" b="1">
                      <a:solidFill>
                        <a:schemeClr val="bg1"/>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2-E958-4924-876D-79D0EC8E0C7C}"/>
                </c:ext>
              </c:extLst>
            </c:dLbl>
            <c:dLbl>
              <c:idx val="1"/>
              <c:layout>
                <c:manualLayout>
                  <c:x val="-0.17315416473175793"/>
                  <c:y val="-3.7496821474444657E-2"/>
                </c:manualLayout>
              </c:layou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E958-4924-876D-79D0EC8E0C7C}"/>
                </c:ext>
              </c:extLst>
            </c:dLbl>
            <c:dLbl>
              <c:idx val="2"/>
              <c:layout>
                <c:manualLayout>
                  <c:x val="0"/>
                  <c:y val="1.5909558880595337E-2"/>
                </c:manualLayout>
              </c:layout>
              <c:tx>
                <c:rich>
                  <a:bodyPr/>
                  <a:lstStyle/>
                  <a:p>
                    <a:r>
                      <a:rPr lang="en-US" dirty="0"/>
                      <a:t>Northeast
</a:t>
                    </a:r>
                    <a:r>
                      <a:rPr lang="en-US" dirty="0" smtClean="0"/>
                      <a:t>&lt;1</a:t>
                    </a:r>
                    <a:r>
                      <a:rPr lang="en-US" dirty="0"/>
                      <a:t>%</a:t>
                    </a:r>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E958-4924-876D-79D0EC8E0C7C}"/>
                </c:ext>
              </c:extLst>
            </c:dLbl>
            <c:dLbl>
              <c:idx val="3"/>
              <c:layout>
                <c:manualLayout>
                  <c:x val="3.2057199473058288E-2"/>
                  <c:y val="5.3487986172441083E-2"/>
                </c:manualLayout>
              </c:layou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4-E958-4924-876D-79D0EC8E0C7C}"/>
                </c:ext>
              </c:extLst>
            </c:dLbl>
            <c:spPr>
              <a:noFill/>
              <a:ln>
                <a:noFill/>
              </a:ln>
              <a:effectLst/>
            </c:spPr>
            <c:txPr>
              <a:bodyPr/>
              <a:lstStyle/>
              <a:p>
                <a:pPr>
                  <a:defRPr sz="1400" b="1"/>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Sheet1!$A$2:$A$5</c:f>
              <c:strCache>
                <c:ptCount val="4"/>
                <c:pt idx="0">
                  <c:v>South</c:v>
                </c:pt>
                <c:pt idx="1">
                  <c:v>Midwest</c:v>
                </c:pt>
                <c:pt idx="2">
                  <c:v>Northeast</c:v>
                </c:pt>
                <c:pt idx="3">
                  <c:v>West</c:v>
                </c:pt>
              </c:strCache>
            </c:strRef>
          </c:cat>
          <c:val>
            <c:numRef>
              <c:f>Sheet1!$B$2:$B$5</c:f>
              <c:numCache>
                <c:formatCode>0%</c:formatCode>
                <c:ptCount val="4"/>
                <c:pt idx="0">
                  <c:v>0.91</c:v>
                </c:pt>
                <c:pt idx="1">
                  <c:v>0.06</c:v>
                </c:pt>
                <c:pt idx="2">
                  <c:v>0</c:v>
                </c:pt>
                <c:pt idx="3">
                  <c:v>0.03</c:v>
                </c:pt>
              </c:numCache>
            </c:numRef>
          </c:val>
          <c:extLst>
            <c:ext xmlns:c16="http://schemas.microsoft.com/office/drawing/2014/chart" uri="{C3380CC4-5D6E-409C-BE32-E72D297353CC}">
              <c16:uniqueId val="{00000005-E958-4924-876D-79D0EC8E0C7C}"/>
            </c:ext>
          </c:extLst>
        </c:ser>
        <c:dLbls>
          <c:showLegendKey val="0"/>
          <c:showVal val="0"/>
          <c:showCatName val="0"/>
          <c:showSerName val="0"/>
          <c:showPercent val="0"/>
          <c:showBubbleSize val="0"/>
          <c:showLeaderLines val="1"/>
        </c:dLbls>
        <c:firstSliceAng val="129"/>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99097676801941"/>
          <c:y val="6.5178019515147886E-2"/>
          <c:w val="0.77350645753794411"/>
          <c:h val="0.72133674535388426"/>
        </c:manualLayout>
      </c:layout>
      <c:pieChart>
        <c:varyColors val="1"/>
        <c:ser>
          <c:idx val="0"/>
          <c:order val="0"/>
          <c:spPr>
            <a:solidFill>
              <a:schemeClr val="tx2"/>
            </a:solidFill>
            <a:ln w="12700">
              <a:solidFill>
                <a:schemeClr val="tx1"/>
              </a:solidFill>
            </a:ln>
          </c:spPr>
          <c:dPt>
            <c:idx val="0"/>
            <c:bubble3D val="0"/>
            <c:spPr>
              <a:solidFill>
                <a:schemeClr val="accent1"/>
              </a:solidFill>
              <a:ln w="12700">
                <a:solidFill>
                  <a:schemeClr val="tx1"/>
                </a:solidFill>
              </a:ln>
            </c:spPr>
            <c:extLst>
              <c:ext xmlns:c16="http://schemas.microsoft.com/office/drawing/2014/chart" uri="{C3380CC4-5D6E-409C-BE32-E72D297353CC}">
                <c16:uniqueId val="{00000001-54A8-4588-8514-46736CA55BAE}"/>
              </c:ext>
            </c:extLst>
          </c:dPt>
          <c:dPt>
            <c:idx val="1"/>
            <c:bubble3D val="0"/>
            <c:spPr>
              <a:solidFill>
                <a:schemeClr val="accent5"/>
              </a:solidFill>
              <a:ln w="12700">
                <a:solidFill>
                  <a:schemeClr val="tx1"/>
                </a:solidFill>
              </a:ln>
            </c:spPr>
            <c:extLst>
              <c:ext xmlns:c16="http://schemas.microsoft.com/office/drawing/2014/chart" uri="{C3380CC4-5D6E-409C-BE32-E72D297353CC}">
                <c16:uniqueId val="{00000003-54A8-4588-8514-46736CA55BAE}"/>
              </c:ext>
            </c:extLst>
          </c:dPt>
          <c:dPt>
            <c:idx val="2"/>
            <c:bubble3D val="0"/>
            <c:spPr>
              <a:solidFill>
                <a:schemeClr val="accent3"/>
              </a:solidFill>
              <a:ln w="12700">
                <a:solidFill>
                  <a:schemeClr val="tx1"/>
                </a:solidFill>
              </a:ln>
            </c:spPr>
            <c:extLst>
              <c:ext xmlns:c16="http://schemas.microsoft.com/office/drawing/2014/chart" uri="{C3380CC4-5D6E-409C-BE32-E72D297353CC}">
                <c16:uniqueId val="{00000005-54A8-4588-8514-46736CA55BAE}"/>
              </c:ext>
            </c:extLst>
          </c:dPt>
          <c:dPt>
            <c:idx val="3"/>
            <c:bubble3D val="0"/>
            <c:extLst>
              <c:ext xmlns:c16="http://schemas.microsoft.com/office/drawing/2014/chart" uri="{C3380CC4-5D6E-409C-BE32-E72D297353CC}">
                <c16:uniqueId val="{00000006-54A8-4588-8514-46736CA55BAE}"/>
              </c:ext>
            </c:extLst>
          </c:dPt>
          <c:dPt>
            <c:idx val="4"/>
            <c:bubble3D val="0"/>
            <c:extLst>
              <c:ext xmlns:c16="http://schemas.microsoft.com/office/drawing/2014/chart" uri="{C3380CC4-5D6E-409C-BE32-E72D297353CC}">
                <c16:uniqueId val="{00000007-54A8-4588-8514-46736CA55BAE}"/>
              </c:ext>
            </c:extLst>
          </c:dPt>
          <c:dPt>
            <c:idx val="5"/>
            <c:bubble3D val="0"/>
            <c:extLst>
              <c:ext xmlns:c16="http://schemas.microsoft.com/office/drawing/2014/chart" uri="{C3380CC4-5D6E-409C-BE32-E72D297353CC}">
                <c16:uniqueId val="{00000008-54A8-4588-8514-46736CA55BAE}"/>
              </c:ext>
            </c:extLst>
          </c:dPt>
          <c:dPt>
            <c:idx val="6"/>
            <c:bubble3D val="0"/>
            <c:extLst>
              <c:ext xmlns:c16="http://schemas.microsoft.com/office/drawing/2014/chart" uri="{C3380CC4-5D6E-409C-BE32-E72D297353CC}">
                <c16:uniqueId val="{00000009-54A8-4588-8514-46736CA55BAE}"/>
              </c:ext>
            </c:extLst>
          </c:dPt>
          <c:dLbls>
            <c:dLbl>
              <c:idx val="0"/>
              <c:layout/>
              <c:spPr/>
              <c:txPr>
                <a:bodyPr/>
                <a:lstStyle/>
                <a:p>
                  <a:pPr>
                    <a:defRPr sz="1300" b="1">
                      <a:solidFill>
                        <a:schemeClr val="bg1"/>
                      </a:solidFill>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4A8-4588-8514-46736CA55BAE}"/>
                </c:ext>
              </c:extLst>
            </c:dLbl>
            <c:dLbl>
              <c:idx val="2"/>
              <c:layout>
                <c:manualLayout>
                  <c:x val="0.2"/>
                  <c:y val="8.7071536660970922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54A8-4588-8514-46736CA55BAE}"/>
                </c:ext>
              </c:extLst>
            </c:dLbl>
            <c:dLbl>
              <c:idx val="3"/>
              <c:layout>
                <c:manualLayout>
                  <c:x val="-0.1351869349664625"/>
                  <c:y val="1.1467497625869632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6-54A8-4588-8514-46736CA55BAE}"/>
                </c:ext>
              </c:extLst>
            </c:dLbl>
            <c:spPr>
              <a:noFill/>
              <a:ln>
                <a:noFill/>
              </a:ln>
              <a:effectLst/>
            </c:spPr>
            <c:txPr>
              <a:bodyPr/>
              <a:lstStyle/>
              <a:p>
                <a:pPr>
                  <a:defRPr sz="1300" b="1"/>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Sheet1!$B$1:$E$1</c:f>
              <c:strCache>
                <c:ptCount val="4"/>
                <c:pt idx="0">
                  <c:v>White</c:v>
                </c:pt>
                <c:pt idx="1">
                  <c:v>Black</c:v>
                </c:pt>
                <c:pt idx="2">
                  <c:v>Hispanic</c:v>
                </c:pt>
                <c:pt idx="3">
                  <c:v>Other</c:v>
                </c:pt>
              </c:strCache>
            </c:strRef>
          </c:cat>
          <c:val>
            <c:numRef>
              <c:f>Sheet1!$B$2:$E$2</c:f>
              <c:numCache>
                <c:formatCode>0%</c:formatCode>
                <c:ptCount val="4"/>
                <c:pt idx="0">
                  <c:v>0.46</c:v>
                </c:pt>
                <c:pt idx="1">
                  <c:v>0.31</c:v>
                </c:pt>
                <c:pt idx="2">
                  <c:v>0.18</c:v>
                </c:pt>
                <c:pt idx="3">
                  <c:v>0.05</c:v>
                </c:pt>
              </c:numCache>
            </c:numRef>
          </c:val>
          <c:extLst>
            <c:ext xmlns:c16="http://schemas.microsoft.com/office/drawing/2014/chart" uri="{C3380CC4-5D6E-409C-BE32-E72D297353CC}">
              <c16:uniqueId val="{0000000A-54A8-4588-8514-46736CA55BAE}"/>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337257580087177E-2"/>
          <c:y val="6.5398439351839491E-2"/>
          <c:w val="0.77511222094744403"/>
          <c:h val="0.72283404384377703"/>
        </c:manualLayout>
      </c:layout>
      <c:pieChart>
        <c:varyColors val="1"/>
        <c:ser>
          <c:idx val="0"/>
          <c:order val="0"/>
          <c:tx>
            <c:strRef>
              <c:f>Sheet1!$B$1</c:f>
              <c:strCache>
                <c:ptCount val="1"/>
                <c:pt idx="0">
                  <c:v>Age</c:v>
                </c:pt>
              </c:strCache>
            </c:strRef>
          </c:tx>
          <c:spPr>
            <a:ln w="12700">
              <a:solidFill>
                <a:schemeClr val="tx1"/>
              </a:solidFill>
            </a:ln>
          </c:spPr>
          <c:dPt>
            <c:idx val="1"/>
            <c:bubble3D val="0"/>
            <c:spPr>
              <a:solidFill>
                <a:schemeClr val="tx2"/>
              </a:solidFill>
              <a:ln w="12700">
                <a:solidFill>
                  <a:schemeClr val="tx1"/>
                </a:solidFill>
              </a:ln>
            </c:spPr>
            <c:extLst>
              <c:ext xmlns:c16="http://schemas.microsoft.com/office/drawing/2014/chart" uri="{C3380CC4-5D6E-409C-BE32-E72D297353CC}">
                <c16:uniqueId val="{00000001-C7CD-47B9-B048-428A333F68EB}"/>
              </c:ext>
            </c:extLst>
          </c:dPt>
          <c:dLbls>
            <c:dLbl>
              <c:idx val="0"/>
              <c:layout/>
              <c:spPr/>
              <c:txPr>
                <a:bodyPr/>
                <a:lstStyle/>
                <a:p>
                  <a:pPr>
                    <a:defRPr sz="1300" b="1">
                      <a:solidFill>
                        <a:schemeClr val="bg1"/>
                      </a:solidFill>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7CD-47B9-B048-428A333F68EB}"/>
                </c:ext>
              </c:extLst>
            </c:dLbl>
            <c:spPr>
              <a:noFill/>
              <a:ln>
                <a:noFill/>
              </a:ln>
              <a:effectLst/>
            </c:spPr>
            <c:txPr>
              <a:bodyPr/>
              <a:lstStyle/>
              <a:p>
                <a:pPr>
                  <a:defRPr sz="1300" b="1"/>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Sheet1!$A$2:$A$5</c:f>
              <c:strCache>
                <c:ptCount val="4"/>
                <c:pt idx="0">
                  <c:v>19-24 years</c:v>
                </c:pt>
                <c:pt idx="1">
                  <c:v>25-34 years</c:v>
                </c:pt>
                <c:pt idx="2">
                  <c:v>35-54 years</c:v>
                </c:pt>
                <c:pt idx="3">
                  <c:v>55-64 years</c:v>
                </c:pt>
              </c:strCache>
            </c:strRef>
          </c:cat>
          <c:val>
            <c:numRef>
              <c:f>Sheet1!$B$2:$B$5</c:f>
              <c:numCache>
                <c:formatCode>0%</c:formatCode>
                <c:ptCount val="4"/>
                <c:pt idx="0">
                  <c:v>0.23830123305232692</c:v>
                </c:pt>
                <c:pt idx="1">
                  <c:v>0.21</c:v>
                </c:pt>
                <c:pt idx="2">
                  <c:v>0.38</c:v>
                </c:pt>
                <c:pt idx="3">
                  <c:v>0.16736461648151585</c:v>
                </c:pt>
              </c:numCache>
            </c:numRef>
          </c:val>
          <c:extLst>
            <c:ext xmlns:c16="http://schemas.microsoft.com/office/drawing/2014/chart" uri="{C3380CC4-5D6E-409C-BE32-E72D297353CC}">
              <c16:uniqueId val="{00000003-C7CD-47B9-B048-428A333F68EB}"/>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0.16923</cdr:x>
      <cdr:y>0.46875</cdr:y>
    </cdr:from>
    <cdr:to>
      <cdr:x>0.44993</cdr:x>
      <cdr:y>0.64504</cdr:y>
    </cdr:to>
    <cdr:sp macro="" textlink="">
      <cdr:nvSpPr>
        <cdr:cNvPr id="2" name="TextBox 1"/>
        <cdr:cNvSpPr txBox="1"/>
      </cdr:nvSpPr>
      <cdr:spPr>
        <a:xfrm xmlns:a="http://schemas.openxmlformats.org/drawingml/2006/main">
          <a:off x="838200" y="2286000"/>
          <a:ext cx="1390316" cy="8597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smtClean="0">
              <a:solidFill>
                <a:schemeClr val="bg1"/>
              </a:solidFill>
            </a:rPr>
            <a:t>Employer-Sponsored,</a:t>
          </a:r>
        </a:p>
        <a:p xmlns:a="http://schemas.openxmlformats.org/drawingml/2006/main">
          <a:pPr algn="ctr"/>
          <a:r>
            <a:rPr lang="en-US" sz="1600" b="1" dirty="0" smtClean="0">
              <a:solidFill>
                <a:schemeClr val="bg1"/>
              </a:solidFill>
            </a:rPr>
            <a:t>56%</a:t>
          </a:r>
          <a:endParaRPr lang="en-US" sz="1600" b="1" dirty="0">
            <a:solidFill>
              <a:schemeClr val="bg1"/>
            </a:solidFill>
          </a:endParaRPr>
        </a:p>
      </cdr:txBody>
    </cdr:sp>
  </cdr:relSizeAnchor>
  <cdr:relSizeAnchor xmlns:cdr="http://schemas.openxmlformats.org/drawingml/2006/chartDrawing">
    <cdr:from>
      <cdr:x>0.47692</cdr:x>
      <cdr:y>0.14063</cdr:y>
    </cdr:from>
    <cdr:to>
      <cdr:x>0.72254</cdr:x>
      <cdr:y>0.37219</cdr:y>
    </cdr:to>
    <cdr:sp macro="" textlink="">
      <cdr:nvSpPr>
        <cdr:cNvPr id="3" name="TextBox 2"/>
        <cdr:cNvSpPr txBox="1"/>
      </cdr:nvSpPr>
      <cdr:spPr>
        <a:xfrm xmlns:a="http://schemas.openxmlformats.org/drawingml/2006/main">
          <a:off x="2362200" y="685800"/>
          <a:ext cx="1216527" cy="11292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smtClean="0">
              <a:solidFill>
                <a:schemeClr val="bg1"/>
              </a:solidFill>
            </a:rPr>
            <a:t>Medicaid/ Other Public,</a:t>
          </a:r>
        </a:p>
        <a:p xmlns:a="http://schemas.openxmlformats.org/drawingml/2006/main">
          <a:pPr algn="ctr"/>
          <a:r>
            <a:rPr lang="en-US" sz="1600" b="1" dirty="0" smtClean="0">
              <a:solidFill>
                <a:schemeClr val="bg1"/>
              </a:solidFill>
            </a:rPr>
            <a:t>26%</a:t>
          </a:r>
          <a:endParaRPr lang="en-US" sz="1600" b="1" dirty="0">
            <a:solidFill>
              <a:schemeClr val="bg1"/>
            </a:solidFill>
          </a:endParaRPr>
        </a:p>
      </cdr:txBody>
    </cdr:sp>
  </cdr:relSizeAnchor>
  <cdr:relSizeAnchor xmlns:cdr="http://schemas.openxmlformats.org/drawingml/2006/chartDrawing">
    <cdr:from>
      <cdr:x>0.63411</cdr:x>
      <cdr:y>0.46758</cdr:y>
    </cdr:from>
    <cdr:to>
      <cdr:x>0.91481</cdr:x>
      <cdr:y>0.59856</cdr:y>
    </cdr:to>
    <cdr:sp macro="" textlink="">
      <cdr:nvSpPr>
        <cdr:cNvPr id="4" name="TextBox 3"/>
        <cdr:cNvSpPr txBox="1"/>
      </cdr:nvSpPr>
      <cdr:spPr>
        <a:xfrm xmlns:a="http://schemas.openxmlformats.org/drawingml/2006/main">
          <a:off x="2869981" y="2223140"/>
          <a:ext cx="1270437" cy="6227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smtClean="0">
              <a:solidFill>
                <a:schemeClr val="tx1"/>
              </a:solidFill>
            </a:rPr>
            <a:t>Uninsured,</a:t>
          </a:r>
        </a:p>
        <a:p xmlns:a="http://schemas.openxmlformats.org/drawingml/2006/main">
          <a:pPr algn="ctr"/>
          <a:r>
            <a:rPr lang="en-US" sz="1600" b="1" dirty="0">
              <a:solidFill>
                <a:schemeClr val="tx1"/>
              </a:solidFill>
            </a:rPr>
            <a:t> </a:t>
          </a:r>
          <a:r>
            <a:rPr lang="en-US" sz="1600" b="1" dirty="0" smtClean="0">
              <a:solidFill>
                <a:schemeClr val="tx1"/>
              </a:solidFill>
            </a:rPr>
            <a:t>10%</a:t>
          </a:r>
          <a:endParaRPr lang="en-US" sz="1600" b="1" dirty="0">
            <a:solidFill>
              <a:schemeClr val="tx1"/>
            </a:solidFill>
          </a:endParaRPr>
        </a:p>
      </cdr:txBody>
    </cdr:sp>
  </cdr:relSizeAnchor>
  <cdr:relSizeAnchor xmlns:cdr="http://schemas.openxmlformats.org/drawingml/2006/chartDrawing">
    <cdr:from>
      <cdr:x>0.7913</cdr:x>
      <cdr:y>0.76928</cdr:y>
    </cdr:from>
    <cdr:to>
      <cdr:x>0.99789</cdr:x>
      <cdr:y>1</cdr:y>
    </cdr:to>
    <cdr:sp macro="" textlink="">
      <cdr:nvSpPr>
        <cdr:cNvPr id="5" name="TextBox 4"/>
        <cdr:cNvSpPr txBox="1"/>
      </cdr:nvSpPr>
      <cdr:spPr>
        <a:xfrm xmlns:a="http://schemas.openxmlformats.org/drawingml/2006/main">
          <a:off x="3581400" y="3657590"/>
          <a:ext cx="935019" cy="109697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smtClean="0"/>
            <a:t>Private Non-Group,</a:t>
          </a:r>
        </a:p>
        <a:p xmlns:a="http://schemas.openxmlformats.org/drawingml/2006/main">
          <a:pPr algn="ctr"/>
          <a:r>
            <a:rPr lang="en-US" sz="1600" b="1" dirty="0"/>
            <a:t>8</a:t>
          </a:r>
          <a:r>
            <a:rPr lang="en-US" sz="1600" b="1" dirty="0" smtClean="0"/>
            <a:t>%</a:t>
          </a:r>
          <a:endParaRPr lang="en-US" sz="16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0.53283</cdr:x>
      <cdr:y>0.29042</cdr:y>
    </cdr:from>
    <cdr:to>
      <cdr:x>0.81061</cdr:x>
      <cdr:y>0.42885</cdr:y>
    </cdr:to>
    <cdr:sp macro="" textlink="">
      <cdr:nvSpPr>
        <cdr:cNvPr id="2" name="TextBox 1"/>
        <cdr:cNvSpPr txBox="1"/>
      </cdr:nvSpPr>
      <cdr:spPr>
        <a:xfrm xmlns:a="http://schemas.openxmlformats.org/drawingml/2006/main">
          <a:off x="1607820" y="1097637"/>
          <a:ext cx="838200" cy="52322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400" b="1" dirty="0" smtClean="0">
              <a:solidFill>
                <a:schemeClr val="bg1"/>
              </a:solidFill>
              <a:latin typeface="Calibri" pitchFamily="34" charset="0"/>
              <a:cs typeface="Meta Offc Pro"/>
            </a:rPr>
            <a:t>&lt;100% FPL</a:t>
          </a:r>
        </a:p>
      </cdr:txBody>
    </cdr:sp>
  </cdr:relSizeAnchor>
  <cdr:relSizeAnchor xmlns:cdr="http://schemas.openxmlformats.org/drawingml/2006/chartDrawing">
    <cdr:from>
      <cdr:x>0.45315</cdr:x>
      <cdr:y>0.55846</cdr:y>
    </cdr:from>
    <cdr:to>
      <cdr:x>0.80668</cdr:x>
      <cdr:y>0.6969</cdr:y>
    </cdr:to>
    <cdr:sp macro="" textlink="">
      <cdr:nvSpPr>
        <cdr:cNvPr id="3" name="TextBox 1"/>
        <cdr:cNvSpPr txBox="1"/>
      </cdr:nvSpPr>
      <cdr:spPr>
        <a:xfrm xmlns:a="http://schemas.openxmlformats.org/drawingml/2006/main">
          <a:off x="1367396" y="2110703"/>
          <a:ext cx="1066784" cy="52323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b="1" dirty="0" smtClean="0">
              <a:solidFill>
                <a:schemeClr val="tx1"/>
              </a:solidFill>
              <a:latin typeface="Calibri" pitchFamily="34" charset="0"/>
              <a:cs typeface="Meta Offc Pro"/>
            </a:rPr>
            <a:t>100-199% FPL</a:t>
          </a:r>
        </a:p>
      </cdr:txBody>
    </cdr:sp>
  </cdr:relSizeAnchor>
  <cdr:relSizeAnchor xmlns:cdr="http://schemas.openxmlformats.org/drawingml/2006/chartDrawing">
    <cdr:from>
      <cdr:x>0.07828</cdr:x>
      <cdr:y>0.50274</cdr:y>
    </cdr:from>
    <cdr:to>
      <cdr:x>0.40657</cdr:x>
      <cdr:y>0.64118</cdr:y>
    </cdr:to>
    <cdr:sp macro="" textlink="">
      <cdr:nvSpPr>
        <cdr:cNvPr id="4" name="TextBox 3"/>
        <cdr:cNvSpPr txBox="1"/>
      </cdr:nvSpPr>
      <cdr:spPr>
        <a:xfrm xmlns:a="http://schemas.openxmlformats.org/drawingml/2006/main">
          <a:off x="236220" y="1900118"/>
          <a:ext cx="990622" cy="52323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400" b="1" dirty="0" smtClean="0"/>
            <a:t>200-399% FPL</a:t>
          </a:r>
          <a:endParaRPr lang="en-US" sz="1400" dirty="0" smtClean="0">
            <a:latin typeface="Calibri" pitchFamily="34" charset="0"/>
            <a:cs typeface="Meta Offc Pro"/>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0.01152</cdr:y>
    </cdr:from>
    <cdr:to>
      <cdr:x>1</cdr:x>
      <cdr:y>0.11516</cdr:y>
    </cdr:to>
    <cdr:sp macro="" textlink="">
      <cdr:nvSpPr>
        <cdr:cNvPr id="4" name="Title 19"/>
        <cdr:cNvSpPr txBox="1">
          <a:spLocks xmlns:a="http://schemas.openxmlformats.org/drawingml/2006/main"/>
        </cdr:cNvSpPr>
      </cdr:nvSpPr>
      <cdr:spPr bwMode="auto">
        <a:xfrm xmlns:a="http://schemas.openxmlformats.org/drawingml/2006/main">
          <a:off x="50800" y="50800"/>
          <a:ext cx="8959850" cy="457218"/>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a:t>Median Medicaid/CHIP Income Eligibility Thresholds, </a:t>
          </a:r>
          <a:r>
            <a:rPr lang="en-US" sz="1800" b="1" dirty="0" smtClean="0"/>
            <a:t>January 2016</a:t>
          </a:r>
          <a:endParaRPr lang="en-US" sz="18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0.10049</cdr:x>
      <cdr:y>0.08013</cdr:y>
    </cdr:from>
    <cdr:to>
      <cdr:x>0.12111</cdr:x>
      <cdr:y>0.13516</cdr:y>
    </cdr:to>
    <cdr:sp macro="" textlink="">
      <cdr:nvSpPr>
        <cdr:cNvPr id="9" name="TextBox 8"/>
        <cdr:cNvSpPr txBox="1"/>
      </cdr:nvSpPr>
      <cdr:spPr>
        <a:xfrm xmlns:a="http://schemas.openxmlformats.org/drawingml/2006/main">
          <a:off x="900371" y="381000"/>
          <a:ext cx="184731" cy="26161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ctr"/>
          <a:endParaRPr lang="en-US" sz="1100" dirty="0" smtClean="0">
            <a:latin typeface="Calibri" pitchFamily="34" charset="0"/>
            <a:cs typeface="Meta Offc Pro"/>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0.10049</cdr:x>
      <cdr:y>0.08013</cdr:y>
    </cdr:from>
    <cdr:to>
      <cdr:x>0.12111</cdr:x>
      <cdr:y>0.13516</cdr:y>
    </cdr:to>
    <cdr:sp macro="" textlink="">
      <cdr:nvSpPr>
        <cdr:cNvPr id="9" name="TextBox 8"/>
        <cdr:cNvSpPr txBox="1"/>
      </cdr:nvSpPr>
      <cdr:spPr>
        <a:xfrm xmlns:a="http://schemas.openxmlformats.org/drawingml/2006/main">
          <a:off x="900371" y="381000"/>
          <a:ext cx="184731" cy="26161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ctr"/>
          <a:endParaRPr lang="en-US" sz="1100" dirty="0" smtClean="0">
            <a:latin typeface="Calibri" pitchFamily="34" charset="0"/>
            <a:cs typeface="Meta Offc Pro"/>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82A4F56-AF36-41DD-B983-8BF3CA5772C5}" type="datetimeFigureOut">
              <a:rPr lang="en-US" smtClean="0"/>
              <a:t>11/9/2016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36AAAA0-6DCF-4F5A-8F85-D4B423518AA7}" type="slidenum">
              <a:rPr lang="en-US" smtClean="0"/>
              <a:t>‹#›</a:t>
            </a:fld>
            <a:endParaRPr lang="en-US"/>
          </a:p>
        </p:txBody>
      </p:sp>
    </p:spTree>
    <p:extLst>
      <p:ext uri="{BB962C8B-B14F-4D97-AF65-F5344CB8AC3E}">
        <p14:creationId xmlns:p14="http://schemas.microsoft.com/office/powerpoint/2010/main" val="3255702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11/9/2016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Tree>
    <p:extLst>
      <p:ext uri="{BB962C8B-B14F-4D97-AF65-F5344CB8AC3E}">
        <p14:creationId xmlns:p14="http://schemas.microsoft.com/office/powerpoint/2010/main" val="3448865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11</a:t>
            </a:fld>
            <a:endParaRPr lang="en-US"/>
          </a:p>
        </p:txBody>
      </p:sp>
    </p:spTree>
    <p:extLst>
      <p:ext uri="{BB962C8B-B14F-4D97-AF65-F5344CB8AC3E}">
        <p14:creationId xmlns:p14="http://schemas.microsoft.com/office/powerpoint/2010/main" val="2697402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12</a:t>
            </a:fld>
            <a:endParaRPr lang="en-US"/>
          </a:p>
        </p:txBody>
      </p:sp>
    </p:spTree>
    <p:extLst>
      <p:ext uri="{BB962C8B-B14F-4D97-AF65-F5344CB8AC3E}">
        <p14:creationId xmlns:p14="http://schemas.microsoft.com/office/powerpoint/2010/main" val="2336194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13</a:t>
            </a:fld>
            <a:endParaRPr lang="en-US"/>
          </a:p>
        </p:txBody>
      </p:sp>
    </p:spTree>
    <p:extLst>
      <p:ext uri="{BB962C8B-B14F-4D97-AF65-F5344CB8AC3E}">
        <p14:creationId xmlns:p14="http://schemas.microsoft.com/office/powerpoint/2010/main" val="3297268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dirty="0" smtClean="0"/>
              <a:t>color pattern also doesn’t seem to match the template.</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a:t>
            </a:fld>
            <a:endParaRPr lang="en-US"/>
          </a:p>
        </p:txBody>
      </p:sp>
    </p:spTree>
    <p:extLst>
      <p:ext uri="{BB962C8B-B14F-4D97-AF65-F5344CB8AC3E}">
        <p14:creationId xmlns:p14="http://schemas.microsoft.com/office/powerpoint/2010/main" val="4130991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4</a:t>
            </a:fld>
            <a:endParaRPr lang="en-US"/>
          </a:p>
        </p:txBody>
      </p:sp>
    </p:spTree>
    <p:extLst>
      <p:ext uri="{BB962C8B-B14F-4D97-AF65-F5344CB8AC3E}">
        <p14:creationId xmlns:p14="http://schemas.microsoft.com/office/powerpoint/2010/main" val="4215500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0">
              <a:defRPr/>
            </a:pPr>
            <a:endParaRPr lang="en-US" baseline="0" dirty="0" smtClean="0"/>
          </a:p>
          <a:p>
            <a:pPr defTabSz="914300">
              <a:defRPr/>
            </a:pPr>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5</a:t>
            </a:fld>
            <a:endParaRPr lang="en-US"/>
          </a:p>
        </p:txBody>
      </p:sp>
    </p:spTree>
    <p:extLst>
      <p:ext uri="{BB962C8B-B14F-4D97-AF65-F5344CB8AC3E}">
        <p14:creationId xmlns:p14="http://schemas.microsoft.com/office/powerpoint/2010/main" val="289288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85411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7</a:t>
            </a:fld>
            <a:endParaRPr lang="en-US"/>
          </a:p>
        </p:txBody>
      </p:sp>
    </p:spTree>
    <p:extLst>
      <p:ext uri="{BB962C8B-B14F-4D97-AF65-F5344CB8AC3E}">
        <p14:creationId xmlns:p14="http://schemas.microsoft.com/office/powerpoint/2010/main" val="2637297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8</a:t>
            </a:fld>
            <a:endParaRPr lang="en-US"/>
          </a:p>
        </p:txBody>
      </p:sp>
    </p:spTree>
    <p:extLst>
      <p:ext uri="{BB962C8B-B14F-4D97-AF65-F5344CB8AC3E}">
        <p14:creationId xmlns:p14="http://schemas.microsoft.com/office/powerpoint/2010/main" val="1348730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9</a:t>
            </a:fld>
            <a:endParaRPr lang="en-US" dirty="0"/>
          </a:p>
        </p:txBody>
      </p:sp>
    </p:spTree>
    <p:extLst>
      <p:ext uri="{BB962C8B-B14F-4D97-AF65-F5344CB8AC3E}">
        <p14:creationId xmlns:p14="http://schemas.microsoft.com/office/powerpoint/2010/main" val="1925082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dirty="0"/>
          </a:p>
        </p:txBody>
      </p:sp>
    </p:spTree>
    <p:extLst>
      <p:ext uri="{BB962C8B-B14F-4D97-AF65-F5344CB8AC3E}">
        <p14:creationId xmlns:p14="http://schemas.microsoft.com/office/powerpoint/2010/main" val="192508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1"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1" i="0" baseline="0">
                <a:solidFill>
                  <a:schemeClr val="bg1"/>
                </a:solidFill>
                <a:latin typeface="Calibri" pitchFamily="34" charset="0"/>
                <a:cs typeface="Calibri" pitchFamily="34" charset="0"/>
              </a:defRPr>
            </a:lvl1pPr>
          </a:lstStyle>
          <a:p>
            <a:pPr lvl="0"/>
            <a:r>
              <a:rPr lang="en-US" dirty="0" smtClean="0"/>
              <a:t>Group</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1" baseline="0">
                <a:solidFill>
                  <a:schemeClr val="bg1"/>
                </a:solidFill>
                <a:latin typeface="Calibri" pitchFamily="34" charset="0"/>
                <a:cs typeface="Calibri" pitchFamily="34" charset="0"/>
              </a:defRPr>
            </a:lvl1pPr>
          </a:lstStyle>
          <a:p>
            <a:pPr lvl="0"/>
            <a:r>
              <a:rPr lang="en-US" dirty="0" smtClean="0"/>
              <a:t>Date</a:t>
            </a:r>
            <a:endParaRPr lang="en-US" dirty="0"/>
          </a:p>
        </p:txBody>
      </p:sp>
    </p:spTree>
    <p:extLst>
      <p:ext uri="{BB962C8B-B14F-4D97-AF65-F5344CB8AC3E}">
        <p14:creationId xmlns:p14="http://schemas.microsoft.com/office/powerpoint/2010/main" val="3766528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0.xml"/><Relationship Id="rId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l="20018" t="28742"/>
          <a:stretch/>
        </p:blipFill>
        <p:spPr>
          <a:xfrm>
            <a:off x="1371600" y="533400"/>
            <a:ext cx="4549140" cy="569755"/>
          </a:xfrm>
          <a:prstGeom prst="rect">
            <a:avLst/>
          </a:prstGeom>
        </p:spPr>
      </p:pic>
    </p:spTree>
    <p:extLst>
      <p:ext uri="{BB962C8B-B14F-4D97-AF65-F5344CB8AC3E}">
        <p14:creationId xmlns:p14="http://schemas.microsoft.com/office/powerpoint/2010/main" val="2256046967"/>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chart" Target="../charts/chart10.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chart" Target="../charts/chart1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kff.org/health-reform/state-indicator/state-activity-around-expanding-medicaid-under-the-affordable-care-act/"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dirty="0" smtClean="0"/>
              <a:t>Who </a:t>
            </a:r>
            <a:r>
              <a:rPr lang="en-US" dirty="0"/>
              <a:t>is Impacted by the Coverage </a:t>
            </a:r>
            <a:r>
              <a:rPr lang="en-US" dirty="0" smtClean="0"/>
              <a:t>Gap</a:t>
            </a:r>
            <a:r>
              <a:rPr lang="en-US" dirty="0"/>
              <a:t> </a:t>
            </a:r>
            <a:r>
              <a:rPr lang="en-US" dirty="0" smtClean="0"/>
              <a:t>in States that Have </a:t>
            </a:r>
            <a:r>
              <a:rPr lang="en-US" dirty="0"/>
              <a:t>N</a:t>
            </a:r>
            <a:r>
              <a:rPr lang="en-US" dirty="0" smtClean="0"/>
              <a:t>ot Adopted the Medicaid Expansion?</a:t>
            </a:r>
            <a:endParaRPr lang="en-US" dirty="0"/>
          </a:p>
        </p:txBody>
      </p:sp>
      <p:sp>
        <p:nvSpPr>
          <p:cNvPr id="9" name="Content Placeholder 8"/>
          <p:cNvSpPr>
            <a:spLocks noGrp="1"/>
          </p:cNvSpPr>
          <p:nvPr>
            <p:ph sz="quarter" idx="16"/>
          </p:nvPr>
        </p:nvSpPr>
        <p:spPr/>
        <p:txBody>
          <a:bodyPr/>
          <a:lstStyle/>
          <a:p>
            <a:r>
              <a:rPr lang="en-US" sz="1600" dirty="0" smtClean="0"/>
              <a:t>Updated November 2016</a:t>
            </a:r>
            <a:endParaRPr lang="en-US" sz="1600" dirty="0"/>
          </a:p>
        </p:txBody>
      </p:sp>
    </p:spTree>
    <p:extLst>
      <p:ext uri="{BB962C8B-B14F-4D97-AF65-F5344CB8AC3E}">
        <p14:creationId xmlns:p14="http://schemas.microsoft.com/office/powerpoint/2010/main" val="412649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53479832"/>
              </p:ext>
            </p:extLst>
          </p:nvPr>
        </p:nvGraphicFramePr>
        <p:xfrm>
          <a:off x="76200" y="1524000"/>
          <a:ext cx="4433888"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15240" y="6309360"/>
            <a:ext cx="8321040" cy="548640"/>
          </a:xfrm>
        </p:spPr>
        <p:txBody>
          <a:bodyPr anchor="b" anchorCtr="0">
            <a:normAutofit/>
          </a:bodyPr>
          <a:lstStyle/>
          <a:p>
            <a:r>
              <a:rPr lang="en-US" dirty="0"/>
              <a:t>Note: Totals may not sum to 100% due to rounding.</a:t>
            </a:r>
          </a:p>
          <a:p>
            <a:r>
              <a:rPr lang="en-US" dirty="0"/>
              <a:t>Source:  Kaiser Family Foundation analysis based on </a:t>
            </a:r>
            <a:r>
              <a:rPr lang="en-US" dirty="0" smtClean="0"/>
              <a:t>2016 </a:t>
            </a:r>
            <a:r>
              <a:rPr lang="en-US" dirty="0"/>
              <a:t>Medicaid eligibility levels </a:t>
            </a:r>
            <a:r>
              <a:rPr lang="en-US" dirty="0" smtClean="0"/>
              <a:t>and 2016 </a:t>
            </a:r>
            <a:r>
              <a:rPr lang="en-US" dirty="0"/>
              <a:t>Current Population Survey data.</a:t>
            </a:r>
          </a:p>
        </p:txBody>
      </p:sp>
      <p:graphicFrame>
        <p:nvGraphicFramePr>
          <p:cNvPr id="6" name="Content Placeholder 8"/>
          <p:cNvGraphicFramePr>
            <a:graphicFrameLocks noGrp="1"/>
          </p:cNvGraphicFramePr>
          <p:nvPr>
            <p:ph idx="12"/>
            <p:extLst>
              <p:ext uri="{D42A27DB-BD31-4B8C-83A1-F6EECF244321}">
                <p14:modId xmlns:p14="http://schemas.microsoft.com/office/powerpoint/2010/main" val="1369822233"/>
              </p:ext>
            </p:extLst>
          </p:nvPr>
        </p:nvGraphicFramePr>
        <p:xfrm>
          <a:off x="4602163" y="1524000"/>
          <a:ext cx="4433887" cy="4754563"/>
        </p:xfrm>
        <a:graphic>
          <a:graphicData uri="http://schemas.openxmlformats.org/drawingml/2006/chart">
            <c:chart xmlns:c="http://schemas.openxmlformats.org/drawingml/2006/chart" xmlns:r="http://schemas.openxmlformats.org/officeDocument/2006/relationships" r:id="rId4"/>
          </a:graphicData>
        </a:graphic>
      </p:graphicFrame>
      <p:sp>
        <p:nvSpPr>
          <p:cNvPr id="4" name="Title 3"/>
          <p:cNvSpPr>
            <a:spLocks noGrp="1"/>
          </p:cNvSpPr>
          <p:nvPr>
            <p:ph type="title"/>
          </p:nvPr>
        </p:nvSpPr>
        <p:spPr>
          <a:xfrm>
            <a:off x="91440" y="365760"/>
            <a:ext cx="9052560" cy="914400"/>
          </a:xfrm>
          <a:noFill/>
          <a:ln w="9525">
            <a:noFill/>
            <a:miter lim="800000"/>
            <a:headEnd/>
            <a:tailEnd/>
          </a:ln>
          <a:effectLst/>
        </p:spPr>
        <p:txBody>
          <a:bodyPr vert="horz" wrap="square" lIns="91440" tIns="45720" rIns="91440" bIns="45720" numCol="1" anchor="t" anchorCtr="0" compatLnSpc="1">
            <a:prstTxWarp prst="textNoShape">
              <a:avLst/>
            </a:prstTxWarp>
            <a:normAutofit fontScale="90000"/>
          </a:bodyPr>
          <a:lstStyle/>
          <a:p>
            <a:r>
              <a:rPr lang="en-US" dirty="0" smtClean="0"/>
              <a:t>In 2016, an </a:t>
            </a:r>
            <a:r>
              <a:rPr lang="en-US" dirty="0"/>
              <a:t>estimated </a:t>
            </a:r>
            <a:r>
              <a:rPr lang="en-US" dirty="0" smtClean="0"/>
              <a:t>2.6 </a:t>
            </a:r>
            <a:r>
              <a:rPr lang="en-US" dirty="0"/>
              <a:t>million nonelderly adults fall into the coverage gap, most of whom reside in the South.</a:t>
            </a:r>
            <a:endParaRPr lang="en-US" dirty="0">
              <a:solidFill>
                <a:schemeClr val="tx1"/>
              </a:solidFill>
            </a:endParaRPr>
          </a:p>
        </p:txBody>
      </p:sp>
      <p:sp>
        <p:nvSpPr>
          <p:cNvPr id="7" name="TextBox 6"/>
          <p:cNvSpPr txBox="1"/>
          <p:nvPr/>
        </p:nvSpPr>
        <p:spPr>
          <a:xfrm>
            <a:off x="2286000" y="5334000"/>
            <a:ext cx="4114800" cy="369332"/>
          </a:xfrm>
          <a:prstGeom prst="rect">
            <a:avLst/>
          </a:prstGeom>
          <a:noFill/>
        </p:spPr>
        <p:txBody>
          <a:bodyPr wrap="square" rtlCol="0">
            <a:spAutoFit/>
          </a:bodyPr>
          <a:lstStyle/>
          <a:p>
            <a:pPr algn="ctr"/>
            <a:r>
              <a:rPr lang="en-US" b="1" dirty="0" smtClean="0">
                <a:latin typeface="Calibri" pitchFamily="34" charset="0"/>
                <a:cs typeface="Meta Offc Pro"/>
              </a:rPr>
              <a:t>Total = 2.6 Million in the Coverage Gap</a:t>
            </a:r>
          </a:p>
        </p:txBody>
      </p:sp>
      <p:sp>
        <p:nvSpPr>
          <p:cNvPr id="8" name="TextBox 7"/>
          <p:cNvSpPr txBox="1"/>
          <p:nvPr/>
        </p:nvSpPr>
        <p:spPr>
          <a:xfrm>
            <a:off x="4648200" y="1295400"/>
            <a:ext cx="4114800" cy="369332"/>
          </a:xfrm>
          <a:prstGeom prst="rect">
            <a:avLst/>
          </a:prstGeom>
          <a:noFill/>
        </p:spPr>
        <p:txBody>
          <a:bodyPr wrap="square" rtlCol="0">
            <a:spAutoFit/>
          </a:bodyPr>
          <a:lstStyle/>
          <a:p>
            <a:pPr algn="ctr"/>
            <a:r>
              <a:rPr lang="en-US" b="1" dirty="0" smtClean="0">
                <a:latin typeface="Calibri" pitchFamily="34" charset="0"/>
                <a:cs typeface="Meta Offc Pro"/>
              </a:rPr>
              <a:t>Distribution By Geographic Region: </a:t>
            </a:r>
          </a:p>
        </p:txBody>
      </p:sp>
      <p:sp>
        <p:nvSpPr>
          <p:cNvPr id="9" name="TextBox 8"/>
          <p:cNvSpPr txBox="1"/>
          <p:nvPr/>
        </p:nvSpPr>
        <p:spPr>
          <a:xfrm>
            <a:off x="228600" y="1295400"/>
            <a:ext cx="4114800" cy="369332"/>
          </a:xfrm>
          <a:prstGeom prst="rect">
            <a:avLst/>
          </a:prstGeom>
          <a:noFill/>
        </p:spPr>
        <p:txBody>
          <a:bodyPr wrap="square" rtlCol="0">
            <a:spAutoFit/>
          </a:bodyPr>
          <a:lstStyle/>
          <a:p>
            <a:pPr algn="ctr"/>
            <a:r>
              <a:rPr lang="en-US" b="1" dirty="0" smtClean="0">
                <a:latin typeface="Calibri" pitchFamily="34" charset="0"/>
                <a:cs typeface="Meta Offc Pro"/>
              </a:rPr>
              <a:t>Distribution By State: </a:t>
            </a:r>
          </a:p>
        </p:txBody>
      </p:sp>
    </p:spTree>
    <p:extLst>
      <p:ext uri="{BB962C8B-B14F-4D97-AF65-F5344CB8AC3E}">
        <p14:creationId xmlns:p14="http://schemas.microsoft.com/office/powerpoint/2010/main" val="3414480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0174332"/>
              </p:ext>
            </p:extLst>
          </p:nvPr>
        </p:nvGraphicFramePr>
        <p:xfrm>
          <a:off x="-152400" y="1905000"/>
          <a:ext cx="3429000" cy="42973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8"/>
          <p:cNvGraphicFramePr>
            <a:graphicFrameLocks noGrp="1"/>
          </p:cNvGraphicFramePr>
          <p:nvPr>
            <p:ph idx="12"/>
            <p:extLst>
              <p:ext uri="{D42A27DB-BD31-4B8C-83A1-F6EECF244321}">
                <p14:modId xmlns:p14="http://schemas.microsoft.com/office/powerpoint/2010/main" val="1458475483"/>
              </p:ext>
            </p:extLst>
          </p:nvPr>
        </p:nvGraphicFramePr>
        <p:xfrm>
          <a:off x="3091521" y="1905000"/>
          <a:ext cx="3322637" cy="4297363"/>
        </p:xfrm>
        <a:graphic>
          <a:graphicData uri="http://schemas.openxmlformats.org/drawingml/2006/chart">
            <c:chart xmlns:c="http://schemas.openxmlformats.org/drawingml/2006/chart" xmlns:r="http://schemas.openxmlformats.org/officeDocument/2006/relationships" r:id="rId4"/>
          </a:graphicData>
        </a:graphic>
      </p:graphicFrame>
      <p:sp>
        <p:nvSpPr>
          <p:cNvPr id="4" name="Title 3"/>
          <p:cNvSpPr>
            <a:spLocks noGrp="1"/>
          </p:cNvSpPr>
          <p:nvPr>
            <p:ph type="title"/>
          </p:nvPr>
        </p:nvSpPr>
        <p:spPr>
          <a:xfrm>
            <a:off x="91440" y="365760"/>
            <a:ext cx="9052560" cy="914400"/>
          </a:xfrm>
          <a:noFill/>
          <a:ln w="9525">
            <a:noFill/>
            <a:miter lim="800000"/>
            <a:headEnd/>
            <a:tailEnd/>
          </a:ln>
          <a:effectLst/>
        </p:spPr>
        <p:txBody>
          <a:bodyPr vert="horz" wrap="square" lIns="91440" tIns="45720" rIns="91440" bIns="45720" numCol="1" anchor="t" anchorCtr="0" compatLnSpc="1">
            <a:prstTxWarp prst="textNoShape">
              <a:avLst/>
            </a:prstTxWarp>
            <a:normAutofit fontScale="90000"/>
          </a:bodyPr>
          <a:lstStyle/>
          <a:p>
            <a:r>
              <a:rPr lang="en-US" dirty="0">
                <a:solidFill>
                  <a:schemeClr val="tx1"/>
                </a:solidFill>
              </a:rPr>
              <a:t>M</a:t>
            </a:r>
            <a:r>
              <a:rPr lang="en-US" dirty="0" smtClean="0">
                <a:solidFill>
                  <a:schemeClr val="tx1"/>
                </a:solidFill>
              </a:rPr>
              <a:t>ore </a:t>
            </a:r>
            <a:r>
              <a:rPr lang="en-US" dirty="0">
                <a:solidFill>
                  <a:schemeClr val="tx1"/>
                </a:solidFill>
              </a:rPr>
              <a:t>than half of adults in the coverage gap are adults of color.  Adults in the coverage gap are of varying age and health status.</a:t>
            </a:r>
          </a:p>
        </p:txBody>
      </p:sp>
      <p:sp>
        <p:nvSpPr>
          <p:cNvPr id="7" name="TextBox 6"/>
          <p:cNvSpPr txBox="1"/>
          <p:nvPr/>
        </p:nvSpPr>
        <p:spPr>
          <a:xfrm>
            <a:off x="2590800" y="5334000"/>
            <a:ext cx="4114800" cy="369332"/>
          </a:xfrm>
          <a:prstGeom prst="rect">
            <a:avLst/>
          </a:prstGeom>
          <a:noFill/>
        </p:spPr>
        <p:txBody>
          <a:bodyPr wrap="square" rtlCol="0">
            <a:spAutoFit/>
          </a:bodyPr>
          <a:lstStyle/>
          <a:p>
            <a:pPr algn="ctr"/>
            <a:r>
              <a:rPr lang="en-US" b="1" dirty="0" smtClean="0">
                <a:latin typeface="Calibri" pitchFamily="34" charset="0"/>
                <a:cs typeface="Meta Offc Pro"/>
              </a:rPr>
              <a:t>Total = 2.6 Million in the Coverage Gap</a:t>
            </a:r>
          </a:p>
        </p:txBody>
      </p:sp>
      <p:sp>
        <p:nvSpPr>
          <p:cNvPr id="8" name="TextBox 7"/>
          <p:cNvSpPr txBox="1"/>
          <p:nvPr/>
        </p:nvSpPr>
        <p:spPr>
          <a:xfrm>
            <a:off x="3810000" y="1337462"/>
            <a:ext cx="1676400" cy="646331"/>
          </a:xfrm>
          <a:prstGeom prst="rect">
            <a:avLst/>
          </a:prstGeom>
          <a:noFill/>
        </p:spPr>
        <p:txBody>
          <a:bodyPr wrap="square" rtlCol="0">
            <a:spAutoFit/>
          </a:bodyPr>
          <a:lstStyle/>
          <a:p>
            <a:pPr algn="ctr"/>
            <a:r>
              <a:rPr lang="en-US" b="1" i="1" dirty="0" smtClean="0">
                <a:latin typeface="Calibri" pitchFamily="34" charset="0"/>
                <a:cs typeface="Meta Offc Pro"/>
              </a:rPr>
              <a:t>Distribution By Age: </a:t>
            </a:r>
          </a:p>
        </p:txBody>
      </p:sp>
      <p:sp>
        <p:nvSpPr>
          <p:cNvPr id="9" name="TextBox 8"/>
          <p:cNvSpPr txBox="1"/>
          <p:nvPr/>
        </p:nvSpPr>
        <p:spPr>
          <a:xfrm>
            <a:off x="381000" y="1326432"/>
            <a:ext cx="2438400" cy="646331"/>
          </a:xfrm>
          <a:prstGeom prst="rect">
            <a:avLst/>
          </a:prstGeom>
          <a:noFill/>
        </p:spPr>
        <p:txBody>
          <a:bodyPr wrap="square" rtlCol="0">
            <a:spAutoFit/>
          </a:bodyPr>
          <a:lstStyle/>
          <a:p>
            <a:pPr algn="ctr"/>
            <a:r>
              <a:rPr lang="en-US" b="1" i="1" dirty="0" smtClean="0">
                <a:latin typeface="Calibri" pitchFamily="34" charset="0"/>
                <a:cs typeface="Meta Offc Pro"/>
              </a:rPr>
              <a:t>Distribution By Race/Ethnicity: </a:t>
            </a:r>
          </a:p>
        </p:txBody>
      </p:sp>
      <p:graphicFrame>
        <p:nvGraphicFramePr>
          <p:cNvPr id="10" name="Content Placeholder 8"/>
          <p:cNvGraphicFramePr>
            <a:graphicFrameLocks/>
          </p:cNvGraphicFramePr>
          <p:nvPr>
            <p:extLst>
              <p:ext uri="{D42A27DB-BD31-4B8C-83A1-F6EECF244321}">
                <p14:modId xmlns:p14="http://schemas.microsoft.com/office/powerpoint/2010/main" val="4216525438"/>
              </p:ext>
            </p:extLst>
          </p:nvPr>
        </p:nvGraphicFramePr>
        <p:xfrm>
          <a:off x="5943600" y="1905000"/>
          <a:ext cx="3322637" cy="4297363"/>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p:cNvSpPr txBox="1"/>
          <p:nvPr/>
        </p:nvSpPr>
        <p:spPr>
          <a:xfrm>
            <a:off x="6400800" y="1295400"/>
            <a:ext cx="2022206" cy="646331"/>
          </a:xfrm>
          <a:prstGeom prst="rect">
            <a:avLst/>
          </a:prstGeom>
          <a:noFill/>
        </p:spPr>
        <p:txBody>
          <a:bodyPr wrap="square" rtlCol="0">
            <a:spAutoFit/>
          </a:bodyPr>
          <a:lstStyle/>
          <a:p>
            <a:pPr algn="ctr"/>
            <a:r>
              <a:rPr lang="en-US" b="1" i="1" dirty="0" smtClean="0">
                <a:latin typeface="Calibri" pitchFamily="34" charset="0"/>
                <a:cs typeface="Meta Offc Pro"/>
              </a:rPr>
              <a:t>Distribution By Health Status: </a:t>
            </a:r>
          </a:p>
        </p:txBody>
      </p:sp>
      <p:sp>
        <p:nvSpPr>
          <p:cNvPr id="13" name="Text Placeholder 2"/>
          <p:cNvSpPr>
            <a:spLocks noGrp="1"/>
          </p:cNvSpPr>
          <p:nvPr>
            <p:ph type="body" sz="quarter" idx="11"/>
          </p:nvPr>
        </p:nvSpPr>
        <p:spPr>
          <a:xfrm>
            <a:off x="-15875" y="6308725"/>
            <a:ext cx="8321675" cy="549275"/>
          </a:xfrm>
        </p:spPr>
        <p:txBody>
          <a:bodyPr anchor="b" anchorCtr="0">
            <a:normAutofit/>
          </a:bodyPr>
          <a:lstStyle/>
          <a:p>
            <a:r>
              <a:rPr lang="en-US" dirty="0"/>
              <a:t>Note: Totals may not sum to 100% due to rounding.</a:t>
            </a:r>
          </a:p>
          <a:p>
            <a:r>
              <a:rPr lang="en-US" dirty="0"/>
              <a:t>Source:  Kaiser Family Foundation analysis based on </a:t>
            </a:r>
            <a:r>
              <a:rPr lang="en-US" dirty="0" smtClean="0"/>
              <a:t>2016 </a:t>
            </a:r>
            <a:r>
              <a:rPr lang="en-US" dirty="0"/>
              <a:t>Medicaid eligibility levels </a:t>
            </a:r>
            <a:r>
              <a:rPr lang="en-US" dirty="0" smtClean="0"/>
              <a:t>and 2016 </a:t>
            </a:r>
            <a:r>
              <a:rPr lang="en-US" dirty="0"/>
              <a:t>Current Population Survey data</a:t>
            </a:r>
            <a:r>
              <a:rPr lang="en-US" dirty="0" smtClean="0"/>
              <a:t>.  </a:t>
            </a:r>
            <a:endParaRPr lang="en-US" dirty="0"/>
          </a:p>
        </p:txBody>
      </p:sp>
    </p:spTree>
    <p:extLst>
      <p:ext uri="{BB962C8B-B14F-4D97-AF65-F5344CB8AC3E}">
        <p14:creationId xmlns:p14="http://schemas.microsoft.com/office/powerpoint/2010/main" val="1387152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255758248"/>
              </p:ext>
            </p:extLst>
          </p:nvPr>
        </p:nvGraphicFramePr>
        <p:xfrm>
          <a:off x="92075" y="1371600"/>
          <a:ext cx="4433888"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2"/>
          <p:cNvSpPr>
            <a:spLocks noGrp="1"/>
          </p:cNvSpPr>
          <p:nvPr>
            <p:ph type="body" sz="quarter" idx="11"/>
          </p:nvPr>
        </p:nvSpPr>
        <p:spPr>
          <a:xfrm>
            <a:off x="-15240" y="5931932"/>
            <a:ext cx="8549640" cy="926068"/>
          </a:xfrm>
        </p:spPr>
        <p:txBody>
          <a:bodyPr anchor="b" anchorCtr="0">
            <a:normAutofit fontScale="92500" lnSpcReduction="10000"/>
          </a:bodyPr>
          <a:lstStyle/>
          <a:p>
            <a:r>
              <a:rPr lang="en-US" dirty="0"/>
              <a:t>Notes: Industry classifications: Agriculture/Service includes agriculture, construction, leisure and hospitality services, wholesale and retail trade. Education/Health includes education and health services. Professional/Public Admin includes finance, professional and business services, information, and public administration. Manufacturing/Infrastructure includes mining, manufacturing, utilities, and transportation. Totals may not sum to 100% due to rounding. </a:t>
            </a:r>
          </a:p>
          <a:p>
            <a:r>
              <a:rPr lang="en-US" dirty="0"/>
              <a:t>Source:  Kaiser Family Foundation analysis based on </a:t>
            </a:r>
            <a:r>
              <a:rPr lang="en-US" dirty="0" smtClean="0"/>
              <a:t>2016 </a:t>
            </a:r>
            <a:r>
              <a:rPr lang="en-US" dirty="0"/>
              <a:t>Medicaid eligibility </a:t>
            </a:r>
            <a:r>
              <a:rPr lang="en-US" dirty="0" smtClean="0"/>
              <a:t>levels and 2016 </a:t>
            </a:r>
            <a:r>
              <a:rPr lang="en-US" dirty="0"/>
              <a:t>Current Population Survey data.</a:t>
            </a:r>
          </a:p>
        </p:txBody>
      </p:sp>
      <p:graphicFrame>
        <p:nvGraphicFramePr>
          <p:cNvPr id="3" name="Content Placeholder 2"/>
          <p:cNvGraphicFramePr>
            <a:graphicFrameLocks noGrp="1"/>
          </p:cNvGraphicFramePr>
          <p:nvPr>
            <p:ph idx="12"/>
            <p:extLst>
              <p:ext uri="{D42A27DB-BD31-4B8C-83A1-F6EECF244321}">
                <p14:modId xmlns:p14="http://schemas.microsoft.com/office/powerpoint/2010/main" val="2301780934"/>
              </p:ext>
            </p:extLst>
          </p:nvPr>
        </p:nvGraphicFramePr>
        <p:xfrm>
          <a:off x="4696666" y="1313329"/>
          <a:ext cx="4433887" cy="4754563"/>
        </p:xfrm>
        <a:graphic>
          <a:graphicData uri="http://schemas.openxmlformats.org/drawingml/2006/chart">
            <c:chart xmlns:c="http://schemas.openxmlformats.org/drawingml/2006/chart" xmlns:r="http://schemas.openxmlformats.org/officeDocument/2006/relationships" r:id="rId4"/>
          </a:graphicData>
        </a:graphic>
      </p:graphicFrame>
      <p:sp>
        <p:nvSpPr>
          <p:cNvPr id="6" name="Title 5"/>
          <p:cNvSpPr>
            <a:spLocks noGrp="1"/>
          </p:cNvSpPr>
          <p:nvPr>
            <p:ph type="title"/>
          </p:nvPr>
        </p:nvSpPr>
        <p:spPr>
          <a:xfrm>
            <a:off x="91440" y="304800"/>
            <a:ext cx="8961120" cy="914400"/>
          </a:xfrm>
          <a:noFill/>
          <a:ln w="9525">
            <a:noFill/>
            <a:miter lim="800000"/>
            <a:headEnd/>
            <a:tailEnd/>
          </a:ln>
          <a:effectLst/>
        </p:spPr>
        <p:txBody>
          <a:bodyPr vert="horz" wrap="square" lIns="91440" tIns="45720" rIns="91440" bIns="45720" numCol="1" anchor="t" anchorCtr="0" compatLnSpc="1">
            <a:prstTxWarp prst="textNoShape">
              <a:avLst/>
            </a:prstTxWarp>
            <a:normAutofit fontScale="90000"/>
          </a:bodyPr>
          <a:lstStyle/>
          <a:p>
            <a:r>
              <a:rPr lang="en-US" dirty="0">
                <a:solidFill>
                  <a:schemeClr val="tx1"/>
                </a:solidFill>
              </a:rPr>
              <a:t>N</a:t>
            </a:r>
            <a:r>
              <a:rPr lang="en-US" dirty="0" smtClean="0">
                <a:solidFill>
                  <a:schemeClr val="tx1"/>
                </a:solidFill>
              </a:rPr>
              <a:t>early </a:t>
            </a:r>
            <a:r>
              <a:rPr lang="en-US" dirty="0">
                <a:solidFill>
                  <a:schemeClr val="tx1"/>
                </a:solidFill>
              </a:rPr>
              <a:t>two-thirds of adults in the coverage gap are in a family with a worker, but most work in jobs that are unlikely to offer insurance.</a:t>
            </a:r>
          </a:p>
        </p:txBody>
      </p:sp>
      <p:sp>
        <p:nvSpPr>
          <p:cNvPr id="10" name="Title 19"/>
          <p:cNvSpPr txBox="1">
            <a:spLocks/>
          </p:cNvSpPr>
          <p:nvPr/>
        </p:nvSpPr>
        <p:spPr bwMode="auto">
          <a:xfrm>
            <a:off x="0" y="144780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800" b="1" i="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lang="en-US" sz="1600" dirty="0" smtClean="0"/>
              <a:t>Family work status :</a:t>
            </a:r>
            <a:endParaRPr lang="en-US" sz="1600" dirty="0"/>
          </a:p>
        </p:txBody>
      </p:sp>
      <p:sp>
        <p:nvSpPr>
          <p:cNvPr id="11" name="Rectangle 10"/>
          <p:cNvSpPr/>
          <p:nvPr/>
        </p:nvSpPr>
        <p:spPr>
          <a:xfrm>
            <a:off x="228600" y="5410200"/>
            <a:ext cx="4038600" cy="338554"/>
          </a:xfrm>
          <a:prstGeom prst="rect">
            <a:avLst/>
          </a:prstGeom>
        </p:spPr>
        <p:txBody>
          <a:bodyPr wrap="square">
            <a:spAutoFit/>
          </a:bodyPr>
          <a:lstStyle/>
          <a:p>
            <a:pPr algn="ctr"/>
            <a:r>
              <a:rPr lang="en-US" sz="1600" b="1" dirty="0">
                <a:latin typeface="Calibri" pitchFamily="34" charset="0"/>
                <a:cs typeface="Meta Offc Pro"/>
              </a:rPr>
              <a:t>Total = </a:t>
            </a:r>
            <a:r>
              <a:rPr lang="en-US" sz="1600" b="1" dirty="0" smtClean="0">
                <a:latin typeface="Calibri" pitchFamily="34" charset="0"/>
                <a:cs typeface="Meta Offc Pro"/>
              </a:rPr>
              <a:t>2.6 </a:t>
            </a:r>
            <a:r>
              <a:rPr lang="en-US" sz="1600" b="1" dirty="0">
                <a:latin typeface="Calibri" pitchFamily="34" charset="0"/>
                <a:cs typeface="Meta Offc Pro"/>
              </a:rPr>
              <a:t>Million in the Coverage Gap</a:t>
            </a:r>
          </a:p>
        </p:txBody>
      </p:sp>
      <p:sp>
        <p:nvSpPr>
          <p:cNvPr id="12" name="Title 19"/>
          <p:cNvSpPr txBox="1">
            <a:spLocks/>
          </p:cNvSpPr>
          <p:nvPr/>
        </p:nvSpPr>
        <p:spPr bwMode="auto">
          <a:xfrm>
            <a:off x="4572000" y="144780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800" b="1" i="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lang="en-US" sz="1600" dirty="0" smtClean="0"/>
              <a:t>Firm size and industry among those working:</a:t>
            </a:r>
            <a:endParaRPr lang="en-US" sz="1600" dirty="0"/>
          </a:p>
        </p:txBody>
      </p:sp>
      <p:sp>
        <p:nvSpPr>
          <p:cNvPr id="2" name="TextBox 1"/>
          <p:cNvSpPr txBox="1"/>
          <p:nvPr/>
        </p:nvSpPr>
        <p:spPr>
          <a:xfrm>
            <a:off x="4800600" y="4114800"/>
            <a:ext cx="1143000" cy="276999"/>
          </a:xfrm>
          <a:prstGeom prst="rect">
            <a:avLst/>
          </a:prstGeom>
          <a:noFill/>
        </p:spPr>
        <p:txBody>
          <a:bodyPr wrap="square" rtlCol="0">
            <a:spAutoFit/>
          </a:bodyPr>
          <a:lstStyle/>
          <a:p>
            <a:pPr algn="r"/>
            <a:r>
              <a:rPr lang="en-US" sz="1200" b="1" dirty="0" smtClean="0">
                <a:latin typeface="Calibri" pitchFamily="34" charset="0"/>
                <a:cs typeface="Meta Offc Pro"/>
              </a:rPr>
              <a:t>&lt;50 employees</a:t>
            </a:r>
          </a:p>
        </p:txBody>
      </p:sp>
      <p:sp>
        <p:nvSpPr>
          <p:cNvPr id="13" name="TextBox 12"/>
          <p:cNvSpPr txBox="1"/>
          <p:nvPr/>
        </p:nvSpPr>
        <p:spPr>
          <a:xfrm>
            <a:off x="4800600" y="3200400"/>
            <a:ext cx="1143000" cy="461665"/>
          </a:xfrm>
          <a:prstGeom prst="rect">
            <a:avLst/>
          </a:prstGeom>
          <a:noFill/>
        </p:spPr>
        <p:txBody>
          <a:bodyPr wrap="square" rtlCol="0">
            <a:spAutoFit/>
          </a:bodyPr>
          <a:lstStyle/>
          <a:p>
            <a:pPr algn="r"/>
            <a:r>
              <a:rPr lang="en-US" sz="1200" b="1" dirty="0" smtClean="0">
                <a:latin typeface="Calibri" pitchFamily="34" charset="0"/>
                <a:cs typeface="Meta Offc Pro"/>
              </a:rPr>
              <a:t>50-99 employees</a:t>
            </a:r>
          </a:p>
        </p:txBody>
      </p:sp>
      <p:sp>
        <p:nvSpPr>
          <p:cNvPr id="14" name="TextBox 13"/>
          <p:cNvSpPr txBox="1"/>
          <p:nvPr/>
        </p:nvSpPr>
        <p:spPr>
          <a:xfrm>
            <a:off x="4800600" y="2362200"/>
            <a:ext cx="1143000" cy="461665"/>
          </a:xfrm>
          <a:prstGeom prst="rect">
            <a:avLst/>
          </a:prstGeom>
          <a:noFill/>
        </p:spPr>
        <p:txBody>
          <a:bodyPr wrap="square" rtlCol="0">
            <a:spAutoFit/>
          </a:bodyPr>
          <a:lstStyle/>
          <a:p>
            <a:pPr algn="r"/>
            <a:r>
              <a:rPr lang="en-US" sz="1200" b="1" dirty="0" smtClean="0">
                <a:latin typeface="Calibri" pitchFamily="34" charset="0"/>
                <a:cs typeface="Meta Offc Pro"/>
              </a:rPr>
              <a:t>100+ employees</a:t>
            </a:r>
          </a:p>
        </p:txBody>
      </p:sp>
      <p:sp>
        <p:nvSpPr>
          <p:cNvPr id="15" name="TextBox 14"/>
          <p:cNvSpPr txBox="1"/>
          <p:nvPr/>
        </p:nvSpPr>
        <p:spPr>
          <a:xfrm>
            <a:off x="8045824" y="4001124"/>
            <a:ext cx="1143000" cy="461665"/>
          </a:xfrm>
          <a:prstGeom prst="rect">
            <a:avLst/>
          </a:prstGeom>
          <a:noFill/>
        </p:spPr>
        <p:txBody>
          <a:bodyPr wrap="square" rtlCol="0">
            <a:spAutoFit/>
          </a:bodyPr>
          <a:lstStyle/>
          <a:p>
            <a:r>
              <a:rPr lang="en-US" sz="1200" b="1" dirty="0" smtClean="0">
                <a:latin typeface="Calibri" pitchFamily="34" charset="0"/>
                <a:cs typeface="Meta Offc Pro"/>
              </a:rPr>
              <a:t>Agriculture/ Service</a:t>
            </a:r>
          </a:p>
        </p:txBody>
      </p:sp>
      <p:sp>
        <p:nvSpPr>
          <p:cNvPr id="16" name="TextBox 15"/>
          <p:cNvSpPr txBox="1"/>
          <p:nvPr/>
        </p:nvSpPr>
        <p:spPr>
          <a:xfrm>
            <a:off x="8077200" y="2519065"/>
            <a:ext cx="1143000" cy="461665"/>
          </a:xfrm>
          <a:prstGeom prst="rect">
            <a:avLst/>
          </a:prstGeom>
          <a:noFill/>
        </p:spPr>
        <p:txBody>
          <a:bodyPr wrap="square" rtlCol="0">
            <a:spAutoFit/>
          </a:bodyPr>
          <a:lstStyle/>
          <a:p>
            <a:r>
              <a:rPr lang="en-US" sz="1200" b="1" dirty="0" smtClean="0">
                <a:latin typeface="Calibri" pitchFamily="34" charset="0"/>
                <a:cs typeface="Meta Offc Pro"/>
              </a:rPr>
              <a:t>Education</a:t>
            </a:r>
            <a:r>
              <a:rPr lang="en-US" sz="1200" b="1" dirty="0">
                <a:latin typeface="Calibri" pitchFamily="34" charset="0"/>
                <a:cs typeface="Meta Offc Pro"/>
              </a:rPr>
              <a:t>/</a:t>
            </a:r>
            <a:r>
              <a:rPr lang="en-US" sz="1200" b="1" dirty="0" smtClean="0">
                <a:latin typeface="Calibri" pitchFamily="34" charset="0"/>
                <a:cs typeface="Meta Offc Pro"/>
              </a:rPr>
              <a:t> Health</a:t>
            </a:r>
          </a:p>
        </p:txBody>
      </p:sp>
      <p:sp>
        <p:nvSpPr>
          <p:cNvPr id="17" name="TextBox 16"/>
          <p:cNvSpPr txBox="1"/>
          <p:nvPr/>
        </p:nvSpPr>
        <p:spPr>
          <a:xfrm>
            <a:off x="8077200" y="3031530"/>
            <a:ext cx="1143000" cy="461665"/>
          </a:xfrm>
          <a:prstGeom prst="rect">
            <a:avLst/>
          </a:prstGeom>
          <a:noFill/>
        </p:spPr>
        <p:txBody>
          <a:bodyPr wrap="square" rtlCol="0">
            <a:spAutoFit/>
          </a:bodyPr>
          <a:lstStyle/>
          <a:p>
            <a:r>
              <a:rPr lang="en-US" sz="1200" b="1" dirty="0" smtClean="0">
                <a:latin typeface="Calibri" pitchFamily="34" charset="0"/>
                <a:cs typeface="Meta Offc Pro"/>
              </a:rPr>
              <a:t>Professional/ Public Admin</a:t>
            </a:r>
          </a:p>
        </p:txBody>
      </p:sp>
      <p:sp>
        <p:nvSpPr>
          <p:cNvPr id="18" name="TextBox 17"/>
          <p:cNvSpPr txBox="1"/>
          <p:nvPr/>
        </p:nvSpPr>
        <p:spPr>
          <a:xfrm>
            <a:off x="8077200" y="2057400"/>
            <a:ext cx="1143000" cy="461665"/>
          </a:xfrm>
          <a:prstGeom prst="rect">
            <a:avLst/>
          </a:prstGeom>
          <a:noFill/>
        </p:spPr>
        <p:txBody>
          <a:bodyPr wrap="square" rtlCol="0">
            <a:spAutoFit/>
          </a:bodyPr>
          <a:lstStyle/>
          <a:p>
            <a:r>
              <a:rPr lang="en-US" sz="1200" b="1" dirty="0" smtClean="0">
                <a:latin typeface="Calibri" pitchFamily="34" charset="0"/>
                <a:cs typeface="Meta Offc Pro"/>
              </a:rPr>
              <a:t>Manufacturing/Infrastructure</a:t>
            </a:r>
          </a:p>
        </p:txBody>
      </p:sp>
      <p:sp>
        <p:nvSpPr>
          <p:cNvPr id="19" name="TextBox 18"/>
          <p:cNvSpPr txBox="1"/>
          <p:nvPr/>
        </p:nvSpPr>
        <p:spPr>
          <a:xfrm>
            <a:off x="8077200" y="1828800"/>
            <a:ext cx="1143000" cy="276999"/>
          </a:xfrm>
          <a:prstGeom prst="rect">
            <a:avLst/>
          </a:prstGeom>
          <a:noFill/>
        </p:spPr>
        <p:txBody>
          <a:bodyPr wrap="square" rtlCol="0">
            <a:spAutoFit/>
          </a:bodyPr>
          <a:lstStyle/>
          <a:p>
            <a:r>
              <a:rPr lang="en-US" sz="1200" b="1" dirty="0" smtClean="0">
                <a:latin typeface="Calibri" pitchFamily="34" charset="0"/>
                <a:cs typeface="Meta Offc Pro"/>
              </a:rPr>
              <a:t>Other</a:t>
            </a:r>
          </a:p>
        </p:txBody>
      </p:sp>
      <p:sp>
        <p:nvSpPr>
          <p:cNvPr id="20" name="Rectangle 19"/>
          <p:cNvSpPr/>
          <p:nvPr/>
        </p:nvSpPr>
        <p:spPr>
          <a:xfrm>
            <a:off x="4876800" y="5410200"/>
            <a:ext cx="4267200" cy="338554"/>
          </a:xfrm>
          <a:prstGeom prst="rect">
            <a:avLst/>
          </a:prstGeom>
        </p:spPr>
        <p:txBody>
          <a:bodyPr wrap="square">
            <a:spAutoFit/>
          </a:bodyPr>
          <a:lstStyle/>
          <a:p>
            <a:pPr algn="ctr"/>
            <a:r>
              <a:rPr lang="en-US" sz="1600" b="1" dirty="0">
                <a:latin typeface="Calibri" pitchFamily="34" charset="0"/>
                <a:cs typeface="Meta Offc Pro"/>
              </a:rPr>
              <a:t>Total = </a:t>
            </a:r>
            <a:r>
              <a:rPr lang="en-US" sz="1600" b="1" dirty="0" smtClean="0">
                <a:latin typeface="Calibri" pitchFamily="34" charset="0"/>
                <a:cs typeface="Meta Offc Pro"/>
              </a:rPr>
              <a:t>1.4 </a:t>
            </a:r>
            <a:r>
              <a:rPr lang="en-US" sz="1600" b="1" dirty="0">
                <a:latin typeface="Calibri" pitchFamily="34" charset="0"/>
                <a:cs typeface="Meta Offc Pro"/>
              </a:rPr>
              <a:t>Million </a:t>
            </a:r>
            <a:r>
              <a:rPr lang="en-US" sz="1600" b="1" dirty="0" smtClean="0">
                <a:latin typeface="Calibri" pitchFamily="34" charset="0"/>
                <a:cs typeface="Meta Offc Pro"/>
              </a:rPr>
              <a:t>Workers in </a:t>
            </a:r>
            <a:r>
              <a:rPr lang="en-US" sz="1600" b="1" dirty="0">
                <a:latin typeface="Calibri" pitchFamily="34" charset="0"/>
                <a:cs typeface="Meta Offc Pro"/>
              </a:rPr>
              <a:t>the Coverage </a:t>
            </a:r>
            <a:r>
              <a:rPr lang="en-US" sz="1600" b="1" dirty="0" smtClean="0">
                <a:latin typeface="Calibri" pitchFamily="34" charset="0"/>
                <a:cs typeface="Meta Offc Pro"/>
              </a:rPr>
              <a:t>Gap</a:t>
            </a:r>
            <a:endParaRPr lang="en-US" sz="1600" b="1" dirty="0">
              <a:latin typeface="Calibri" pitchFamily="34" charset="0"/>
              <a:cs typeface="Meta Offc Pro"/>
            </a:endParaRPr>
          </a:p>
        </p:txBody>
      </p:sp>
    </p:spTree>
    <p:extLst>
      <p:ext uri="{BB962C8B-B14F-4D97-AF65-F5344CB8AC3E}">
        <p14:creationId xmlns:p14="http://schemas.microsoft.com/office/powerpoint/2010/main" val="3459506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ontent Placeholder 9"/>
          <p:cNvGraphicFramePr>
            <a:graphicFrameLocks noGrp="1"/>
          </p:cNvGraphicFramePr>
          <p:nvPr>
            <p:ph idx="1"/>
            <p:extLst>
              <p:ext uri="{D42A27DB-BD31-4B8C-83A1-F6EECF244321}">
                <p14:modId xmlns:p14="http://schemas.microsoft.com/office/powerpoint/2010/main" val="1947587277"/>
              </p:ext>
            </p:extLst>
          </p:nvPr>
        </p:nvGraphicFramePr>
        <p:xfrm>
          <a:off x="152400" y="2034423"/>
          <a:ext cx="8839200" cy="3992563"/>
        </p:xfrm>
        <a:graphic>
          <a:graphicData uri="http://schemas.openxmlformats.org/drawingml/2006/chart">
            <c:chart xmlns:c="http://schemas.openxmlformats.org/drawingml/2006/chart" xmlns:r="http://schemas.openxmlformats.org/officeDocument/2006/relationships" r:id="rId3"/>
          </a:graphicData>
        </a:graphic>
      </p:graphicFrame>
      <p:sp>
        <p:nvSpPr>
          <p:cNvPr id="20" name="Title 19"/>
          <p:cNvSpPr>
            <a:spLocks noGrp="1"/>
          </p:cNvSpPr>
          <p:nvPr>
            <p:ph type="title"/>
          </p:nvPr>
        </p:nvSpPr>
        <p:spPr/>
        <p:txBody>
          <a:bodyPr/>
          <a:lstStyle/>
          <a:p>
            <a:r>
              <a:rPr lang="en-US" sz="2600" dirty="0" smtClean="0">
                <a:solidFill>
                  <a:schemeClr val="tx1"/>
                </a:solidFill>
              </a:rPr>
              <a:t>Uninsured </a:t>
            </a:r>
            <a:r>
              <a:rPr lang="en-US" sz="2600" dirty="0">
                <a:solidFill>
                  <a:schemeClr val="tx1"/>
                </a:solidFill>
              </a:rPr>
              <a:t>Black adults are more likely to fall into the coverage gap than other racial/ethnic groups.</a:t>
            </a:r>
            <a:endParaRPr lang="en-US" sz="2600" dirty="0"/>
          </a:p>
        </p:txBody>
      </p:sp>
      <p:sp>
        <p:nvSpPr>
          <p:cNvPr id="2" name="TextBox 1"/>
          <p:cNvSpPr txBox="1"/>
          <p:nvPr/>
        </p:nvSpPr>
        <p:spPr>
          <a:xfrm>
            <a:off x="685800" y="5821614"/>
            <a:ext cx="1295400" cy="338554"/>
          </a:xfrm>
          <a:prstGeom prst="rect">
            <a:avLst/>
          </a:prstGeom>
          <a:noFill/>
        </p:spPr>
        <p:txBody>
          <a:bodyPr wrap="square" rtlCol="0">
            <a:spAutoFit/>
          </a:bodyPr>
          <a:lstStyle/>
          <a:p>
            <a:pPr algn="ctr"/>
            <a:r>
              <a:rPr lang="en-US" sz="1600" b="1" dirty="0" smtClean="0">
                <a:latin typeface="Calibri" pitchFamily="34" charset="0"/>
                <a:cs typeface="Meta Offc Pro"/>
              </a:rPr>
              <a:t>23.2 M</a:t>
            </a:r>
          </a:p>
        </p:txBody>
      </p:sp>
      <p:sp>
        <p:nvSpPr>
          <p:cNvPr id="7" name="TextBox 6"/>
          <p:cNvSpPr txBox="1"/>
          <p:nvPr/>
        </p:nvSpPr>
        <p:spPr>
          <a:xfrm>
            <a:off x="4800600" y="5821614"/>
            <a:ext cx="1295400" cy="338554"/>
          </a:xfrm>
          <a:prstGeom prst="rect">
            <a:avLst/>
          </a:prstGeom>
          <a:noFill/>
        </p:spPr>
        <p:txBody>
          <a:bodyPr wrap="square" rtlCol="0">
            <a:spAutoFit/>
          </a:bodyPr>
          <a:lstStyle/>
          <a:p>
            <a:pPr algn="ctr"/>
            <a:r>
              <a:rPr lang="en-US" sz="1600" b="1" dirty="0" smtClean="0">
                <a:latin typeface="Calibri" pitchFamily="34" charset="0"/>
                <a:cs typeface="Meta Offc Pro"/>
              </a:rPr>
              <a:t>7.5 M</a:t>
            </a:r>
          </a:p>
        </p:txBody>
      </p:sp>
      <p:sp>
        <p:nvSpPr>
          <p:cNvPr id="8" name="TextBox 7"/>
          <p:cNvSpPr txBox="1"/>
          <p:nvPr/>
        </p:nvSpPr>
        <p:spPr>
          <a:xfrm>
            <a:off x="3429000" y="5821614"/>
            <a:ext cx="1295400" cy="338554"/>
          </a:xfrm>
          <a:prstGeom prst="rect">
            <a:avLst/>
          </a:prstGeom>
          <a:noFill/>
        </p:spPr>
        <p:txBody>
          <a:bodyPr wrap="square" rtlCol="0">
            <a:spAutoFit/>
          </a:bodyPr>
          <a:lstStyle/>
          <a:p>
            <a:pPr algn="ctr"/>
            <a:r>
              <a:rPr lang="en-US" sz="1600" b="1" dirty="0" smtClean="0">
                <a:latin typeface="Calibri" pitchFamily="34" charset="0"/>
                <a:cs typeface="Meta Offc Pro"/>
              </a:rPr>
              <a:t>3.5 M</a:t>
            </a:r>
          </a:p>
        </p:txBody>
      </p:sp>
      <p:sp>
        <p:nvSpPr>
          <p:cNvPr id="9" name="TextBox 8"/>
          <p:cNvSpPr txBox="1"/>
          <p:nvPr/>
        </p:nvSpPr>
        <p:spPr>
          <a:xfrm>
            <a:off x="1981200" y="5821614"/>
            <a:ext cx="1295400" cy="338554"/>
          </a:xfrm>
          <a:prstGeom prst="rect">
            <a:avLst/>
          </a:prstGeom>
          <a:noFill/>
        </p:spPr>
        <p:txBody>
          <a:bodyPr wrap="square" rtlCol="0">
            <a:spAutoFit/>
          </a:bodyPr>
          <a:lstStyle/>
          <a:p>
            <a:pPr algn="ctr"/>
            <a:r>
              <a:rPr lang="en-US" sz="1600" b="1" dirty="0" smtClean="0">
                <a:latin typeface="Calibri" pitchFamily="34" charset="0"/>
                <a:cs typeface="Meta Offc Pro"/>
              </a:rPr>
              <a:t>10.5 M</a:t>
            </a:r>
          </a:p>
        </p:txBody>
      </p:sp>
      <p:sp>
        <p:nvSpPr>
          <p:cNvPr id="11" name="TextBox 10"/>
          <p:cNvSpPr txBox="1"/>
          <p:nvPr/>
        </p:nvSpPr>
        <p:spPr>
          <a:xfrm>
            <a:off x="6248400" y="5821614"/>
            <a:ext cx="1295400" cy="338554"/>
          </a:xfrm>
          <a:prstGeom prst="rect">
            <a:avLst/>
          </a:prstGeom>
          <a:noFill/>
        </p:spPr>
        <p:txBody>
          <a:bodyPr wrap="square" rtlCol="0">
            <a:spAutoFit/>
          </a:bodyPr>
          <a:lstStyle/>
          <a:p>
            <a:pPr algn="ctr"/>
            <a:r>
              <a:rPr lang="en-US" sz="1600" b="1" dirty="0" smtClean="0">
                <a:latin typeface="Calibri" pitchFamily="34" charset="0"/>
                <a:cs typeface="Meta Offc Pro"/>
              </a:rPr>
              <a:t>1.7 M</a:t>
            </a:r>
          </a:p>
        </p:txBody>
      </p:sp>
      <p:cxnSp>
        <p:nvCxnSpPr>
          <p:cNvPr id="4" name="Straight Connector 3"/>
          <p:cNvCxnSpPr/>
          <p:nvPr/>
        </p:nvCxnSpPr>
        <p:spPr>
          <a:xfrm flipV="1">
            <a:off x="1905000" y="2133600"/>
            <a:ext cx="0" cy="358140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7574636" y="2133600"/>
            <a:ext cx="0" cy="358140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595936" y="5821614"/>
            <a:ext cx="1295400" cy="338554"/>
          </a:xfrm>
          <a:prstGeom prst="rect">
            <a:avLst/>
          </a:prstGeom>
          <a:noFill/>
        </p:spPr>
        <p:txBody>
          <a:bodyPr wrap="square" rtlCol="0">
            <a:spAutoFit/>
          </a:bodyPr>
          <a:lstStyle/>
          <a:p>
            <a:pPr algn="ctr"/>
            <a:r>
              <a:rPr lang="en-US" sz="1600" b="1" dirty="0" smtClean="0">
                <a:latin typeface="Calibri" pitchFamily="34" charset="0"/>
                <a:cs typeface="Meta Offc Pro"/>
              </a:rPr>
              <a:t>12.7 M</a:t>
            </a:r>
          </a:p>
        </p:txBody>
      </p:sp>
      <p:sp>
        <p:nvSpPr>
          <p:cNvPr id="14" name="Text Placeholder 20"/>
          <p:cNvSpPr>
            <a:spLocks noGrp="1"/>
          </p:cNvSpPr>
          <p:nvPr>
            <p:ph type="body" sz="quarter" idx="11"/>
          </p:nvPr>
        </p:nvSpPr>
        <p:spPr>
          <a:xfrm>
            <a:off x="76200" y="6477834"/>
            <a:ext cx="8321040" cy="372963"/>
          </a:xfrm>
        </p:spPr>
        <p:txBody>
          <a:bodyPr>
            <a:normAutofit/>
          </a:bodyPr>
          <a:lstStyle/>
          <a:p>
            <a:r>
              <a:rPr lang="en-US" dirty="0" smtClean="0"/>
              <a:t>Source</a:t>
            </a:r>
            <a:r>
              <a:rPr lang="en-US" dirty="0"/>
              <a:t>:  Kaiser Family Foundation analysis based on </a:t>
            </a:r>
            <a:r>
              <a:rPr lang="en-US" dirty="0" smtClean="0"/>
              <a:t>2016 </a:t>
            </a:r>
            <a:r>
              <a:rPr lang="en-US" dirty="0"/>
              <a:t>Medicaid eligibility levels </a:t>
            </a:r>
            <a:r>
              <a:rPr lang="en-US" dirty="0" smtClean="0"/>
              <a:t>and 2016 </a:t>
            </a:r>
            <a:r>
              <a:rPr lang="en-US" dirty="0"/>
              <a:t>Current Population Survey data.</a:t>
            </a:r>
          </a:p>
        </p:txBody>
      </p:sp>
      <p:sp>
        <p:nvSpPr>
          <p:cNvPr id="16" name="TextBox 15"/>
          <p:cNvSpPr txBox="1"/>
          <p:nvPr/>
        </p:nvSpPr>
        <p:spPr>
          <a:xfrm>
            <a:off x="-176464" y="5562600"/>
            <a:ext cx="1295400" cy="830997"/>
          </a:xfrm>
          <a:prstGeom prst="rect">
            <a:avLst/>
          </a:prstGeom>
          <a:noFill/>
        </p:spPr>
        <p:txBody>
          <a:bodyPr wrap="square" rtlCol="0">
            <a:spAutoFit/>
          </a:bodyPr>
          <a:lstStyle/>
          <a:p>
            <a:pPr algn="ctr"/>
            <a:r>
              <a:rPr lang="en-US" sz="1600" b="1" dirty="0" smtClean="0">
                <a:latin typeface="Calibri" pitchFamily="34" charset="0"/>
                <a:cs typeface="Meta Offc Pro"/>
              </a:rPr>
              <a:t>Total Uninsured Adults</a:t>
            </a:r>
          </a:p>
        </p:txBody>
      </p:sp>
      <p:sp>
        <p:nvSpPr>
          <p:cNvPr id="17" name="TextBox 16"/>
          <p:cNvSpPr txBox="1"/>
          <p:nvPr/>
        </p:nvSpPr>
        <p:spPr>
          <a:xfrm>
            <a:off x="228600" y="1447800"/>
            <a:ext cx="7696200" cy="369332"/>
          </a:xfrm>
          <a:prstGeom prst="rect">
            <a:avLst/>
          </a:prstGeom>
          <a:noFill/>
        </p:spPr>
        <p:txBody>
          <a:bodyPr wrap="square" rtlCol="0">
            <a:spAutoFit/>
          </a:bodyPr>
          <a:lstStyle/>
          <a:p>
            <a:r>
              <a:rPr lang="en-US" b="1" dirty="0"/>
              <a:t>Share of Uninsured Adults Who </a:t>
            </a:r>
            <a:r>
              <a:rPr lang="en-US" b="1" dirty="0" smtClean="0"/>
              <a:t>Fall into the Coverage Gap, </a:t>
            </a:r>
            <a:r>
              <a:rPr lang="en-US" b="1" dirty="0"/>
              <a:t>by </a:t>
            </a:r>
            <a:r>
              <a:rPr lang="en-US" b="1" dirty="0" smtClean="0"/>
              <a:t>Race/Ethnicity:</a:t>
            </a:r>
            <a:endParaRPr lang="en-US" b="1" dirty="0" smtClean="0">
              <a:latin typeface="Calibri" pitchFamily="34" charset="0"/>
              <a:cs typeface="Meta Offc Pro"/>
            </a:endParaRPr>
          </a:p>
        </p:txBody>
      </p:sp>
    </p:spTree>
    <p:extLst>
      <p:ext uri="{BB962C8B-B14F-4D97-AF65-F5344CB8AC3E}">
        <p14:creationId xmlns:p14="http://schemas.microsoft.com/office/powerpoint/2010/main" val="4273469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3776835142"/>
              </p:ext>
            </p:extLst>
          </p:nvPr>
        </p:nvGraphicFramePr>
        <p:xfrm>
          <a:off x="92075" y="1096963"/>
          <a:ext cx="4433888" cy="454034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146140" y="6248400"/>
            <a:ext cx="8321040" cy="609600"/>
          </a:xfrm>
        </p:spPr>
        <p:txBody>
          <a:bodyPr>
            <a:normAutofit lnSpcReduction="10000"/>
          </a:bodyPr>
          <a:lstStyle/>
          <a:p>
            <a:r>
              <a:rPr lang="en-US" dirty="0"/>
              <a:t>NOTES: Numbers may not sum to subtotals or 100% due to rounding. </a:t>
            </a:r>
            <a:r>
              <a:rPr lang="en-US" dirty="0" smtClean="0"/>
              <a:t>Tax-Credit </a:t>
            </a:r>
            <a:r>
              <a:rPr lang="en-US" dirty="0"/>
              <a:t>Eligible share includes adults in MN and NY who </a:t>
            </a:r>
            <a:r>
              <a:rPr lang="en-US" dirty="0" smtClean="0"/>
              <a:t>are eligible </a:t>
            </a:r>
            <a:r>
              <a:rPr lang="en-US" dirty="0"/>
              <a:t>for coverage through the Basic Health Plan.</a:t>
            </a:r>
          </a:p>
          <a:p>
            <a:r>
              <a:rPr lang="en-US" dirty="0"/>
              <a:t>SOURCE:  Kaiser Family Foundation analysis based on </a:t>
            </a:r>
            <a:r>
              <a:rPr lang="en-US" dirty="0" smtClean="0"/>
              <a:t>2016 </a:t>
            </a:r>
            <a:r>
              <a:rPr lang="en-US" dirty="0"/>
              <a:t>Medicaid eligibility levels </a:t>
            </a:r>
            <a:r>
              <a:rPr lang="en-US" dirty="0" smtClean="0"/>
              <a:t>and 2016 Current Population Survey data.</a:t>
            </a:r>
            <a:endParaRPr lang="en-US" dirty="0"/>
          </a:p>
        </p:txBody>
      </p:sp>
      <p:sp>
        <p:nvSpPr>
          <p:cNvPr id="4" name="Title 3"/>
          <p:cNvSpPr>
            <a:spLocks noGrp="1"/>
          </p:cNvSpPr>
          <p:nvPr>
            <p:ph type="title"/>
          </p:nvPr>
        </p:nvSpPr>
        <p:spPr>
          <a:xfrm>
            <a:off x="91440" y="304800"/>
            <a:ext cx="8961120" cy="914400"/>
          </a:xfr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400" dirty="0">
                <a:solidFill>
                  <a:schemeClr val="tx1"/>
                </a:solidFill>
              </a:rPr>
              <a:t>If all states adopted the Medicaid expansion, the coverage gap would be eliminated and </a:t>
            </a:r>
            <a:r>
              <a:rPr lang="en-US" sz="2400" dirty="0" smtClean="0">
                <a:solidFill>
                  <a:schemeClr val="tx1"/>
                </a:solidFill>
              </a:rPr>
              <a:t>54% </a:t>
            </a:r>
            <a:r>
              <a:rPr lang="en-US" sz="2400" dirty="0">
                <a:solidFill>
                  <a:schemeClr val="tx1"/>
                </a:solidFill>
              </a:rPr>
              <a:t>of the nonelderly uninsured would be eligible for financial </a:t>
            </a:r>
            <a:r>
              <a:rPr lang="en-US" sz="2400" dirty="0" smtClean="0">
                <a:solidFill>
                  <a:schemeClr val="tx1"/>
                </a:solidFill>
              </a:rPr>
              <a:t>assistance in 2016.</a:t>
            </a:r>
            <a:endParaRPr lang="en-US" sz="2400" dirty="0">
              <a:solidFill>
                <a:schemeClr val="tx1"/>
              </a:solidFill>
            </a:endParaRPr>
          </a:p>
        </p:txBody>
      </p:sp>
      <p:sp>
        <p:nvSpPr>
          <p:cNvPr id="6" name="TextBox 5"/>
          <p:cNvSpPr txBox="1"/>
          <p:nvPr/>
        </p:nvSpPr>
        <p:spPr>
          <a:xfrm>
            <a:off x="0" y="5791200"/>
            <a:ext cx="9144000" cy="369332"/>
          </a:xfrm>
          <a:prstGeom prst="rect">
            <a:avLst/>
          </a:prstGeom>
          <a:noFill/>
        </p:spPr>
        <p:txBody>
          <a:bodyPr wrap="square" rtlCol="0">
            <a:spAutoFit/>
          </a:bodyPr>
          <a:lstStyle/>
          <a:p>
            <a:pPr algn="ctr"/>
            <a:r>
              <a:rPr lang="en-US" b="1" dirty="0" smtClean="0">
                <a:latin typeface="Calibri" pitchFamily="34" charset="0"/>
                <a:cs typeface="Meta Offc Pro"/>
              </a:rPr>
              <a:t>Total = 27.2 Million Nonelderly Uninsured </a:t>
            </a:r>
          </a:p>
        </p:txBody>
      </p:sp>
      <p:graphicFrame>
        <p:nvGraphicFramePr>
          <p:cNvPr id="11" name="Content Placeholder 9"/>
          <p:cNvGraphicFramePr>
            <a:graphicFrameLocks noGrp="1"/>
          </p:cNvGraphicFramePr>
          <p:nvPr>
            <p:ph idx="12"/>
            <p:extLst>
              <p:ext uri="{D42A27DB-BD31-4B8C-83A1-F6EECF244321}">
                <p14:modId xmlns:p14="http://schemas.microsoft.com/office/powerpoint/2010/main" val="749244120"/>
              </p:ext>
            </p:extLst>
          </p:nvPr>
        </p:nvGraphicFramePr>
        <p:xfrm>
          <a:off x="4572000" y="1096963"/>
          <a:ext cx="4433887" cy="4540347"/>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1676400" y="4419600"/>
            <a:ext cx="1524000" cy="492443"/>
          </a:xfrm>
          <a:prstGeom prst="rect">
            <a:avLst/>
          </a:prstGeom>
          <a:noFill/>
        </p:spPr>
        <p:txBody>
          <a:bodyPr wrap="square" rtlCol="0">
            <a:spAutoFit/>
          </a:bodyPr>
          <a:lstStyle>
            <a:defPPr>
              <a:defRPr lang="en-US"/>
            </a:defPPr>
            <a:lvl1pPr algn="ctr">
              <a:defRPr sz="1300" b="1">
                <a:solidFill>
                  <a:schemeClr val="bg1"/>
                </a:solidFill>
                <a:latin typeface="Calibri" pitchFamily="34" charset="0"/>
                <a:cs typeface="Meta Offc Pro"/>
              </a:defRPr>
            </a:lvl1pPr>
          </a:lstStyle>
          <a:p>
            <a:r>
              <a:rPr lang="en-US" dirty="0"/>
              <a:t>Medicaid-Eligible </a:t>
            </a:r>
            <a:r>
              <a:rPr lang="en-US" dirty="0" smtClean="0"/>
              <a:t>Child 10%</a:t>
            </a:r>
            <a:endParaRPr lang="en-US" dirty="0" smtClean="0"/>
          </a:p>
        </p:txBody>
      </p:sp>
      <p:sp>
        <p:nvSpPr>
          <p:cNvPr id="13" name="TextBox 12"/>
          <p:cNvSpPr txBox="1"/>
          <p:nvPr/>
        </p:nvSpPr>
        <p:spPr>
          <a:xfrm>
            <a:off x="5943600" y="4536757"/>
            <a:ext cx="1600200" cy="492443"/>
          </a:xfrm>
          <a:prstGeom prst="rect">
            <a:avLst/>
          </a:prstGeom>
          <a:noFill/>
        </p:spPr>
        <p:txBody>
          <a:bodyPr wrap="square" rtlCol="0">
            <a:spAutoFit/>
          </a:bodyPr>
          <a:lstStyle>
            <a:defPPr>
              <a:defRPr lang="en-US"/>
            </a:defPPr>
            <a:lvl1pPr algn="ctr">
              <a:defRPr sz="1300" b="1">
                <a:solidFill>
                  <a:schemeClr val="bg1"/>
                </a:solidFill>
                <a:latin typeface="Calibri" pitchFamily="34" charset="0"/>
                <a:cs typeface="Meta Offc Pro"/>
              </a:defRPr>
            </a:lvl1pPr>
          </a:lstStyle>
          <a:p>
            <a:r>
              <a:rPr lang="en-US" dirty="0"/>
              <a:t>Medicaid-Eligible Adult</a:t>
            </a:r>
          </a:p>
        </p:txBody>
      </p:sp>
      <p:sp>
        <p:nvSpPr>
          <p:cNvPr id="14" name="TextBox 13"/>
          <p:cNvSpPr txBox="1"/>
          <p:nvPr/>
        </p:nvSpPr>
        <p:spPr>
          <a:xfrm>
            <a:off x="5939999" y="3342458"/>
            <a:ext cx="1600200" cy="292388"/>
          </a:xfrm>
          <a:prstGeom prst="rect">
            <a:avLst/>
          </a:prstGeom>
          <a:noFill/>
        </p:spPr>
        <p:txBody>
          <a:bodyPr wrap="square" rtlCol="0">
            <a:spAutoFit/>
          </a:bodyPr>
          <a:lstStyle/>
          <a:p>
            <a:pPr algn="ctr"/>
            <a:r>
              <a:rPr lang="en-US" sz="1300" b="1" dirty="0" smtClean="0">
                <a:latin typeface="Calibri" pitchFamily="34" charset="0"/>
                <a:cs typeface="Meta Offc Pro"/>
              </a:rPr>
              <a:t>Tax-Credit Eligible</a:t>
            </a:r>
          </a:p>
        </p:txBody>
      </p:sp>
      <p:sp>
        <p:nvSpPr>
          <p:cNvPr id="15" name="TextBox 14"/>
          <p:cNvSpPr txBox="1"/>
          <p:nvPr/>
        </p:nvSpPr>
        <p:spPr>
          <a:xfrm>
            <a:off x="1600200" y="3441412"/>
            <a:ext cx="1600200" cy="292388"/>
          </a:xfrm>
          <a:prstGeom prst="rect">
            <a:avLst/>
          </a:prstGeom>
          <a:noFill/>
        </p:spPr>
        <p:txBody>
          <a:bodyPr wrap="square" rtlCol="0">
            <a:spAutoFit/>
          </a:bodyPr>
          <a:lstStyle/>
          <a:p>
            <a:pPr algn="ctr"/>
            <a:r>
              <a:rPr lang="en-US" sz="1300" b="1" dirty="0" smtClean="0">
                <a:latin typeface="Calibri" pitchFamily="34" charset="0"/>
                <a:cs typeface="Meta Offc Pro"/>
              </a:rPr>
              <a:t>Tax-Credit Eligible</a:t>
            </a:r>
          </a:p>
        </p:txBody>
      </p:sp>
      <p:sp>
        <p:nvSpPr>
          <p:cNvPr id="16" name="TextBox 15"/>
          <p:cNvSpPr txBox="1"/>
          <p:nvPr/>
        </p:nvSpPr>
        <p:spPr>
          <a:xfrm>
            <a:off x="1447800" y="2479357"/>
            <a:ext cx="1905000" cy="492443"/>
          </a:xfrm>
          <a:prstGeom prst="rect">
            <a:avLst/>
          </a:prstGeom>
          <a:noFill/>
        </p:spPr>
        <p:txBody>
          <a:bodyPr wrap="square" rtlCol="0">
            <a:spAutoFit/>
          </a:bodyPr>
          <a:lstStyle/>
          <a:p>
            <a:pPr algn="ctr"/>
            <a:r>
              <a:rPr lang="en-US" sz="1300" b="1" dirty="0" smtClean="0">
                <a:latin typeface="Calibri" pitchFamily="34" charset="0"/>
                <a:cs typeface="Meta Offc Pro"/>
              </a:rPr>
              <a:t>Unsubsidized Marketplace/ESI Offer</a:t>
            </a:r>
          </a:p>
        </p:txBody>
      </p:sp>
      <p:sp>
        <p:nvSpPr>
          <p:cNvPr id="17" name="TextBox 16"/>
          <p:cNvSpPr txBox="1"/>
          <p:nvPr/>
        </p:nvSpPr>
        <p:spPr>
          <a:xfrm>
            <a:off x="5791200" y="2438400"/>
            <a:ext cx="1905000" cy="492443"/>
          </a:xfrm>
          <a:prstGeom prst="rect">
            <a:avLst/>
          </a:prstGeom>
          <a:noFill/>
        </p:spPr>
        <p:txBody>
          <a:bodyPr wrap="square" rtlCol="0">
            <a:spAutoFit/>
          </a:bodyPr>
          <a:lstStyle/>
          <a:p>
            <a:pPr algn="ctr"/>
            <a:r>
              <a:rPr lang="en-US" sz="1300" b="1" dirty="0" smtClean="0">
                <a:latin typeface="Calibri" pitchFamily="34" charset="0"/>
                <a:cs typeface="Meta Offc Pro"/>
              </a:rPr>
              <a:t>Unsubsidized Marketplace/ESI Offer</a:t>
            </a:r>
          </a:p>
        </p:txBody>
      </p:sp>
      <p:sp>
        <p:nvSpPr>
          <p:cNvPr id="18" name="TextBox 17"/>
          <p:cNvSpPr txBox="1"/>
          <p:nvPr/>
        </p:nvSpPr>
        <p:spPr>
          <a:xfrm>
            <a:off x="5952460" y="3850957"/>
            <a:ext cx="1600200" cy="492443"/>
          </a:xfrm>
          <a:prstGeom prst="rect">
            <a:avLst/>
          </a:prstGeom>
          <a:noFill/>
        </p:spPr>
        <p:txBody>
          <a:bodyPr wrap="square" rtlCol="0">
            <a:spAutoFit/>
          </a:bodyPr>
          <a:lstStyle/>
          <a:p>
            <a:pPr algn="ctr"/>
            <a:r>
              <a:rPr lang="en-US" sz="1300" b="1" dirty="0" smtClean="0">
                <a:solidFill>
                  <a:schemeClr val="bg1"/>
                </a:solidFill>
                <a:latin typeface="Calibri" pitchFamily="34" charset="0"/>
                <a:cs typeface="Meta Offc Pro"/>
              </a:rPr>
              <a:t>Medicaid-Eligible </a:t>
            </a:r>
            <a:r>
              <a:rPr lang="en-US" sz="1300" b="1" dirty="0" smtClean="0">
                <a:solidFill>
                  <a:schemeClr val="bg1"/>
                </a:solidFill>
                <a:latin typeface="Calibri" pitchFamily="34" charset="0"/>
                <a:cs typeface="Meta Offc Pro"/>
              </a:rPr>
              <a:t>Child </a:t>
            </a:r>
            <a:r>
              <a:rPr lang="en-US" sz="1300" b="1" dirty="0" smtClean="0">
                <a:solidFill>
                  <a:schemeClr val="bg1"/>
                </a:solidFill>
                <a:latin typeface="Calibri" pitchFamily="34" charset="0"/>
                <a:cs typeface="Meta Offc Pro"/>
              </a:rPr>
              <a:t>10%</a:t>
            </a:r>
          </a:p>
        </p:txBody>
      </p:sp>
      <p:sp>
        <p:nvSpPr>
          <p:cNvPr id="19" name="TextBox 18"/>
          <p:cNvSpPr txBox="1"/>
          <p:nvPr/>
        </p:nvSpPr>
        <p:spPr>
          <a:xfrm>
            <a:off x="1485900" y="4018683"/>
            <a:ext cx="1905000" cy="492443"/>
          </a:xfrm>
          <a:prstGeom prst="rect">
            <a:avLst/>
          </a:prstGeom>
          <a:noFill/>
        </p:spPr>
        <p:txBody>
          <a:bodyPr wrap="square" rtlCol="0">
            <a:spAutoFit/>
          </a:bodyPr>
          <a:lstStyle/>
          <a:p>
            <a:pPr algn="ctr"/>
            <a:r>
              <a:rPr lang="en-US" sz="1300" b="1" dirty="0" smtClean="0">
                <a:latin typeface="Calibri" pitchFamily="34" charset="0"/>
                <a:cs typeface="Meta Offc Pro"/>
              </a:rPr>
              <a:t>In the Coverage Gap</a:t>
            </a:r>
          </a:p>
          <a:p>
            <a:pPr algn="ctr"/>
            <a:r>
              <a:rPr lang="en-US" sz="1300" b="1" dirty="0" smtClean="0">
                <a:latin typeface="Calibri" pitchFamily="34" charset="0"/>
                <a:cs typeface="Meta Offc Pro"/>
              </a:rPr>
              <a:t> </a:t>
            </a:r>
            <a:r>
              <a:rPr lang="en-US" sz="1300" b="1" dirty="0" smtClean="0">
                <a:latin typeface="Calibri" pitchFamily="34" charset="0"/>
                <a:cs typeface="Meta Offc Pro"/>
              </a:rPr>
              <a:t>10%</a:t>
            </a:r>
          </a:p>
        </p:txBody>
      </p:sp>
      <p:sp>
        <p:nvSpPr>
          <p:cNvPr id="20" name="TextBox 19"/>
          <p:cNvSpPr txBox="1"/>
          <p:nvPr/>
        </p:nvSpPr>
        <p:spPr>
          <a:xfrm>
            <a:off x="1320389" y="4914034"/>
            <a:ext cx="2184811" cy="492443"/>
          </a:xfrm>
          <a:prstGeom prst="rect">
            <a:avLst/>
          </a:prstGeom>
          <a:noFill/>
        </p:spPr>
        <p:txBody>
          <a:bodyPr wrap="square" rtlCol="0">
            <a:spAutoFit/>
          </a:bodyPr>
          <a:lstStyle/>
          <a:p>
            <a:pPr algn="ctr"/>
            <a:r>
              <a:rPr lang="en-US" sz="1300" b="1" dirty="0" smtClean="0">
                <a:solidFill>
                  <a:schemeClr val="bg1"/>
                </a:solidFill>
                <a:latin typeface="Calibri" pitchFamily="34" charset="0"/>
                <a:cs typeface="Meta Offc Pro"/>
              </a:rPr>
              <a:t>Medicaid-Eligible Adult</a:t>
            </a:r>
          </a:p>
          <a:p>
            <a:pPr algn="ctr"/>
            <a:r>
              <a:rPr lang="en-US" sz="1300" b="1" dirty="0" smtClean="0">
                <a:solidFill>
                  <a:schemeClr val="bg1"/>
                </a:solidFill>
                <a:latin typeface="Calibri" pitchFamily="34" charset="0"/>
                <a:cs typeface="Meta Offc Pro"/>
              </a:rPr>
              <a:t> 14%</a:t>
            </a:r>
            <a:endParaRPr lang="en-US" sz="1300" b="1" dirty="0" smtClean="0">
              <a:solidFill>
                <a:schemeClr val="bg1"/>
              </a:solidFill>
              <a:latin typeface="Calibri" pitchFamily="34" charset="0"/>
              <a:cs typeface="Meta Offc Pro"/>
            </a:endParaRPr>
          </a:p>
        </p:txBody>
      </p:sp>
      <p:sp>
        <p:nvSpPr>
          <p:cNvPr id="21" name="TextBox 20"/>
          <p:cNvSpPr txBox="1"/>
          <p:nvPr/>
        </p:nvSpPr>
        <p:spPr>
          <a:xfrm>
            <a:off x="5791200" y="1564957"/>
            <a:ext cx="1905000" cy="692497"/>
          </a:xfrm>
          <a:prstGeom prst="rect">
            <a:avLst/>
          </a:prstGeom>
          <a:noFill/>
        </p:spPr>
        <p:txBody>
          <a:bodyPr wrap="square" rtlCol="0">
            <a:spAutoFit/>
          </a:bodyPr>
          <a:lstStyle/>
          <a:p>
            <a:pPr algn="ctr"/>
            <a:r>
              <a:rPr lang="en-US" sz="1300" b="1" dirty="0" smtClean="0">
                <a:latin typeface="Calibri" pitchFamily="34" charset="0"/>
                <a:cs typeface="Meta Offc Pro"/>
              </a:rPr>
              <a:t>Ineligible due to Immigration </a:t>
            </a:r>
            <a:r>
              <a:rPr lang="en-US" sz="1300" b="1" dirty="0" smtClean="0">
                <a:latin typeface="Calibri" pitchFamily="34" charset="0"/>
                <a:cs typeface="Meta Offc Pro"/>
              </a:rPr>
              <a:t>Status </a:t>
            </a:r>
          </a:p>
          <a:p>
            <a:pPr algn="ctr"/>
            <a:r>
              <a:rPr lang="en-US" sz="1300" b="1" dirty="0" smtClean="0">
                <a:latin typeface="Calibri" pitchFamily="34" charset="0"/>
                <a:cs typeface="Meta Offc Pro"/>
              </a:rPr>
              <a:t>20</a:t>
            </a:r>
            <a:r>
              <a:rPr lang="en-US" sz="1300" b="1" dirty="0" smtClean="0">
                <a:latin typeface="Calibri" pitchFamily="34" charset="0"/>
                <a:cs typeface="Meta Offc Pro"/>
              </a:rPr>
              <a:t>%</a:t>
            </a:r>
          </a:p>
        </p:txBody>
      </p:sp>
      <p:sp>
        <p:nvSpPr>
          <p:cNvPr id="22" name="TextBox 21"/>
          <p:cNvSpPr txBox="1"/>
          <p:nvPr/>
        </p:nvSpPr>
        <p:spPr>
          <a:xfrm>
            <a:off x="1447800" y="1564957"/>
            <a:ext cx="1905000" cy="692497"/>
          </a:xfrm>
          <a:prstGeom prst="rect">
            <a:avLst/>
          </a:prstGeom>
          <a:noFill/>
        </p:spPr>
        <p:txBody>
          <a:bodyPr wrap="square" rtlCol="0">
            <a:spAutoFit/>
          </a:bodyPr>
          <a:lstStyle/>
          <a:p>
            <a:pPr algn="ctr"/>
            <a:r>
              <a:rPr lang="en-US" sz="1300" b="1" dirty="0" smtClean="0">
                <a:latin typeface="Calibri" pitchFamily="34" charset="0"/>
                <a:cs typeface="Meta Offc Pro"/>
              </a:rPr>
              <a:t>Ineligible due to Immigration </a:t>
            </a:r>
            <a:r>
              <a:rPr lang="en-US" sz="1300" b="1" dirty="0" smtClean="0">
                <a:latin typeface="Calibri" pitchFamily="34" charset="0"/>
                <a:cs typeface="Meta Offc Pro"/>
              </a:rPr>
              <a:t>Status </a:t>
            </a:r>
          </a:p>
          <a:p>
            <a:pPr algn="ctr"/>
            <a:r>
              <a:rPr lang="en-US" sz="1300" b="1" dirty="0" smtClean="0">
                <a:latin typeface="Calibri" pitchFamily="34" charset="0"/>
                <a:cs typeface="Meta Offc Pro"/>
              </a:rPr>
              <a:t>20</a:t>
            </a:r>
            <a:r>
              <a:rPr lang="en-US" sz="1300" b="1" dirty="0" smtClean="0">
                <a:latin typeface="Calibri" pitchFamily="34" charset="0"/>
                <a:cs typeface="Meta Offc Pro"/>
              </a:rPr>
              <a:t>%</a:t>
            </a:r>
          </a:p>
        </p:txBody>
      </p:sp>
      <p:sp>
        <p:nvSpPr>
          <p:cNvPr id="23" name="TextBox 22"/>
          <p:cNvSpPr txBox="1"/>
          <p:nvPr/>
        </p:nvSpPr>
        <p:spPr>
          <a:xfrm>
            <a:off x="4724400" y="5483423"/>
            <a:ext cx="4191000" cy="307777"/>
          </a:xfrm>
          <a:prstGeom prst="rect">
            <a:avLst/>
          </a:prstGeom>
          <a:noFill/>
        </p:spPr>
        <p:txBody>
          <a:bodyPr wrap="square" rtlCol="0">
            <a:spAutoFit/>
          </a:bodyPr>
          <a:lstStyle/>
          <a:p>
            <a:pPr algn="ctr"/>
            <a:r>
              <a:rPr lang="en-US" sz="1400" b="1" dirty="0" smtClean="0">
                <a:latin typeface="Calibri" pitchFamily="34" charset="0"/>
                <a:cs typeface="Meta Offc Pro"/>
              </a:rPr>
              <a:t>If All States Expanded Medicaid</a:t>
            </a:r>
          </a:p>
        </p:txBody>
      </p:sp>
      <p:sp>
        <p:nvSpPr>
          <p:cNvPr id="24" name="TextBox 23"/>
          <p:cNvSpPr txBox="1"/>
          <p:nvPr/>
        </p:nvSpPr>
        <p:spPr>
          <a:xfrm>
            <a:off x="152400" y="5483422"/>
            <a:ext cx="4191000" cy="307777"/>
          </a:xfrm>
          <a:prstGeom prst="rect">
            <a:avLst/>
          </a:prstGeom>
          <a:noFill/>
        </p:spPr>
        <p:txBody>
          <a:bodyPr wrap="square" rtlCol="0">
            <a:spAutoFit/>
          </a:bodyPr>
          <a:lstStyle/>
          <a:p>
            <a:pPr algn="ctr"/>
            <a:r>
              <a:rPr lang="en-US" sz="1400" b="1" dirty="0" smtClean="0">
                <a:latin typeface="Calibri" pitchFamily="34" charset="0"/>
                <a:cs typeface="Meta Offc Pro"/>
              </a:rPr>
              <a:t>Based on Current Medicaid Expansion Decisions</a:t>
            </a:r>
          </a:p>
        </p:txBody>
      </p:sp>
      <p:sp>
        <p:nvSpPr>
          <p:cNvPr id="31" name="TextBox 30"/>
          <p:cNvSpPr txBox="1"/>
          <p:nvPr/>
        </p:nvSpPr>
        <p:spPr>
          <a:xfrm>
            <a:off x="7927521" y="3581400"/>
            <a:ext cx="1292679" cy="1107996"/>
          </a:xfrm>
          <a:prstGeom prst="rect">
            <a:avLst/>
          </a:prstGeom>
          <a:noFill/>
        </p:spPr>
        <p:txBody>
          <a:bodyPr wrap="square" rtlCol="0">
            <a:spAutoFit/>
          </a:bodyPr>
          <a:lstStyle/>
          <a:p>
            <a:pPr algn="ctr"/>
            <a:r>
              <a:rPr lang="en-US" sz="1600" b="1" dirty="0" smtClean="0">
                <a:latin typeface="Calibri" pitchFamily="34" charset="0"/>
                <a:cs typeface="Meta Offc Pro"/>
              </a:rPr>
              <a:t>Eligible for Financial Assistance</a:t>
            </a:r>
          </a:p>
          <a:p>
            <a:pPr algn="ctr"/>
            <a:r>
              <a:rPr lang="en-US" sz="1600" b="1" dirty="0" smtClean="0">
                <a:latin typeface="Calibri" pitchFamily="34" charset="0"/>
                <a:cs typeface="Meta Offc Pro"/>
              </a:rPr>
              <a:t>54%</a:t>
            </a:r>
          </a:p>
        </p:txBody>
      </p:sp>
      <p:sp>
        <p:nvSpPr>
          <p:cNvPr id="32" name="Right Brace 31"/>
          <p:cNvSpPr/>
          <p:nvPr/>
        </p:nvSpPr>
        <p:spPr>
          <a:xfrm>
            <a:off x="7669306" y="3342458"/>
            <a:ext cx="407894" cy="2067742"/>
          </a:xfrm>
          <a:prstGeom prst="rightBrace">
            <a:avLst>
              <a:gd name="adj1" fmla="val 40358"/>
              <a:gd name="adj2" fmla="val 50000"/>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
        <p:nvSpPr>
          <p:cNvPr id="33" name="TextBox 32"/>
          <p:cNvSpPr txBox="1"/>
          <p:nvPr/>
        </p:nvSpPr>
        <p:spPr>
          <a:xfrm>
            <a:off x="3660321" y="3581400"/>
            <a:ext cx="1292679" cy="1107996"/>
          </a:xfrm>
          <a:prstGeom prst="rect">
            <a:avLst/>
          </a:prstGeom>
          <a:noFill/>
        </p:spPr>
        <p:txBody>
          <a:bodyPr wrap="square" rtlCol="0">
            <a:spAutoFit/>
          </a:bodyPr>
          <a:lstStyle/>
          <a:p>
            <a:pPr algn="ctr"/>
            <a:r>
              <a:rPr lang="en-US" sz="1600" b="1" dirty="0" smtClean="0">
                <a:latin typeface="Calibri" pitchFamily="34" charset="0"/>
                <a:cs typeface="Meta Offc Pro"/>
              </a:rPr>
              <a:t>Eligible for Financial Assistance</a:t>
            </a:r>
          </a:p>
          <a:p>
            <a:pPr algn="ctr"/>
            <a:r>
              <a:rPr lang="en-US" sz="1600" b="1" dirty="0" smtClean="0">
                <a:latin typeface="Calibri" pitchFamily="34" charset="0"/>
                <a:cs typeface="Meta Offc Pro"/>
              </a:rPr>
              <a:t>43%</a:t>
            </a:r>
          </a:p>
        </p:txBody>
      </p:sp>
      <p:sp>
        <p:nvSpPr>
          <p:cNvPr id="25" name="Right Brace 24"/>
          <p:cNvSpPr/>
          <p:nvPr/>
        </p:nvSpPr>
        <p:spPr>
          <a:xfrm>
            <a:off x="3352800" y="3335824"/>
            <a:ext cx="407894" cy="1693375"/>
          </a:xfrm>
          <a:prstGeom prst="rightBrace">
            <a:avLst>
              <a:gd name="adj1" fmla="val 40358"/>
              <a:gd name="adj2" fmla="val 50000"/>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Tree>
    <p:extLst>
      <p:ext uri="{BB962C8B-B14F-4D97-AF65-F5344CB8AC3E}">
        <p14:creationId xmlns:p14="http://schemas.microsoft.com/office/powerpoint/2010/main" val="3647312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2263353057"/>
              </p:ext>
            </p:extLst>
          </p:nvPr>
        </p:nvGraphicFramePr>
        <p:xfrm>
          <a:off x="2133600" y="901060"/>
          <a:ext cx="4525963"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9"/>
          <p:cNvSpPr>
            <a:spLocks noGrp="1"/>
          </p:cNvSpPr>
          <p:nvPr>
            <p:ph type="body" sz="quarter" idx="11"/>
          </p:nvPr>
        </p:nvSpPr>
        <p:spPr>
          <a:xfrm>
            <a:off x="0" y="6096000"/>
            <a:ext cx="8412480" cy="682228"/>
          </a:xfrm>
        </p:spPr>
        <p:txBody>
          <a:bodyPr anchor="b" anchorCtr="0">
            <a:noAutofit/>
          </a:bodyPr>
          <a:lstStyle/>
          <a:p>
            <a:r>
              <a:rPr lang="en-US" dirty="0">
                <a:solidFill>
                  <a:schemeClr val="bg2">
                    <a:lumMod val="10000"/>
                  </a:schemeClr>
                </a:solidFill>
              </a:rPr>
              <a:t>NOTES: Medicaid and other public coverage includes: CHIP, other state programs, Medicare and military related coverage. </a:t>
            </a:r>
            <a:r>
              <a:rPr lang="en-US" dirty="0">
                <a:solidFill>
                  <a:schemeClr val="bg2">
                    <a:lumMod val="10000"/>
                  </a:schemeClr>
                </a:solidFill>
                <a:sym typeface="Tahoma" pitchFamily="34" charset="0"/>
              </a:rPr>
              <a:t>Data may not total 100% due to rounding</a:t>
            </a:r>
            <a:r>
              <a:rPr lang="en-US" dirty="0" smtClean="0">
                <a:solidFill>
                  <a:schemeClr val="bg2">
                    <a:lumMod val="10000"/>
                  </a:schemeClr>
                </a:solidFill>
                <a:sym typeface="Tahoma" pitchFamily="34" charset="0"/>
              </a:rPr>
              <a:t>.</a:t>
            </a:r>
            <a:r>
              <a:rPr lang="en-US" dirty="0" smtClean="0">
                <a:solidFill>
                  <a:schemeClr val="bg2">
                    <a:lumMod val="10000"/>
                  </a:schemeClr>
                </a:solidFill>
              </a:rPr>
              <a:t> </a:t>
            </a:r>
            <a:endParaRPr lang="en-US" dirty="0">
              <a:solidFill>
                <a:schemeClr val="bg2">
                  <a:lumMod val="10000"/>
                </a:schemeClr>
              </a:solidFill>
            </a:endParaRPr>
          </a:p>
          <a:p>
            <a:r>
              <a:rPr lang="en-US" dirty="0">
                <a:solidFill>
                  <a:schemeClr val="bg2">
                    <a:lumMod val="10000"/>
                  </a:schemeClr>
                </a:solidFill>
              </a:rPr>
              <a:t>SOURCE: </a:t>
            </a:r>
            <a:r>
              <a:rPr lang="en-US" dirty="0">
                <a:solidFill>
                  <a:schemeClr val="bg2">
                    <a:lumMod val="10000"/>
                  </a:schemeClr>
                </a:solidFill>
                <a:sym typeface="Tahoma" pitchFamily="34" charset="0"/>
              </a:rPr>
              <a:t>Kaiser Family Foundation analysis of the </a:t>
            </a:r>
            <a:r>
              <a:rPr lang="en-US" dirty="0" smtClean="0">
                <a:solidFill>
                  <a:schemeClr val="bg2">
                    <a:lumMod val="10000"/>
                  </a:schemeClr>
                </a:solidFill>
                <a:sym typeface="Tahoma" pitchFamily="34" charset="0"/>
              </a:rPr>
              <a:t>2016 </a:t>
            </a:r>
            <a:r>
              <a:rPr lang="en-US" dirty="0">
                <a:solidFill>
                  <a:schemeClr val="bg2">
                    <a:lumMod val="10000"/>
                  </a:schemeClr>
                </a:solidFill>
                <a:sym typeface="Tahoma" pitchFamily="34" charset="0"/>
              </a:rPr>
              <a:t>ASEC Supplement to the CPS.</a:t>
            </a:r>
          </a:p>
        </p:txBody>
      </p:sp>
      <p:sp>
        <p:nvSpPr>
          <p:cNvPr id="2" name="Title 1"/>
          <p:cNvSpPr>
            <a:spLocks noGrp="1"/>
          </p:cNvSpPr>
          <p:nvPr>
            <p:ph type="title"/>
          </p:nvPr>
        </p:nvSpPr>
        <p:spPr>
          <a:xfrm>
            <a:off x="91440" y="365760"/>
            <a:ext cx="8961120" cy="777240"/>
          </a:xfrm>
        </p:spPr>
        <p:txBody>
          <a:bodyPr>
            <a:normAutofit fontScale="90000"/>
          </a:bodyPr>
          <a:lstStyle/>
          <a:p>
            <a:r>
              <a:rPr lang="en-US" dirty="0" smtClean="0">
                <a:solidFill>
                  <a:schemeClr val="tx1"/>
                </a:solidFill>
              </a:rPr>
              <a:t>An estimated </a:t>
            </a:r>
            <a:r>
              <a:rPr lang="en-US" dirty="0" smtClean="0">
                <a:solidFill>
                  <a:schemeClr val="tx1"/>
                </a:solidFill>
              </a:rPr>
              <a:t>28.5 </a:t>
            </a:r>
            <a:r>
              <a:rPr lang="en-US" dirty="0" smtClean="0">
                <a:solidFill>
                  <a:schemeClr val="tx1"/>
                </a:solidFill>
              </a:rPr>
              <a:t>million nonelderly individuals were uninsured in 2015.</a:t>
            </a:r>
            <a:r>
              <a:rPr lang="en-US" dirty="0" smtClean="0"/>
              <a:t/>
            </a:r>
            <a:br>
              <a:rPr lang="en-US" dirty="0" smtClean="0"/>
            </a:br>
            <a:endParaRPr lang="en-US" dirty="0"/>
          </a:p>
        </p:txBody>
      </p:sp>
      <p:sp>
        <p:nvSpPr>
          <p:cNvPr id="17" name="TextBox 16"/>
          <p:cNvSpPr txBox="1"/>
          <p:nvPr/>
        </p:nvSpPr>
        <p:spPr>
          <a:xfrm>
            <a:off x="3505200" y="5475905"/>
            <a:ext cx="4267200" cy="369332"/>
          </a:xfrm>
          <a:prstGeom prst="rect">
            <a:avLst/>
          </a:prstGeom>
          <a:noFill/>
        </p:spPr>
        <p:txBody>
          <a:bodyPr wrap="square" rtlCol="0">
            <a:spAutoFit/>
          </a:bodyPr>
          <a:lstStyle/>
          <a:p>
            <a:r>
              <a:rPr lang="en-US" b="1" dirty="0" smtClean="0">
                <a:solidFill>
                  <a:srgbClr val="000000"/>
                </a:solidFill>
              </a:rPr>
              <a:t>271.3 M Nonelderly</a:t>
            </a:r>
            <a:endParaRPr lang="en-US" b="1" dirty="0">
              <a:solidFill>
                <a:srgbClr val="000000"/>
              </a:solidFill>
            </a:endParaRPr>
          </a:p>
        </p:txBody>
      </p:sp>
    </p:spTree>
    <p:extLst>
      <p:ext uri="{BB962C8B-B14F-4D97-AF65-F5344CB8AC3E}">
        <p14:creationId xmlns:p14="http://schemas.microsoft.com/office/powerpoint/2010/main" val="795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p:cNvGraphicFramePr>
            <a:graphicFrameLocks noGrp="1"/>
          </p:cNvGraphicFramePr>
          <p:nvPr>
            <p:ph idx="12"/>
            <p:extLst>
              <p:ext uri="{D42A27DB-BD31-4B8C-83A1-F6EECF244321}">
                <p14:modId xmlns:p14="http://schemas.microsoft.com/office/powerpoint/2010/main" val="1501799325"/>
              </p:ext>
            </p:extLst>
          </p:nvPr>
        </p:nvGraphicFramePr>
        <p:xfrm>
          <a:off x="3040380" y="1655743"/>
          <a:ext cx="3017520" cy="37795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Placeholder 10"/>
          <p:cNvGraphicFramePr>
            <a:graphicFrameLocks noGrp="1"/>
          </p:cNvGraphicFramePr>
          <p:nvPr>
            <p:ph idx="1"/>
            <p:extLst>
              <p:ext uri="{D42A27DB-BD31-4B8C-83A1-F6EECF244321}">
                <p14:modId xmlns:p14="http://schemas.microsoft.com/office/powerpoint/2010/main" val="3432350078"/>
              </p:ext>
            </p:extLst>
          </p:nvPr>
        </p:nvGraphicFramePr>
        <p:xfrm>
          <a:off x="152400" y="1600200"/>
          <a:ext cx="3017520" cy="377952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 Placeholder 5"/>
          <p:cNvSpPr>
            <a:spLocks noGrp="1"/>
          </p:cNvSpPr>
          <p:nvPr>
            <p:ph type="body" sz="quarter" idx="11"/>
          </p:nvPr>
        </p:nvSpPr>
        <p:spPr>
          <a:xfrm>
            <a:off x="0" y="6400800"/>
            <a:ext cx="8276841" cy="457200"/>
          </a:xfrm>
          <a:prstGeom prst="rect">
            <a:avLst/>
          </a:prstGeom>
        </p:spPr>
        <p:txBody>
          <a:bodyPr>
            <a:noAutofit/>
          </a:bodyPr>
          <a:lstStyle/>
          <a:p>
            <a:r>
              <a:rPr lang="en-US" dirty="0" smtClean="0">
                <a:solidFill>
                  <a:schemeClr val="bg2">
                    <a:lumMod val="10000"/>
                  </a:schemeClr>
                </a:solidFill>
                <a:sym typeface="Tahoma" pitchFamily="34" charset="0"/>
              </a:rPr>
              <a:t>NOTES: The </a:t>
            </a:r>
            <a:r>
              <a:rPr lang="en-US" dirty="0">
                <a:solidFill>
                  <a:schemeClr val="bg2">
                    <a:lumMod val="10000"/>
                  </a:schemeClr>
                </a:solidFill>
                <a:sym typeface="Tahoma" pitchFamily="34" charset="0"/>
              </a:rPr>
              <a:t>U.S. Census Bureau's poverty threshold for a family with two adults and one child was $</a:t>
            </a:r>
            <a:r>
              <a:rPr lang="en-US" dirty="0" smtClean="0">
                <a:solidFill>
                  <a:schemeClr val="bg2">
                    <a:lumMod val="10000"/>
                  </a:schemeClr>
                </a:solidFill>
                <a:sym typeface="Tahoma" pitchFamily="34" charset="0"/>
              </a:rPr>
              <a:t>19,078 </a:t>
            </a:r>
            <a:r>
              <a:rPr lang="en-US" dirty="0">
                <a:solidFill>
                  <a:schemeClr val="bg2">
                    <a:lumMod val="10000"/>
                  </a:schemeClr>
                </a:solidFill>
                <a:sym typeface="Tahoma" pitchFamily="34" charset="0"/>
              </a:rPr>
              <a:t>in </a:t>
            </a:r>
            <a:r>
              <a:rPr lang="en-US" dirty="0" smtClean="0">
                <a:solidFill>
                  <a:schemeClr val="bg2">
                    <a:lumMod val="10000"/>
                  </a:schemeClr>
                </a:solidFill>
                <a:sym typeface="Tahoma" pitchFamily="34" charset="0"/>
              </a:rPr>
              <a:t>2015. Data </a:t>
            </a:r>
            <a:r>
              <a:rPr lang="en-US" dirty="0">
                <a:solidFill>
                  <a:schemeClr val="bg2">
                    <a:lumMod val="10000"/>
                  </a:schemeClr>
                </a:solidFill>
                <a:sym typeface="Tahoma" pitchFamily="34" charset="0"/>
              </a:rPr>
              <a:t>may not total 100% due to rounding. </a:t>
            </a:r>
            <a:endParaRPr lang="en-US" dirty="0" smtClean="0">
              <a:solidFill>
                <a:schemeClr val="bg2">
                  <a:lumMod val="10000"/>
                </a:schemeClr>
              </a:solidFill>
              <a:sym typeface="Tahoma" pitchFamily="34" charset="0"/>
            </a:endParaRPr>
          </a:p>
          <a:p>
            <a:r>
              <a:rPr lang="en-US" dirty="0" smtClean="0">
                <a:solidFill>
                  <a:schemeClr val="bg2">
                    <a:lumMod val="10000"/>
                  </a:schemeClr>
                </a:solidFill>
                <a:sym typeface="Tahoma" pitchFamily="34" charset="0"/>
              </a:rPr>
              <a:t>SOURCE</a:t>
            </a:r>
            <a:r>
              <a:rPr lang="en-US" dirty="0">
                <a:solidFill>
                  <a:schemeClr val="bg2">
                    <a:lumMod val="10000"/>
                  </a:schemeClr>
                </a:solidFill>
                <a:sym typeface="Tahoma" pitchFamily="34" charset="0"/>
              </a:rPr>
              <a:t>: </a:t>
            </a:r>
            <a:r>
              <a:rPr lang="en-US" dirty="0" smtClean="0">
                <a:solidFill>
                  <a:schemeClr val="bg2">
                    <a:lumMod val="10000"/>
                  </a:schemeClr>
                </a:solidFill>
                <a:sym typeface="Tahoma" pitchFamily="34" charset="0"/>
              </a:rPr>
              <a:t>Kaiser Family Foundation analysis of the 2016 ASEC </a:t>
            </a:r>
            <a:r>
              <a:rPr lang="en-US" dirty="0">
                <a:solidFill>
                  <a:schemeClr val="bg2">
                    <a:lumMod val="10000"/>
                  </a:schemeClr>
                </a:solidFill>
                <a:sym typeface="Tahoma" pitchFamily="34" charset="0"/>
              </a:rPr>
              <a:t>Supplement to the CPS</a:t>
            </a:r>
            <a:r>
              <a:rPr lang="en-US" dirty="0" smtClean="0">
                <a:solidFill>
                  <a:schemeClr val="bg2">
                    <a:lumMod val="10000"/>
                  </a:schemeClr>
                </a:solidFill>
                <a:sym typeface="Tahoma" pitchFamily="34" charset="0"/>
              </a:rPr>
              <a:t>.</a:t>
            </a:r>
            <a:endParaRPr lang="en-US" dirty="0">
              <a:solidFill>
                <a:schemeClr val="bg2">
                  <a:lumMod val="10000"/>
                </a:schemeClr>
              </a:solidFill>
              <a:sym typeface="Tahoma" pitchFamily="34" charset="0"/>
            </a:endParaRPr>
          </a:p>
        </p:txBody>
      </p:sp>
      <p:graphicFrame>
        <p:nvGraphicFramePr>
          <p:cNvPr id="7" name="Chart Placeholder 6"/>
          <p:cNvGraphicFramePr>
            <a:graphicFrameLocks noGrp="1"/>
          </p:cNvGraphicFramePr>
          <p:nvPr>
            <p:ph idx="13"/>
            <p:extLst>
              <p:ext uri="{D42A27DB-BD31-4B8C-83A1-F6EECF244321}">
                <p14:modId xmlns:p14="http://schemas.microsoft.com/office/powerpoint/2010/main" val="3228252101"/>
              </p:ext>
            </p:extLst>
          </p:nvPr>
        </p:nvGraphicFramePr>
        <p:xfrm>
          <a:off x="6019800" y="1600200"/>
          <a:ext cx="3017520" cy="3779520"/>
        </p:xfrm>
        <a:graphic>
          <a:graphicData uri="http://schemas.openxmlformats.org/drawingml/2006/chart">
            <c:chart xmlns:c="http://schemas.openxmlformats.org/drawingml/2006/chart" xmlns:r="http://schemas.openxmlformats.org/officeDocument/2006/relationships" r:id="rId5"/>
          </a:graphicData>
        </a:graphic>
      </p:graphicFrame>
      <p:sp>
        <p:nvSpPr>
          <p:cNvPr id="5" name="Title 4"/>
          <p:cNvSpPr>
            <a:spLocks noGrp="1"/>
          </p:cNvSpPr>
          <p:nvPr>
            <p:ph type="title"/>
          </p:nvPr>
        </p:nvSpPr>
        <p:spPr/>
        <p:txBody>
          <a:bodyPr/>
          <a:lstStyle/>
          <a:p>
            <a:r>
              <a:rPr lang="en-US" sz="2700" dirty="0" smtClean="0"/>
              <a:t>In 2015, t</a:t>
            </a:r>
            <a:r>
              <a:rPr lang="en-US" sz="2700" dirty="0" smtClean="0"/>
              <a:t>he </a:t>
            </a:r>
            <a:r>
              <a:rPr lang="en-US" sz="2700" dirty="0"/>
              <a:t>majority of the uninsured are low-income adults, and more than half are people of color. </a:t>
            </a:r>
          </a:p>
        </p:txBody>
      </p:sp>
      <p:sp>
        <p:nvSpPr>
          <p:cNvPr id="10" name="Text Box 6"/>
          <p:cNvSpPr txBox="1">
            <a:spLocks noChangeArrowheads="1"/>
          </p:cNvSpPr>
          <p:nvPr/>
        </p:nvSpPr>
        <p:spPr bwMode="auto">
          <a:xfrm>
            <a:off x="2666667" y="5486400"/>
            <a:ext cx="3690627" cy="430887"/>
          </a:xfrm>
          <a:prstGeom prst="rect">
            <a:avLst/>
          </a:prstGeom>
          <a:noFill/>
          <a:ln w="9525">
            <a:noFill/>
            <a:miter lim="800000"/>
            <a:headEnd/>
            <a:tailEnd/>
          </a:ln>
        </p:spPr>
        <p:txBody>
          <a:bodyPr wrap="none">
            <a:spAutoFit/>
          </a:bodyPr>
          <a:lstStyle/>
          <a:p>
            <a:pPr algn="ctr" fontAlgn="base">
              <a:spcBef>
                <a:spcPct val="0"/>
              </a:spcBef>
              <a:spcAft>
                <a:spcPct val="0"/>
              </a:spcAft>
              <a:buClr>
                <a:srgbClr val="000000"/>
              </a:buClr>
              <a:buFont typeface="Tahoma" pitchFamily="34" charset="0"/>
              <a:buNone/>
            </a:pPr>
            <a:r>
              <a:rPr lang="en-US" sz="2200" b="1" dirty="0">
                <a:solidFill>
                  <a:srgbClr val="000000"/>
                </a:solidFill>
                <a:cs typeface="Arial" pitchFamily="34" charset="0"/>
                <a:sym typeface="Tahoma" pitchFamily="34" charset="0"/>
              </a:rPr>
              <a:t>Total = </a:t>
            </a:r>
            <a:r>
              <a:rPr lang="en-US" sz="2200" b="1" dirty="0" smtClean="0">
                <a:solidFill>
                  <a:srgbClr val="000000"/>
                </a:solidFill>
                <a:cs typeface="Arial" pitchFamily="34" charset="0"/>
                <a:sym typeface="Tahoma" pitchFamily="34" charset="0"/>
              </a:rPr>
              <a:t>28.5 </a:t>
            </a:r>
            <a:r>
              <a:rPr lang="en-US" sz="2200" b="1" dirty="0" smtClean="0">
                <a:solidFill>
                  <a:srgbClr val="000000"/>
                </a:solidFill>
                <a:cs typeface="Arial" pitchFamily="34" charset="0"/>
                <a:sym typeface="Tahoma" pitchFamily="34" charset="0"/>
              </a:rPr>
              <a:t>Million Uninsured</a:t>
            </a:r>
            <a:endParaRPr lang="en-US" sz="2200" b="1" dirty="0">
              <a:solidFill>
                <a:srgbClr val="000000"/>
              </a:solidFill>
              <a:cs typeface="Arial" pitchFamily="34" charset="0"/>
              <a:sym typeface="Tahoma" pitchFamily="34" charset="0"/>
            </a:endParaRPr>
          </a:p>
        </p:txBody>
      </p:sp>
      <p:sp>
        <p:nvSpPr>
          <p:cNvPr id="8" name="TextBox 7"/>
          <p:cNvSpPr txBox="1"/>
          <p:nvPr/>
        </p:nvSpPr>
        <p:spPr>
          <a:xfrm>
            <a:off x="1622628" y="3418820"/>
            <a:ext cx="1066800" cy="523220"/>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rgbClr val="FFFFFF"/>
                </a:solidFill>
              </a:rPr>
              <a:t>Childless Adults</a:t>
            </a:r>
            <a:endParaRPr lang="en-US" sz="1400" b="1" dirty="0">
              <a:solidFill>
                <a:srgbClr val="FFFFFF"/>
              </a:solidFill>
            </a:endParaRPr>
          </a:p>
        </p:txBody>
      </p:sp>
      <p:sp>
        <p:nvSpPr>
          <p:cNvPr id="12" name="TextBox 11"/>
          <p:cNvSpPr txBox="1"/>
          <p:nvPr/>
        </p:nvSpPr>
        <p:spPr>
          <a:xfrm>
            <a:off x="762000" y="2740223"/>
            <a:ext cx="1066800" cy="307777"/>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rgbClr val="000000"/>
                </a:solidFill>
              </a:rPr>
              <a:t>Children</a:t>
            </a:r>
            <a:endParaRPr lang="en-US" sz="1400" b="1" dirty="0">
              <a:solidFill>
                <a:srgbClr val="000000"/>
              </a:solidFill>
            </a:endParaRPr>
          </a:p>
        </p:txBody>
      </p:sp>
      <p:sp>
        <p:nvSpPr>
          <p:cNvPr id="13" name="TextBox 12"/>
          <p:cNvSpPr txBox="1"/>
          <p:nvPr/>
        </p:nvSpPr>
        <p:spPr>
          <a:xfrm>
            <a:off x="493779" y="3612558"/>
            <a:ext cx="1066800" cy="307777"/>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rgbClr val="000000"/>
                </a:solidFill>
              </a:rPr>
              <a:t>Parents</a:t>
            </a:r>
            <a:endParaRPr lang="en-US" sz="1400" b="1" dirty="0">
              <a:solidFill>
                <a:srgbClr val="000000"/>
              </a:solidFill>
            </a:endParaRPr>
          </a:p>
        </p:txBody>
      </p:sp>
      <p:sp>
        <p:nvSpPr>
          <p:cNvPr id="19" name="TextBox 18"/>
          <p:cNvSpPr txBox="1"/>
          <p:nvPr/>
        </p:nvSpPr>
        <p:spPr>
          <a:xfrm>
            <a:off x="6477000" y="3412956"/>
            <a:ext cx="914400" cy="307777"/>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rgbClr val="000000"/>
                </a:solidFill>
              </a:rPr>
              <a:t>Hispanic</a:t>
            </a:r>
            <a:endParaRPr lang="en-US" sz="1400" b="1" dirty="0">
              <a:solidFill>
                <a:srgbClr val="000000"/>
              </a:solidFill>
            </a:endParaRPr>
          </a:p>
        </p:txBody>
      </p:sp>
      <p:sp>
        <p:nvSpPr>
          <p:cNvPr id="21" name="TextBox 20"/>
          <p:cNvSpPr txBox="1"/>
          <p:nvPr/>
        </p:nvSpPr>
        <p:spPr>
          <a:xfrm>
            <a:off x="7648575" y="3197513"/>
            <a:ext cx="989832" cy="738664"/>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rgbClr val="FFFFFF"/>
                </a:solidFill>
              </a:rPr>
              <a:t>White non-Hispanic</a:t>
            </a:r>
            <a:endParaRPr lang="en-US" sz="1400" b="1" dirty="0">
              <a:solidFill>
                <a:srgbClr val="FFFFFF"/>
              </a:solidFill>
            </a:endParaRPr>
          </a:p>
        </p:txBody>
      </p:sp>
      <p:sp>
        <p:nvSpPr>
          <p:cNvPr id="22" name="TextBox 21"/>
          <p:cNvSpPr txBox="1"/>
          <p:nvPr/>
        </p:nvSpPr>
        <p:spPr>
          <a:xfrm>
            <a:off x="7438641" y="2084367"/>
            <a:ext cx="838200" cy="292388"/>
          </a:xfrm>
          <a:prstGeom prst="rect">
            <a:avLst/>
          </a:prstGeom>
          <a:noFill/>
        </p:spPr>
        <p:txBody>
          <a:bodyPr wrap="square" rtlCol="0">
            <a:spAutoFit/>
          </a:bodyPr>
          <a:lstStyle/>
          <a:p>
            <a:pPr algn="ctr" eaLnBrk="0" fontAlgn="base" hangingPunct="0">
              <a:spcBef>
                <a:spcPct val="0"/>
              </a:spcBef>
              <a:spcAft>
                <a:spcPct val="0"/>
              </a:spcAft>
            </a:pPr>
            <a:r>
              <a:rPr lang="en-US" sz="1300" b="1" dirty="0" smtClean="0"/>
              <a:t>Other</a:t>
            </a:r>
            <a:endParaRPr lang="en-US" sz="1300" b="1" dirty="0"/>
          </a:p>
        </p:txBody>
      </p:sp>
      <p:sp>
        <p:nvSpPr>
          <p:cNvPr id="23" name="TextBox 22"/>
          <p:cNvSpPr txBox="1"/>
          <p:nvPr/>
        </p:nvSpPr>
        <p:spPr>
          <a:xfrm>
            <a:off x="5883747" y="1753507"/>
            <a:ext cx="1186506" cy="954107"/>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rgbClr val="000000"/>
                </a:solidFill>
              </a:rPr>
              <a:t>Asian/Native Hawaiian or Pacific Islander</a:t>
            </a:r>
            <a:endParaRPr lang="en-US" sz="1400" b="1" dirty="0">
              <a:solidFill>
                <a:srgbClr val="000000"/>
              </a:solidFill>
            </a:endParaRPr>
          </a:p>
        </p:txBody>
      </p:sp>
      <p:sp>
        <p:nvSpPr>
          <p:cNvPr id="24" name="TextBox 23"/>
          <p:cNvSpPr txBox="1"/>
          <p:nvPr/>
        </p:nvSpPr>
        <p:spPr>
          <a:xfrm>
            <a:off x="6981441" y="4223516"/>
            <a:ext cx="914400" cy="307777"/>
          </a:xfrm>
          <a:prstGeom prst="rect">
            <a:avLst/>
          </a:prstGeom>
          <a:noFill/>
        </p:spPr>
        <p:txBody>
          <a:bodyPr wrap="square" rtlCol="0">
            <a:spAutoFit/>
          </a:bodyPr>
          <a:lstStyle/>
          <a:p>
            <a:pPr algn="ctr" eaLnBrk="0" fontAlgn="base" hangingPunct="0">
              <a:spcBef>
                <a:spcPct val="0"/>
              </a:spcBef>
              <a:spcAft>
                <a:spcPct val="0"/>
              </a:spcAft>
            </a:pPr>
            <a:r>
              <a:rPr lang="en-US" sz="1400" b="1" dirty="0" smtClean="0">
                <a:solidFill>
                  <a:schemeClr val="bg1"/>
                </a:solidFill>
              </a:rPr>
              <a:t>Black</a:t>
            </a:r>
            <a:endParaRPr lang="en-US" sz="1400" b="1" dirty="0">
              <a:solidFill>
                <a:schemeClr val="bg1"/>
              </a:solidFill>
            </a:endParaRPr>
          </a:p>
        </p:txBody>
      </p:sp>
    </p:spTree>
    <p:extLst>
      <p:ext uri="{BB962C8B-B14F-4D97-AF65-F5344CB8AC3E}">
        <p14:creationId xmlns:p14="http://schemas.microsoft.com/office/powerpoint/2010/main" val="2277287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 y="365760"/>
            <a:ext cx="8961120" cy="929640"/>
          </a:xfrm>
        </p:spPr>
        <p:txBody>
          <a:bodyPr>
            <a:normAutofit fontScale="90000"/>
          </a:bodyPr>
          <a:lstStyle/>
          <a:p>
            <a:r>
              <a:rPr lang="en-US" dirty="0" smtClean="0"/>
              <a:t>Prior to the ACA, </a:t>
            </a:r>
            <a:r>
              <a:rPr lang="en-US" dirty="0"/>
              <a:t>Medicaid </a:t>
            </a:r>
            <a:r>
              <a:rPr lang="en-US" dirty="0" smtClean="0"/>
              <a:t>eligibility was limited to specific low-income groups.</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735" y="1143000"/>
            <a:ext cx="8304531" cy="4985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791200" y="1847850"/>
            <a:ext cx="1066800" cy="646331"/>
          </a:xfrm>
          <a:prstGeom prst="rect">
            <a:avLst/>
          </a:prstGeom>
          <a:noFill/>
        </p:spPr>
        <p:txBody>
          <a:bodyPr wrap="square" rtlCol="0">
            <a:spAutoFit/>
          </a:bodyPr>
          <a:lstStyle/>
          <a:p>
            <a:pPr algn="ctr"/>
            <a:r>
              <a:rPr lang="en-US" b="1" dirty="0" smtClean="0">
                <a:solidFill>
                  <a:schemeClr val="bg1">
                    <a:lumMod val="50000"/>
                  </a:schemeClr>
                </a:solidFill>
                <a:latin typeface="Calibri" pitchFamily="34" charset="0"/>
                <a:cs typeface="Meta Offc Pro"/>
              </a:rPr>
              <a:t>Not Eligible</a:t>
            </a:r>
          </a:p>
        </p:txBody>
      </p:sp>
    </p:spTree>
    <p:extLst>
      <p:ext uri="{BB962C8B-B14F-4D97-AF65-F5344CB8AC3E}">
        <p14:creationId xmlns:p14="http://schemas.microsoft.com/office/powerpoint/2010/main" val="2940408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Expanding Medicaid to low-income adults is a core component of </a:t>
            </a:r>
            <a:r>
              <a:rPr lang="en-US" dirty="0" smtClean="0"/>
              <a:t>the ACA </a:t>
            </a:r>
            <a:r>
              <a:rPr lang="en-US" dirty="0"/>
              <a:t>coverage </a:t>
            </a:r>
            <a:r>
              <a:rPr lang="en-US" dirty="0" smtClean="0"/>
              <a:t>expansions.</a:t>
            </a:r>
            <a:r>
              <a:rPr lang="en-US" dirty="0"/>
              <a:t/>
            </a:r>
            <a:br>
              <a:rPr lang="en-US" dirty="0"/>
            </a:br>
            <a:endParaRPr lang="en-US" dirty="0"/>
          </a:p>
        </p:txBody>
      </p:sp>
      <p:sp>
        <p:nvSpPr>
          <p:cNvPr id="4" name="Isosceles Triangle 2"/>
          <p:cNvSpPr>
            <a:spLocks noChangeArrowheads="1"/>
          </p:cNvSpPr>
          <p:nvPr/>
        </p:nvSpPr>
        <p:spPr bwMode="auto">
          <a:xfrm>
            <a:off x="2057400" y="1698982"/>
            <a:ext cx="5029200" cy="4183063"/>
          </a:xfrm>
          <a:prstGeom prst="triangle">
            <a:avLst>
              <a:gd name="adj" fmla="val 50000"/>
            </a:avLst>
          </a:prstGeom>
          <a:solidFill>
            <a:schemeClr val="accent1"/>
          </a:solidFill>
          <a:ln w="9525" algn="ctr">
            <a:solidFill>
              <a:schemeClr val="tx1"/>
            </a:solidFill>
            <a:round/>
            <a:headEnd/>
            <a:tailEnd/>
          </a:ln>
        </p:spPr>
        <p:txBody>
          <a:bodyPr wrap="none" anchor="ctr"/>
          <a:lstStyle/>
          <a:p>
            <a:pPr algn="ctr"/>
            <a:endParaRPr lang="en-US" sz="2000" b="1"/>
          </a:p>
        </p:txBody>
      </p:sp>
      <p:sp>
        <p:nvSpPr>
          <p:cNvPr id="5" name="TextBox 4"/>
          <p:cNvSpPr txBox="1"/>
          <p:nvPr/>
        </p:nvSpPr>
        <p:spPr>
          <a:xfrm>
            <a:off x="533400" y="3367445"/>
            <a:ext cx="2627195" cy="1015663"/>
          </a:xfrm>
          <a:prstGeom prst="rect">
            <a:avLst/>
          </a:prstGeom>
          <a:noFill/>
        </p:spPr>
        <p:txBody>
          <a:bodyPr wrap="square">
            <a:spAutoFit/>
          </a:bodyPr>
          <a:lstStyle/>
          <a:p>
            <a:pPr algn="ctr">
              <a:defRPr/>
            </a:pPr>
            <a:r>
              <a:rPr lang="en-US" sz="2000" b="1" dirty="0">
                <a:cs typeface="Arial" pitchFamily="34" charset="0"/>
              </a:rPr>
              <a:t>Medicaid </a:t>
            </a:r>
            <a:r>
              <a:rPr lang="en-US" sz="2000" b="1" dirty="0" smtClean="0">
                <a:cs typeface="Arial" pitchFamily="34" charset="0"/>
              </a:rPr>
              <a:t>Coverage For Low-Income Individuals </a:t>
            </a:r>
            <a:endParaRPr lang="en-US" sz="2000" b="1" dirty="0">
              <a:cs typeface="Arial" pitchFamily="34" charset="0"/>
            </a:endParaRPr>
          </a:p>
        </p:txBody>
      </p:sp>
      <p:sp>
        <p:nvSpPr>
          <p:cNvPr id="6" name="TextBox 5"/>
          <p:cNvSpPr txBox="1"/>
          <p:nvPr/>
        </p:nvSpPr>
        <p:spPr>
          <a:xfrm>
            <a:off x="2438400" y="5867400"/>
            <a:ext cx="4558352" cy="461665"/>
          </a:xfrm>
          <a:prstGeom prst="rect">
            <a:avLst/>
          </a:prstGeom>
          <a:noFill/>
        </p:spPr>
        <p:txBody>
          <a:bodyPr wrap="square">
            <a:spAutoFit/>
          </a:bodyPr>
          <a:lstStyle/>
          <a:p>
            <a:pPr algn="ctr">
              <a:defRPr/>
            </a:pPr>
            <a:r>
              <a:rPr lang="en-US" sz="2400" b="1" dirty="0" smtClean="0">
                <a:cs typeface="Arial" pitchFamily="34" charset="0"/>
              </a:rPr>
              <a:t>Employer-Sponsored </a:t>
            </a:r>
            <a:r>
              <a:rPr lang="en-US" sz="2400" b="1" dirty="0">
                <a:cs typeface="Arial" pitchFamily="34" charset="0"/>
              </a:rPr>
              <a:t>Coverage</a:t>
            </a:r>
          </a:p>
        </p:txBody>
      </p:sp>
      <p:sp>
        <p:nvSpPr>
          <p:cNvPr id="7" name="TextBox 6"/>
          <p:cNvSpPr txBox="1"/>
          <p:nvPr/>
        </p:nvSpPr>
        <p:spPr>
          <a:xfrm>
            <a:off x="5819775" y="3291245"/>
            <a:ext cx="3276600" cy="1015663"/>
          </a:xfrm>
          <a:prstGeom prst="rect">
            <a:avLst/>
          </a:prstGeom>
          <a:noFill/>
        </p:spPr>
        <p:txBody>
          <a:bodyPr wrap="square">
            <a:spAutoFit/>
          </a:bodyPr>
          <a:lstStyle/>
          <a:p>
            <a:pPr algn="ctr">
              <a:defRPr/>
            </a:pPr>
            <a:r>
              <a:rPr lang="en-US" sz="2000" b="1" dirty="0" smtClean="0">
                <a:cs typeface="Arial" pitchFamily="34" charset="0"/>
              </a:rPr>
              <a:t>Marketplaces With Subsidies </a:t>
            </a:r>
            <a:r>
              <a:rPr lang="en-US" sz="2000" b="1" dirty="0">
                <a:cs typeface="Arial" pitchFamily="34" charset="0"/>
              </a:rPr>
              <a:t>F</a:t>
            </a:r>
            <a:r>
              <a:rPr lang="en-US" sz="2000" b="1" dirty="0" smtClean="0">
                <a:cs typeface="Arial" pitchFamily="34" charset="0"/>
              </a:rPr>
              <a:t>or Moderate Income Individuals</a:t>
            </a:r>
            <a:endParaRPr lang="en-US" sz="2000" b="1" dirty="0">
              <a:cs typeface="Arial" pitchFamily="34" charset="0"/>
            </a:endParaRPr>
          </a:p>
        </p:txBody>
      </p:sp>
      <p:sp>
        <p:nvSpPr>
          <p:cNvPr id="8" name="TextBox 7"/>
          <p:cNvSpPr txBox="1"/>
          <p:nvPr/>
        </p:nvSpPr>
        <p:spPr>
          <a:xfrm>
            <a:off x="3429000" y="3443645"/>
            <a:ext cx="2362200" cy="830997"/>
          </a:xfrm>
          <a:prstGeom prst="rect">
            <a:avLst/>
          </a:prstGeom>
          <a:noFill/>
        </p:spPr>
        <p:txBody>
          <a:bodyPr>
            <a:spAutoFit/>
          </a:bodyPr>
          <a:lstStyle/>
          <a:p>
            <a:pPr algn="ctr">
              <a:defRPr/>
            </a:pPr>
            <a:r>
              <a:rPr lang="en-US" sz="2400" b="1" dirty="0">
                <a:solidFill>
                  <a:schemeClr val="bg1"/>
                </a:solidFill>
                <a:cs typeface="Arial" pitchFamily="34" charset="0"/>
              </a:rPr>
              <a:t>Individual</a:t>
            </a:r>
          </a:p>
          <a:p>
            <a:pPr algn="ctr">
              <a:defRPr/>
            </a:pPr>
            <a:r>
              <a:rPr lang="en-US" sz="2400" b="1" dirty="0">
                <a:solidFill>
                  <a:schemeClr val="bg1"/>
                </a:solidFill>
                <a:cs typeface="Arial" pitchFamily="34" charset="0"/>
              </a:rPr>
              <a:t>Mandate</a:t>
            </a:r>
          </a:p>
        </p:txBody>
      </p:sp>
      <p:sp>
        <p:nvSpPr>
          <p:cNvPr id="9" name="TextBox 8"/>
          <p:cNvSpPr txBox="1"/>
          <p:nvPr/>
        </p:nvSpPr>
        <p:spPr>
          <a:xfrm>
            <a:off x="3276600" y="4662845"/>
            <a:ext cx="2667000" cy="830997"/>
          </a:xfrm>
          <a:prstGeom prst="rect">
            <a:avLst/>
          </a:prstGeom>
          <a:noFill/>
        </p:spPr>
        <p:txBody>
          <a:bodyPr>
            <a:spAutoFit/>
          </a:bodyPr>
          <a:lstStyle/>
          <a:p>
            <a:pPr algn="ctr">
              <a:defRPr/>
            </a:pPr>
            <a:r>
              <a:rPr lang="en-US" sz="2400" b="1" dirty="0">
                <a:solidFill>
                  <a:schemeClr val="bg1"/>
                </a:solidFill>
                <a:cs typeface="Arial" pitchFamily="34" charset="0"/>
              </a:rPr>
              <a:t>Health Insurance Market Reforms</a:t>
            </a:r>
          </a:p>
        </p:txBody>
      </p:sp>
      <p:sp>
        <p:nvSpPr>
          <p:cNvPr id="10" name="TextBox 9"/>
          <p:cNvSpPr txBox="1"/>
          <p:nvPr/>
        </p:nvSpPr>
        <p:spPr>
          <a:xfrm>
            <a:off x="3029803" y="1290935"/>
            <a:ext cx="3142397" cy="461665"/>
          </a:xfrm>
          <a:prstGeom prst="rect">
            <a:avLst/>
          </a:prstGeom>
          <a:noFill/>
        </p:spPr>
        <p:txBody>
          <a:bodyPr wrap="square">
            <a:spAutoFit/>
          </a:bodyPr>
          <a:lstStyle/>
          <a:p>
            <a:pPr algn="ctr">
              <a:defRPr/>
            </a:pPr>
            <a:r>
              <a:rPr lang="en-US" sz="2400" b="1" dirty="0" smtClean="0">
                <a:solidFill>
                  <a:srgbClr val="000000"/>
                </a:solidFill>
                <a:cs typeface="Arial" pitchFamily="34" charset="0"/>
              </a:rPr>
              <a:t>Universal Coverage</a:t>
            </a:r>
            <a:endParaRPr lang="en-US" sz="2400" b="1" dirty="0">
              <a:solidFill>
                <a:srgbClr val="000000"/>
              </a:solidFill>
              <a:cs typeface="Arial" pitchFamily="34" charset="0"/>
            </a:endParaRPr>
          </a:p>
        </p:txBody>
      </p:sp>
    </p:spTree>
    <p:extLst>
      <p:ext uri="{BB962C8B-B14F-4D97-AF65-F5344CB8AC3E}">
        <p14:creationId xmlns:p14="http://schemas.microsoft.com/office/powerpoint/2010/main" val="339209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smtClean="0"/>
              <a:t>NOTES: 138% FPL = $16,394 for an individual and $27,821 for a family of three in 2016.</a:t>
            </a:r>
            <a:endParaRPr lang="en-US" dirty="0"/>
          </a:p>
        </p:txBody>
      </p:sp>
      <p:sp>
        <p:nvSpPr>
          <p:cNvPr id="4" name="Title 3"/>
          <p:cNvSpPr>
            <a:spLocks noGrp="1"/>
          </p:cNvSpPr>
          <p:nvPr>
            <p:ph type="title"/>
          </p:nvPr>
        </p:nvSpPr>
        <p:spPr>
          <a:xfrm>
            <a:off x="91440" y="365760"/>
            <a:ext cx="8961120" cy="929640"/>
          </a:xfrm>
        </p:spPr>
        <p:txBody>
          <a:bodyPr>
            <a:normAutofit fontScale="90000"/>
          </a:bodyPr>
          <a:lstStyle/>
          <a:p>
            <a:r>
              <a:rPr lang="en-US" dirty="0" smtClean="0"/>
              <a:t>As enacted, the ACA Medicaid </a:t>
            </a:r>
            <a:r>
              <a:rPr lang="en-US" dirty="0"/>
              <a:t>e</a:t>
            </a:r>
            <a:r>
              <a:rPr lang="en-US" dirty="0" smtClean="0"/>
              <a:t>xpansion would cover adults </a:t>
            </a:r>
            <a:r>
              <a:rPr lang="en-US" dirty="0"/>
              <a:t>up to 138% </a:t>
            </a:r>
            <a:r>
              <a:rPr lang="en-US" dirty="0" smtClean="0"/>
              <a:t>FPL in all states, </a:t>
            </a:r>
            <a:r>
              <a:rPr lang="en-US" dirty="0"/>
              <a:t>filling long-standing gaps in </a:t>
            </a:r>
            <a:r>
              <a:rPr lang="en-US" dirty="0" smtClean="0"/>
              <a:t>coverage.</a:t>
            </a:r>
            <a:r>
              <a:rPr lang="en-US" dirty="0"/>
              <a:t/>
            </a:r>
            <a:br>
              <a:rPr lang="en-US" dirty="0"/>
            </a:br>
            <a:endParaRPr lang="en-US" dirty="0"/>
          </a:p>
        </p:txBody>
      </p:sp>
      <p:pic>
        <p:nvPicPr>
          <p:cNvPr id="1027"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260" t="4237" r="7532" b="31694"/>
          <a:stretch/>
        </p:blipFill>
        <p:spPr bwMode="auto">
          <a:xfrm>
            <a:off x="304800" y="1393508"/>
            <a:ext cx="8305800" cy="4854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6894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 Placeholder 142"/>
          <p:cNvSpPr>
            <a:spLocks noGrp="1"/>
          </p:cNvSpPr>
          <p:nvPr>
            <p:ph type="body" sz="quarter" idx="11"/>
          </p:nvPr>
        </p:nvSpPr>
        <p:spPr>
          <a:xfrm>
            <a:off x="91440" y="5791200"/>
            <a:ext cx="8321040" cy="975360"/>
          </a:xfrm>
        </p:spPr>
        <p:txBody>
          <a:bodyPr>
            <a:normAutofit/>
          </a:bodyPr>
          <a:lstStyle/>
          <a:p>
            <a:r>
              <a:rPr lang="en-US" sz="1100" dirty="0"/>
              <a:t>NOTES: Current status for each state is based on KCMU tracking and analysis of state executive activity. *AR, AZ, IA, IN, MI, MT, and NH have approved Section 1115 waivers. WI covers adults up to 100% FPL in Medicaid, but did not adopt the ACA expansion. </a:t>
            </a:r>
          </a:p>
          <a:p>
            <a:r>
              <a:rPr lang="en-US" sz="1100" dirty="0"/>
              <a:t>SOURCE: “Status of State Action on the Medicaid Expansion Decision,” KFF State Health Facts, updated October 14, 2016.</a:t>
            </a:r>
          </a:p>
          <a:p>
            <a:r>
              <a:rPr lang="en-US" sz="1100" dirty="0">
                <a:hlinkClick r:id="rId3"/>
              </a:rPr>
              <a:t>http://kff.org/health-reform/state-indicator/state-activity-around-expanding-medicaid-under-the-affordable-care-act/</a:t>
            </a:r>
            <a:r>
              <a:rPr lang="en-US" sz="1100" dirty="0"/>
              <a:t>  </a:t>
            </a:r>
          </a:p>
        </p:txBody>
      </p:sp>
      <p:sp>
        <p:nvSpPr>
          <p:cNvPr id="3" name="Title 2"/>
          <p:cNvSpPr>
            <a:spLocks noGrp="1"/>
          </p:cNvSpPr>
          <p:nvPr>
            <p:ph type="title"/>
          </p:nvPr>
        </p:nvSpPr>
        <p:spPr>
          <a:xfrm>
            <a:off x="91440" y="304800"/>
            <a:ext cx="8961120" cy="609600"/>
          </a:xfrm>
        </p:spPr>
        <p:txBody>
          <a:bodyPr>
            <a:normAutofit fontScale="90000"/>
          </a:bodyPr>
          <a:lstStyle/>
          <a:p>
            <a:r>
              <a:rPr lang="en-US" sz="2600" dirty="0"/>
              <a:t>But, the Supreme Court effectively made the Medicaid expansion a state option.</a:t>
            </a:r>
            <a:endParaRPr lang="en-US" sz="2600" dirty="0">
              <a:latin typeface="+mj-lt"/>
            </a:endParaRPr>
          </a:p>
        </p:txBody>
      </p:sp>
      <p:grpSp>
        <p:nvGrpSpPr>
          <p:cNvPr id="131" name="Group 130"/>
          <p:cNvGrpSpPr/>
          <p:nvPr/>
        </p:nvGrpSpPr>
        <p:grpSpPr>
          <a:xfrm>
            <a:off x="6324600" y="5282624"/>
            <a:ext cx="2916518" cy="584776"/>
            <a:chOff x="6324600" y="5206424"/>
            <a:chExt cx="2916518" cy="584776"/>
          </a:xfrm>
        </p:grpSpPr>
        <p:grpSp>
          <p:nvGrpSpPr>
            <p:cNvPr id="2" name="Group 1"/>
            <p:cNvGrpSpPr/>
            <p:nvPr/>
          </p:nvGrpSpPr>
          <p:grpSpPr>
            <a:xfrm>
              <a:off x="6327024" y="5206424"/>
              <a:ext cx="2588205" cy="292388"/>
              <a:chOff x="4325032" y="5363587"/>
              <a:chExt cx="3930143" cy="292388"/>
            </a:xfrm>
          </p:grpSpPr>
          <p:sp>
            <p:nvSpPr>
              <p:cNvPr id="132" name="Rectangle 131"/>
              <p:cNvSpPr>
                <a:spLocks noChangeArrowheads="1"/>
              </p:cNvSpPr>
              <p:nvPr/>
            </p:nvSpPr>
            <p:spPr bwMode="auto">
              <a:xfrm>
                <a:off x="4325032" y="5439395"/>
                <a:ext cx="227736" cy="152791"/>
              </a:xfrm>
              <a:prstGeom prst="rect">
                <a:avLst/>
              </a:prstGeom>
              <a:solidFill>
                <a:schemeClr val="accent2"/>
              </a:solidFill>
              <a:ln w="19050">
                <a:solidFill>
                  <a:srgbClr val="000000"/>
                </a:solidFill>
                <a:miter lim="800000"/>
                <a:headEnd/>
                <a:tailEnd/>
              </a:ln>
              <a:effectLst/>
            </p:spPr>
            <p:txBody>
              <a:bodyPr wrap="none" anchor="ctr"/>
              <a:lstStyle/>
              <a:p>
                <a:endParaRPr lang="en-US" sz="1100" b="1" dirty="0">
                  <a:solidFill>
                    <a:srgbClr val="000000"/>
                  </a:solidFill>
                  <a:cs typeface="Calibri" pitchFamily="34" charset="0"/>
                </a:endParaRPr>
              </a:p>
            </p:txBody>
          </p:sp>
          <p:sp>
            <p:nvSpPr>
              <p:cNvPr id="136" name="Text Box 135"/>
              <p:cNvSpPr txBox="1">
                <a:spLocks noChangeArrowheads="1"/>
              </p:cNvSpPr>
              <p:nvPr/>
            </p:nvSpPr>
            <p:spPr bwMode="auto">
              <a:xfrm>
                <a:off x="4525405" y="5363587"/>
                <a:ext cx="3729770" cy="292388"/>
              </a:xfrm>
              <a:prstGeom prst="rect">
                <a:avLst/>
              </a:prstGeom>
              <a:noFill/>
              <a:ln w="9525">
                <a:noFill/>
                <a:miter lim="800000"/>
                <a:headEnd/>
                <a:tailEnd/>
              </a:ln>
              <a:effectLst/>
            </p:spPr>
            <p:txBody>
              <a:bodyPr wrap="none">
                <a:spAutoFit/>
              </a:bodyPr>
              <a:lstStyle/>
              <a:p>
                <a:r>
                  <a:rPr lang="en-US" sz="1300" b="1" dirty="0" smtClean="0">
                    <a:solidFill>
                      <a:srgbClr val="000000"/>
                    </a:solidFill>
                    <a:cs typeface="Calibri" pitchFamily="34" charset="0"/>
                  </a:rPr>
                  <a:t>Adopted (32 States including DC)</a:t>
                </a:r>
                <a:endParaRPr lang="en-US" sz="1300" b="1" dirty="0">
                  <a:solidFill>
                    <a:srgbClr val="000000"/>
                  </a:solidFill>
                  <a:cs typeface="Calibri" pitchFamily="34" charset="0"/>
                </a:endParaRPr>
              </a:p>
            </p:txBody>
          </p:sp>
        </p:grpSp>
        <p:sp>
          <p:nvSpPr>
            <p:cNvPr id="137" name="Rectangle 136"/>
            <p:cNvSpPr>
              <a:spLocks noChangeArrowheads="1"/>
            </p:cNvSpPr>
            <p:nvPr/>
          </p:nvSpPr>
          <p:spPr bwMode="auto">
            <a:xfrm>
              <a:off x="6324600" y="5555764"/>
              <a:ext cx="152400" cy="159236"/>
            </a:xfrm>
            <a:prstGeom prst="rect">
              <a:avLst/>
            </a:prstGeom>
            <a:solidFill>
              <a:schemeClr val="tx2"/>
            </a:solidFill>
            <a:ln w="19050">
              <a:solidFill>
                <a:schemeClr val="tx1"/>
              </a:solidFill>
              <a:miter lim="800000"/>
              <a:headEnd/>
              <a:tailEnd/>
            </a:ln>
            <a:effectLst/>
          </p:spPr>
          <p:txBody>
            <a:bodyPr wrap="none" anchor="ctr"/>
            <a:lstStyle/>
            <a:p>
              <a:endParaRPr lang="en-US" b="1" dirty="0">
                <a:solidFill>
                  <a:srgbClr val="000000"/>
                </a:solidFill>
                <a:cs typeface="Calibri" pitchFamily="34" charset="0"/>
              </a:endParaRPr>
            </a:p>
          </p:txBody>
        </p:sp>
        <p:sp>
          <p:nvSpPr>
            <p:cNvPr id="138" name="Text Box 135"/>
            <p:cNvSpPr txBox="1">
              <a:spLocks noChangeArrowheads="1"/>
            </p:cNvSpPr>
            <p:nvPr/>
          </p:nvSpPr>
          <p:spPr bwMode="auto">
            <a:xfrm>
              <a:off x="6462537" y="5498812"/>
              <a:ext cx="2778581" cy="292388"/>
            </a:xfrm>
            <a:prstGeom prst="rect">
              <a:avLst/>
            </a:prstGeom>
            <a:noFill/>
            <a:ln w="9525">
              <a:noFill/>
              <a:miter lim="800000"/>
              <a:headEnd/>
              <a:tailEnd/>
            </a:ln>
            <a:effectLst/>
          </p:spPr>
          <p:txBody>
            <a:bodyPr wrap="none">
              <a:spAutoFit/>
            </a:bodyPr>
            <a:lstStyle/>
            <a:p>
              <a:r>
                <a:rPr lang="en-US" sz="1300" b="1" dirty="0" smtClean="0">
                  <a:solidFill>
                    <a:srgbClr val="000000"/>
                  </a:solidFill>
                  <a:cs typeface="Calibri" pitchFamily="34" charset="0"/>
                </a:rPr>
                <a:t>Not Adopting At </a:t>
              </a:r>
              <a:r>
                <a:rPr lang="en-US" sz="1300" b="1" dirty="0">
                  <a:solidFill>
                    <a:srgbClr val="000000"/>
                  </a:solidFill>
                  <a:cs typeface="Calibri" pitchFamily="34" charset="0"/>
                </a:rPr>
                <a:t>T</a:t>
              </a:r>
              <a:r>
                <a:rPr lang="en-US" sz="1300" b="1" dirty="0" smtClean="0">
                  <a:solidFill>
                    <a:srgbClr val="000000"/>
                  </a:solidFill>
                  <a:cs typeface="Calibri" pitchFamily="34" charset="0"/>
                </a:rPr>
                <a:t>his Time (19 States)</a:t>
              </a:r>
              <a:endParaRPr lang="en-US" sz="1300" b="1" dirty="0">
                <a:solidFill>
                  <a:srgbClr val="000000"/>
                </a:solidFill>
                <a:cs typeface="Calibri" pitchFamily="34" charset="0"/>
              </a:endParaRPr>
            </a:p>
          </p:txBody>
        </p:sp>
      </p:grpSp>
      <p:sp>
        <p:nvSpPr>
          <p:cNvPr id="133" name="Rectangle 132"/>
          <p:cNvSpPr/>
          <p:nvPr/>
        </p:nvSpPr>
        <p:spPr>
          <a:xfrm>
            <a:off x="762000" y="1078468"/>
            <a:ext cx="6837363" cy="369332"/>
          </a:xfrm>
          <a:prstGeom prst="rect">
            <a:avLst/>
          </a:prstGeom>
        </p:spPr>
        <p:txBody>
          <a:bodyPr wrap="square">
            <a:spAutoFit/>
          </a:bodyPr>
          <a:lstStyle/>
          <a:p>
            <a:r>
              <a:rPr lang="en-US" b="1" dirty="0"/>
              <a:t>Status of Medicaid Expansion Decisions, </a:t>
            </a:r>
            <a:r>
              <a:rPr lang="en-US" b="1" dirty="0" smtClean="0"/>
              <a:t>October 14, 2016</a:t>
            </a:r>
            <a:endParaRPr lang="en-US" b="1" dirty="0"/>
          </a:p>
        </p:txBody>
      </p:sp>
      <p:grpSp>
        <p:nvGrpSpPr>
          <p:cNvPr id="140" name="Group 139"/>
          <p:cNvGrpSpPr>
            <a:grpSpLocks noChangeAspect="1"/>
          </p:cNvGrpSpPr>
          <p:nvPr/>
        </p:nvGrpSpPr>
        <p:grpSpPr>
          <a:xfrm>
            <a:off x="103981" y="1536411"/>
            <a:ext cx="7800946" cy="4316173"/>
            <a:chOff x="928895" y="973956"/>
            <a:chExt cx="7807118" cy="4319588"/>
          </a:xfrm>
        </p:grpSpPr>
        <p:sp>
          <p:nvSpPr>
            <p:cNvPr id="141" name="Shape - Wyoming"/>
            <p:cNvSpPr>
              <a:spLocks noChangeAspect="1"/>
            </p:cNvSpPr>
            <p:nvPr/>
          </p:nvSpPr>
          <p:spPr bwMode="auto">
            <a:xfrm>
              <a:off x="2787648" y="1847081"/>
              <a:ext cx="896939"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42" name="Shape - Wisconsin"/>
            <p:cNvSpPr>
              <a:spLocks noChangeAspect="1"/>
            </p:cNvSpPr>
            <p:nvPr/>
          </p:nvSpPr>
          <p:spPr bwMode="auto">
            <a:xfrm>
              <a:off x="4975223" y="1535931"/>
              <a:ext cx="654051"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tx2"/>
            </a:solidFill>
            <a:ln w="19050">
              <a:solidFill>
                <a:schemeClr val="tx1"/>
              </a:solidFill>
              <a:prstDash val="solid"/>
              <a:round/>
              <a:headEnd/>
              <a:tailEnd/>
            </a:ln>
          </p:spPr>
          <p:txBody>
            <a:bodyPr/>
            <a:lstStyle/>
            <a:p>
              <a:pPr>
                <a:defRPr/>
              </a:pPr>
              <a:endParaRPr lang="en-US" sz="1200" b="1">
                <a:solidFill>
                  <a:srgbClr val="B0DDF4"/>
                </a:solidFill>
              </a:endParaRPr>
            </a:p>
          </p:txBody>
        </p:sp>
        <p:sp>
          <p:nvSpPr>
            <p:cNvPr id="144" name="Shape - West Virginia"/>
            <p:cNvSpPr>
              <a:spLocks noChangeAspect="1"/>
            </p:cNvSpPr>
            <p:nvPr/>
          </p:nvSpPr>
          <p:spPr bwMode="auto">
            <a:xfrm>
              <a:off x="6345237" y="2388418"/>
              <a:ext cx="550863"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45" name="Shape - Washington"/>
            <p:cNvSpPr>
              <a:spLocks noChangeAspect="1"/>
            </p:cNvSpPr>
            <p:nvPr/>
          </p:nvSpPr>
          <p:spPr bwMode="auto">
            <a:xfrm>
              <a:off x="1463675" y="996181"/>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grpSp>
          <p:nvGrpSpPr>
            <p:cNvPr id="146" name="Shape - Virginia"/>
            <p:cNvGrpSpPr>
              <a:grpSpLocks/>
            </p:cNvGrpSpPr>
            <p:nvPr/>
          </p:nvGrpSpPr>
          <p:grpSpPr bwMode="auto">
            <a:xfrm>
              <a:off x="6276972" y="2507480"/>
              <a:ext cx="1009651" cy="596900"/>
              <a:chOff x="3911" y="1540"/>
              <a:chExt cx="636" cy="376"/>
            </a:xfrm>
            <a:solidFill>
              <a:srgbClr val="0072C0"/>
            </a:solidFill>
          </p:grpSpPr>
          <p:sp>
            <p:nvSpPr>
              <p:cNvPr id="266"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267"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grpSp>
        <p:sp>
          <p:nvSpPr>
            <p:cNvPr id="147" name="Shape - Vermont"/>
            <p:cNvSpPr>
              <a:spLocks noChangeAspect="1"/>
            </p:cNvSpPr>
            <p:nvPr/>
          </p:nvSpPr>
          <p:spPr bwMode="auto">
            <a:xfrm>
              <a:off x="7172325" y="1442268"/>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sp>
          <p:nvSpPr>
            <p:cNvPr id="148" name="Shape - Utah"/>
            <p:cNvSpPr>
              <a:spLocks noChangeAspect="1"/>
            </p:cNvSpPr>
            <p:nvPr/>
          </p:nvSpPr>
          <p:spPr bwMode="auto">
            <a:xfrm>
              <a:off x="2351088" y="2280468"/>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49" name="Shape - Texas"/>
            <p:cNvSpPr>
              <a:spLocks noChangeAspect="1"/>
            </p:cNvSpPr>
            <p:nvPr/>
          </p:nvSpPr>
          <p:spPr bwMode="auto">
            <a:xfrm>
              <a:off x="3225798" y="3286942"/>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tx2"/>
            </a:solidFill>
            <a:ln w="19050">
              <a:solidFill>
                <a:schemeClr val="tx1"/>
              </a:solidFill>
              <a:prstDash val="solid"/>
              <a:round/>
              <a:headEnd/>
              <a:tailEnd/>
            </a:ln>
          </p:spPr>
          <p:txBody>
            <a:bodyPr/>
            <a:lstStyle/>
            <a:p>
              <a:endParaRPr lang="en-US" sz="1100" b="1">
                <a:solidFill>
                  <a:srgbClr val="000000"/>
                </a:solidFill>
                <a:cs typeface="Calibri" pitchFamily="34" charset="0"/>
              </a:endParaRPr>
            </a:p>
          </p:txBody>
        </p:sp>
        <p:sp>
          <p:nvSpPr>
            <p:cNvPr id="150" name="Shape - Tennessee"/>
            <p:cNvSpPr>
              <a:spLocks noChangeAspect="1"/>
            </p:cNvSpPr>
            <p:nvPr/>
          </p:nvSpPr>
          <p:spPr bwMode="auto">
            <a:xfrm>
              <a:off x="5418137" y="3056756"/>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51" name="Shape - South Dakota"/>
            <p:cNvSpPr>
              <a:spLocks noChangeAspect="1"/>
            </p:cNvSpPr>
            <p:nvPr/>
          </p:nvSpPr>
          <p:spPr bwMode="auto">
            <a:xfrm>
              <a:off x="3656012" y="1751831"/>
              <a:ext cx="920751"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52" name="Shape - South Carolina"/>
            <p:cNvSpPr>
              <a:spLocks noChangeAspect="1"/>
            </p:cNvSpPr>
            <p:nvPr/>
          </p:nvSpPr>
          <p:spPr bwMode="auto">
            <a:xfrm>
              <a:off x="6359524" y="3248842"/>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53" name="Shape - Rhode Island"/>
            <p:cNvSpPr>
              <a:spLocks noChangeAspect="1"/>
            </p:cNvSpPr>
            <p:nvPr/>
          </p:nvSpPr>
          <p:spPr bwMode="auto">
            <a:xfrm>
              <a:off x="7483472" y="1894706"/>
              <a:ext cx="120651"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54" name="Shape - Pennsylvania"/>
            <p:cNvSpPr>
              <a:spLocks noChangeAspect="1"/>
            </p:cNvSpPr>
            <p:nvPr/>
          </p:nvSpPr>
          <p:spPr bwMode="auto">
            <a:xfrm>
              <a:off x="6467474" y="2024881"/>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B0DDF4"/>
                </a:solidFill>
              </a:endParaRPr>
            </a:p>
          </p:txBody>
        </p:sp>
        <p:sp>
          <p:nvSpPr>
            <p:cNvPr id="155" name="Shape - Oregon"/>
            <p:cNvSpPr>
              <a:spLocks noChangeAspect="1"/>
            </p:cNvSpPr>
            <p:nvPr/>
          </p:nvSpPr>
          <p:spPr bwMode="auto">
            <a:xfrm>
              <a:off x="1263649" y="1432743"/>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000000"/>
                </a:solidFill>
              </a:endParaRPr>
            </a:p>
          </p:txBody>
        </p:sp>
        <p:sp>
          <p:nvSpPr>
            <p:cNvPr id="156" name="Shape - Oklahoma"/>
            <p:cNvSpPr>
              <a:spLocks noChangeAspect="1"/>
            </p:cNvSpPr>
            <p:nvPr/>
          </p:nvSpPr>
          <p:spPr bwMode="auto">
            <a:xfrm>
              <a:off x="3752848" y="3191692"/>
              <a:ext cx="1125539"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57" name="Shape - Ohio"/>
            <p:cNvSpPr>
              <a:spLocks noChangeAspect="1"/>
            </p:cNvSpPr>
            <p:nvPr/>
          </p:nvSpPr>
          <p:spPr bwMode="auto">
            <a:xfrm>
              <a:off x="5962648" y="2158230"/>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000000"/>
                </a:solidFill>
              </a:endParaRPr>
            </a:p>
          </p:txBody>
        </p:sp>
        <p:sp>
          <p:nvSpPr>
            <p:cNvPr id="158" name="Shape - North Dakota"/>
            <p:cNvSpPr>
              <a:spLocks noChangeAspect="1"/>
            </p:cNvSpPr>
            <p:nvPr/>
          </p:nvSpPr>
          <p:spPr bwMode="auto">
            <a:xfrm>
              <a:off x="3686174" y="1266055"/>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sp>
          <p:nvSpPr>
            <p:cNvPr id="159" name="Shape - North Carolina"/>
            <p:cNvSpPr>
              <a:spLocks noChangeAspect="1"/>
            </p:cNvSpPr>
            <p:nvPr/>
          </p:nvSpPr>
          <p:spPr bwMode="auto">
            <a:xfrm>
              <a:off x="6230937" y="2902768"/>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grpSp>
          <p:nvGrpSpPr>
            <p:cNvPr id="160" name="Shape - New York"/>
            <p:cNvGrpSpPr>
              <a:grpSpLocks/>
            </p:cNvGrpSpPr>
            <p:nvPr/>
          </p:nvGrpSpPr>
          <p:grpSpPr bwMode="auto">
            <a:xfrm>
              <a:off x="6530974" y="1478781"/>
              <a:ext cx="1044575" cy="700087"/>
              <a:chOff x="4071" y="893"/>
              <a:chExt cx="658" cy="440"/>
            </a:xfrm>
            <a:solidFill>
              <a:schemeClr val="accent6"/>
            </a:solidFill>
          </p:grpSpPr>
          <p:sp>
            <p:nvSpPr>
              <p:cNvPr id="264"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000000"/>
                  </a:solidFill>
                </a:endParaRPr>
              </a:p>
            </p:txBody>
          </p:sp>
          <p:sp>
            <p:nvSpPr>
              <p:cNvPr id="265"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000000"/>
                  </a:solidFill>
                </a:endParaRPr>
              </a:p>
            </p:txBody>
          </p:sp>
        </p:grpSp>
        <p:sp>
          <p:nvSpPr>
            <p:cNvPr id="161" name="Shape - New Mexico"/>
            <p:cNvSpPr>
              <a:spLocks noChangeAspect="1"/>
            </p:cNvSpPr>
            <p:nvPr/>
          </p:nvSpPr>
          <p:spPr bwMode="auto">
            <a:xfrm>
              <a:off x="2868611" y="3158355"/>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62" name="Shape - New Jersey"/>
            <p:cNvSpPr>
              <a:spLocks noChangeAspect="1"/>
            </p:cNvSpPr>
            <p:nvPr/>
          </p:nvSpPr>
          <p:spPr bwMode="auto">
            <a:xfrm>
              <a:off x="7143748" y="2080443"/>
              <a:ext cx="196851"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63" name="Shape - New Hampshire"/>
            <p:cNvSpPr>
              <a:spLocks noChangeAspect="1"/>
            </p:cNvSpPr>
            <p:nvPr/>
          </p:nvSpPr>
          <p:spPr bwMode="auto">
            <a:xfrm>
              <a:off x="7334249" y="1366068"/>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sp>
          <p:nvSpPr>
            <p:cNvPr id="164" name="Shape - Nevada"/>
            <p:cNvSpPr>
              <a:spLocks noChangeAspect="1"/>
            </p:cNvSpPr>
            <p:nvPr/>
          </p:nvSpPr>
          <p:spPr bwMode="auto">
            <a:xfrm>
              <a:off x="1660523" y="2143942"/>
              <a:ext cx="831851"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65" name="Shape - Nebraska"/>
            <p:cNvSpPr>
              <a:spLocks noChangeAspect="1"/>
            </p:cNvSpPr>
            <p:nvPr/>
          </p:nvSpPr>
          <p:spPr bwMode="auto">
            <a:xfrm>
              <a:off x="3648074" y="2245543"/>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66" name="Shape - Montana"/>
            <p:cNvSpPr>
              <a:spLocks noChangeAspect="1"/>
            </p:cNvSpPr>
            <p:nvPr/>
          </p:nvSpPr>
          <p:spPr bwMode="auto">
            <a:xfrm>
              <a:off x="2373958" y="1139056"/>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67" name="Shape - Missouri"/>
            <p:cNvSpPr>
              <a:spLocks noChangeAspect="1"/>
            </p:cNvSpPr>
            <p:nvPr/>
          </p:nvSpPr>
          <p:spPr bwMode="auto">
            <a:xfrm>
              <a:off x="4687886" y="2596381"/>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tx2"/>
            </a:solidFill>
            <a:ln w="19050">
              <a:solidFill>
                <a:schemeClr val="tx1"/>
              </a:solidFill>
              <a:prstDash val="solid"/>
              <a:round/>
              <a:headEnd/>
              <a:tailEnd/>
            </a:ln>
          </p:spPr>
          <p:txBody>
            <a:bodyPr/>
            <a:lstStyle/>
            <a:p>
              <a:pPr>
                <a:defRPr/>
              </a:pPr>
              <a:endParaRPr lang="en-US" sz="1200" b="1">
                <a:solidFill>
                  <a:srgbClr val="000000"/>
                </a:solidFill>
              </a:endParaRPr>
            </a:p>
          </p:txBody>
        </p:sp>
        <p:sp>
          <p:nvSpPr>
            <p:cNvPr id="168" name="Shape - Mississippi"/>
            <p:cNvSpPr>
              <a:spLocks noChangeAspect="1"/>
            </p:cNvSpPr>
            <p:nvPr/>
          </p:nvSpPr>
          <p:spPr bwMode="auto">
            <a:xfrm>
              <a:off x="5303835" y="3429817"/>
              <a:ext cx="450851"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69" name="Shape - Minnesota"/>
            <p:cNvSpPr>
              <a:spLocks noChangeAspect="1"/>
            </p:cNvSpPr>
            <p:nvPr/>
          </p:nvSpPr>
          <p:spPr bwMode="auto">
            <a:xfrm>
              <a:off x="4419598" y="1204143"/>
              <a:ext cx="857251"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sp>
          <p:nvSpPr>
            <p:cNvPr id="170" name="Shape - Massachusetts"/>
            <p:cNvSpPr>
              <a:spLocks noChangeAspect="1"/>
            </p:cNvSpPr>
            <p:nvPr/>
          </p:nvSpPr>
          <p:spPr bwMode="auto">
            <a:xfrm>
              <a:off x="7278686" y="1751831"/>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grpSp>
          <p:nvGrpSpPr>
            <p:cNvPr id="171" name="Shape - Michigan"/>
            <p:cNvGrpSpPr>
              <a:grpSpLocks/>
            </p:cNvGrpSpPr>
            <p:nvPr/>
          </p:nvGrpSpPr>
          <p:grpSpPr bwMode="auto">
            <a:xfrm>
              <a:off x="5232398" y="1427981"/>
              <a:ext cx="990600" cy="882650"/>
              <a:chOff x="3254" y="860"/>
              <a:chExt cx="623" cy="557"/>
            </a:xfrm>
            <a:solidFill>
              <a:srgbClr val="0072C0"/>
            </a:solidFill>
          </p:grpSpPr>
          <p:sp>
            <p:nvSpPr>
              <p:cNvPr id="262"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63"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grpSp>
        <p:sp>
          <p:nvSpPr>
            <p:cNvPr id="172" name="Shape - Maryland"/>
            <p:cNvSpPr>
              <a:spLocks noChangeAspect="1"/>
            </p:cNvSpPr>
            <p:nvPr/>
          </p:nvSpPr>
          <p:spPr bwMode="auto">
            <a:xfrm>
              <a:off x="6651623" y="2409055"/>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73" name="Shape - Maine"/>
            <p:cNvSpPr>
              <a:spLocks noChangeAspect="1"/>
            </p:cNvSpPr>
            <p:nvPr/>
          </p:nvSpPr>
          <p:spPr bwMode="auto">
            <a:xfrm>
              <a:off x="7388223" y="973956"/>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tx2"/>
            </a:solidFill>
            <a:ln w="19050">
              <a:solidFill>
                <a:schemeClr val="tx1"/>
              </a:solidFill>
              <a:prstDash val="solid"/>
              <a:round/>
              <a:headEnd/>
              <a:tailEnd/>
            </a:ln>
          </p:spPr>
          <p:txBody>
            <a:bodyPr/>
            <a:lstStyle/>
            <a:p>
              <a:endParaRPr lang="en-US" sz="1200" b="1">
                <a:solidFill>
                  <a:srgbClr val="B0DDF4"/>
                </a:solidFill>
              </a:endParaRPr>
            </a:p>
          </p:txBody>
        </p:sp>
        <p:sp>
          <p:nvSpPr>
            <p:cNvPr id="174" name="Shape - Louisiana"/>
            <p:cNvSpPr>
              <a:spLocks noChangeAspect="1"/>
            </p:cNvSpPr>
            <p:nvPr/>
          </p:nvSpPr>
          <p:spPr bwMode="auto">
            <a:xfrm>
              <a:off x="4946649" y="3780655"/>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75" name="Shape - Kentucky"/>
            <p:cNvSpPr>
              <a:spLocks noChangeAspect="1"/>
            </p:cNvSpPr>
            <p:nvPr/>
          </p:nvSpPr>
          <p:spPr bwMode="auto">
            <a:xfrm>
              <a:off x="5480049" y="2717030"/>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76" name="Shape - Kansas"/>
            <p:cNvSpPr>
              <a:spLocks noChangeAspect="1"/>
            </p:cNvSpPr>
            <p:nvPr/>
          </p:nvSpPr>
          <p:spPr bwMode="auto">
            <a:xfrm>
              <a:off x="3879849" y="2718618"/>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77" name="Shape - Iowa"/>
            <p:cNvSpPr>
              <a:spLocks noChangeAspect="1"/>
            </p:cNvSpPr>
            <p:nvPr/>
          </p:nvSpPr>
          <p:spPr bwMode="auto">
            <a:xfrm>
              <a:off x="4562474" y="2132830"/>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sp>
          <p:nvSpPr>
            <p:cNvPr id="178" name="Shape - Indiana"/>
            <p:cNvSpPr>
              <a:spLocks noChangeAspect="1"/>
            </p:cNvSpPr>
            <p:nvPr/>
          </p:nvSpPr>
          <p:spPr bwMode="auto">
            <a:xfrm>
              <a:off x="5635624" y="2297931"/>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79" name="Shape - Illinois"/>
            <p:cNvSpPr>
              <a:spLocks noChangeAspect="1"/>
            </p:cNvSpPr>
            <p:nvPr/>
          </p:nvSpPr>
          <p:spPr bwMode="auto">
            <a:xfrm>
              <a:off x="5173132" y="2236018"/>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000000"/>
                </a:solidFill>
              </a:endParaRPr>
            </a:p>
          </p:txBody>
        </p:sp>
        <p:sp>
          <p:nvSpPr>
            <p:cNvPr id="180" name="Shape - Idaho"/>
            <p:cNvSpPr>
              <a:spLocks noChangeAspect="1"/>
            </p:cNvSpPr>
            <p:nvPr/>
          </p:nvSpPr>
          <p:spPr bwMode="auto">
            <a:xfrm>
              <a:off x="2117723" y="1127943"/>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grpSp>
          <p:nvGrpSpPr>
            <p:cNvPr id="181" name="Shape - Hawaii"/>
            <p:cNvGrpSpPr/>
            <p:nvPr/>
          </p:nvGrpSpPr>
          <p:grpSpPr>
            <a:xfrm>
              <a:off x="2157414" y="4101330"/>
              <a:ext cx="622300" cy="477838"/>
              <a:chOff x="2184402" y="4672013"/>
              <a:chExt cx="622300" cy="477838"/>
            </a:xfrm>
            <a:solidFill>
              <a:srgbClr val="7BC7ED"/>
            </a:solidFill>
          </p:grpSpPr>
          <p:sp>
            <p:nvSpPr>
              <p:cNvPr id="254" name="Freeform 4"/>
              <p:cNvSpPr>
                <a:spLocks noChangeAspect="1"/>
              </p:cNvSpPr>
              <p:nvPr/>
            </p:nvSpPr>
            <p:spPr bwMode="auto">
              <a:xfrm>
                <a:off x="2184402" y="4731923"/>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55" name="Freeform 5"/>
              <p:cNvSpPr>
                <a:spLocks noChangeAspect="1"/>
              </p:cNvSpPr>
              <p:nvPr/>
            </p:nvSpPr>
            <p:spPr bwMode="auto">
              <a:xfrm>
                <a:off x="2252421" y="4672013"/>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56" name="Freeform 6"/>
              <p:cNvSpPr>
                <a:spLocks noChangeAspect="1"/>
              </p:cNvSpPr>
              <p:nvPr/>
            </p:nvSpPr>
            <p:spPr bwMode="auto">
              <a:xfrm>
                <a:off x="2336359" y="4731923"/>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57" name="Freeform 7"/>
              <p:cNvSpPr>
                <a:spLocks noChangeAspect="1"/>
              </p:cNvSpPr>
              <p:nvPr/>
            </p:nvSpPr>
            <p:spPr bwMode="auto">
              <a:xfrm>
                <a:off x="2473844" y="4806270"/>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58" name="Freeform 8"/>
              <p:cNvSpPr>
                <a:spLocks noChangeAspect="1"/>
              </p:cNvSpPr>
              <p:nvPr/>
            </p:nvSpPr>
            <p:spPr bwMode="auto">
              <a:xfrm>
                <a:off x="2504959" y="4879894"/>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59" name="Freeform 9"/>
              <p:cNvSpPr>
                <a:spLocks noChangeAspect="1"/>
              </p:cNvSpPr>
              <p:nvPr/>
            </p:nvSpPr>
            <p:spPr bwMode="auto">
              <a:xfrm>
                <a:off x="2551993" y="4920316"/>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bg1"/>
              </a:solidFill>
              <a:ln w="19050">
                <a:solidFill>
                  <a:schemeClr val="tx1"/>
                </a:solidFill>
                <a:prstDash val="solid"/>
                <a:round/>
                <a:headEnd/>
                <a:tailEnd/>
              </a:ln>
            </p:spPr>
            <p:txBody>
              <a:bodyPr/>
              <a:lstStyle/>
              <a:p>
                <a:endParaRPr lang="en-US" sz="1200" b="1">
                  <a:solidFill>
                    <a:srgbClr val="000000"/>
                  </a:solidFill>
                </a:endParaRPr>
              </a:p>
            </p:txBody>
          </p:sp>
          <p:sp>
            <p:nvSpPr>
              <p:cNvPr id="260" name="Freeform"/>
              <p:cNvSpPr>
                <a:spLocks noChangeAspect="1"/>
              </p:cNvSpPr>
              <p:nvPr/>
            </p:nvSpPr>
            <p:spPr bwMode="auto">
              <a:xfrm>
                <a:off x="2626524" y="4937639"/>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261" name="Freeform"/>
              <p:cNvSpPr>
                <a:spLocks noChangeAspect="1"/>
              </p:cNvSpPr>
              <p:nvPr/>
            </p:nvSpPr>
            <p:spPr bwMode="auto">
              <a:xfrm>
                <a:off x="2562847" y="4838751"/>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grpSp>
        <p:sp>
          <p:nvSpPr>
            <p:cNvPr id="182" name="Shape - Georgia"/>
            <p:cNvSpPr>
              <a:spLocks noChangeAspect="1"/>
            </p:cNvSpPr>
            <p:nvPr/>
          </p:nvSpPr>
          <p:spPr bwMode="auto">
            <a:xfrm>
              <a:off x="6061075" y="3347268"/>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83" name="Shape - Florida"/>
            <p:cNvSpPr>
              <a:spLocks noChangeAspect="1"/>
            </p:cNvSpPr>
            <p:nvPr/>
          </p:nvSpPr>
          <p:spPr bwMode="auto">
            <a:xfrm>
              <a:off x="5900737" y="3966393"/>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84" name="Shape - Connecticut"/>
            <p:cNvSpPr>
              <a:spLocks noChangeAspect="1"/>
            </p:cNvSpPr>
            <p:nvPr/>
          </p:nvSpPr>
          <p:spPr bwMode="auto">
            <a:xfrm>
              <a:off x="7294562" y="1908992"/>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2"/>
            </a:solidFill>
            <a:ln w="19050">
              <a:solidFill>
                <a:schemeClr val="tx1"/>
              </a:solidFill>
              <a:prstDash val="solid"/>
              <a:round/>
              <a:headEnd/>
              <a:tailEnd/>
            </a:ln>
          </p:spPr>
          <p:txBody>
            <a:bodyPr/>
            <a:lstStyle/>
            <a:p>
              <a:endParaRPr lang="en-US" sz="1200" b="1">
                <a:solidFill>
                  <a:srgbClr val="B0DDF4"/>
                </a:solidFill>
              </a:endParaRPr>
            </a:p>
          </p:txBody>
        </p:sp>
        <p:sp>
          <p:nvSpPr>
            <p:cNvPr id="185" name="Shape - Delaware"/>
            <p:cNvSpPr>
              <a:spLocks noChangeAspect="1"/>
            </p:cNvSpPr>
            <p:nvPr/>
          </p:nvSpPr>
          <p:spPr bwMode="auto">
            <a:xfrm>
              <a:off x="7129462" y="2396355"/>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86" name="Shape - Colorado"/>
            <p:cNvSpPr>
              <a:spLocks noChangeAspect="1"/>
            </p:cNvSpPr>
            <p:nvPr/>
          </p:nvSpPr>
          <p:spPr bwMode="auto">
            <a:xfrm>
              <a:off x="2971798" y="2520181"/>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87" name="Shape - California"/>
            <p:cNvSpPr>
              <a:spLocks noChangeAspect="1"/>
            </p:cNvSpPr>
            <p:nvPr/>
          </p:nvSpPr>
          <p:spPr bwMode="auto">
            <a:xfrm>
              <a:off x="1181098" y="2042343"/>
              <a:ext cx="1098551"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88" name="Shape - Arkansas"/>
            <p:cNvSpPr>
              <a:spLocks noChangeAspect="1"/>
            </p:cNvSpPr>
            <p:nvPr/>
          </p:nvSpPr>
          <p:spPr bwMode="auto">
            <a:xfrm>
              <a:off x="4854574" y="3218680"/>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2"/>
            </a:solidFill>
            <a:ln w="19050">
              <a:solidFill>
                <a:schemeClr val="tx1"/>
              </a:solidFill>
              <a:prstDash val="solid"/>
              <a:round/>
              <a:headEnd/>
              <a:tailEnd/>
            </a:ln>
          </p:spPr>
          <p:txBody>
            <a:bodyPr/>
            <a:lstStyle/>
            <a:p>
              <a:pPr>
                <a:defRPr/>
              </a:pPr>
              <a:endParaRPr lang="en-US" sz="1200" b="1">
                <a:solidFill>
                  <a:srgbClr val="000000"/>
                </a:solidFill>
              </a:endParaRPr>
            </a:p>
          </p:txBody>
        </p:sp>
        <p:sp>
          <p:nvSpPr>
            <p:cNvPr id="189" name="Shape - Arizona"/>
            <p:cNvSpPr>
              <a:spLocks noChangeAspect="1"/>
            </p:cNvSpPr>
            <p:nvPr/>
          </p:nvSpPr>
          <p:spPr bwMode="auto">
            <a:xfrm>
              <a:off x="2142272" y="3092679"/>
              <a:ext cx="844551"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2"/>
            </a:solidFill>
            <a:ln w="19050">
              <a:solidFill>
                <a:schemeClr val="tx1"/>
              </a:solidFill>
              <a:prstDash val="solid"/>
              <a:round/>
              <a:headEnd/>
              <a:tailEnd/>
            </a:ln>
          </p:spPr>
          <p:txBody>
            <a:bodyPr/>
            <a:lstStyle/>
            <a:p>
              <a:endParaRPr lang="en-US" sz="1200" b="1">
                <a:solidFill>
                  <a:srgbClr val="000000"/>
                </a:solidFill>
              </a:endParaRPr>
            </a:p>
          </p:txBody>
        </p:sp>
        <p:sp>
          <p:nvSpPr>
            <p:cNvPr id="190" name="Shape - Alaska"/>
            <p:cNvSpPr>
              <a:spLocks noChangeAspect="1"/>
            </p:cNvSpPr>
            <p:nvPr/>
          </p:nvSpPr>
          <p:spPr bwMode="auto">
            <a:xfrm>
              <a:off x="928895" y="3717156"/>
              <a:ext cx="1617663"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2"/>
            </a:solidFill>
            <a:ln w="19050">
              <a:solidFill>
                <a:schemeClr val="tx1"/>
              </a:solidFill>
              <a:prstDash val="solid"/>
              <a:round/>
              <a:headEnd/>
              <a:tailEnd/>
            </a:ln>
          </p:spPr>
          <p:txBody>
            <a:bodyPr/>
            <a:lstStyle/>
            <a:p>
              <a:endParaRPr lang="en-US" b="1">
                <a:solidFill>
                  <a:srgbClr val="000000"/>
                </a:solidFill>
              </a:endParaRPr>
            </a:p>
          </p:txBody>
        </p:sp>
        <p:sp>
          <p:nvSpPr>
            <p:cNvPr id="191" name="Shape - Alabama"/>
            <p:cNvSpPr>
              <a:spLocks noChangeAspect="1"/>
            </p:cNvSpPr>
            <p:nvPr/>
          </p:nvSpPr>
          <p:spPr bwMode="auto">
            <a:xfrm>
              <a:off x="5732462" y="3383781"/>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tx2"/>
            </a:solidFill>
            <a:ln w="19050">
              <a:solidFill>
                <a:schemeClr val="tx1"/>
              </a:solidFill>
              <a:prstDash val="solid"/>
              <a:round/>
              <a:headEnd/>
              <a:tailEnd/>
            </a:ln>
          </p:spPr>
          <p:txBody>
            <a:bodyPr/>
            <a:lstStyle/>
            <a:p>
              <a:endParaRPr lang="en-US" sz="1200" b="1">
                <a:solidFill>
                  <a:srgbClr val="000000"/>
                </a:solidFill>
              </a:endParaRPr>
            </a:p>
          </p:txBody>
        </p:sp>
        <p:sp>
          <p:nvSpPr>
            <p:cNvPr id="192" name="Shape - District of Columbia (star)"/>
            <p:cNvSpPr>
              <a:spLocks noChangeArrowheads="1"/>
            </p:cNvSpPr>
            <p:nvPr/>
          </p:nvSpPr>
          <p:spPr bwMode="auto">
            <a:xfrm>
              <a:off x="6859586" y="2478905"/>
              <a:ext cx="207963" cy="201612"/>
            </a:xfrm>
            <a:prstGeom prst="star5">
              <a:avLst/>
            </a:prstGeom>
            <a:solidFill>
              <a:schemeClr val="accent2"/>
            </a:solidFill>
            <a:ln w="19050">
              <a:solidFill>
                <a:schemeClr val="tx1"/>
              </a:solidFill>
              <a:miter lim="800000"/>
              <a:headEnd/>
              <a:tailEnd/>
            </a:ln>
            <a:effectLst/>
          </p:spPr>
          <p:txBody>
            <a:bodyPr wrap="none" anchor="ctr"/>
            <a:lstStyle/>
            <a:p>
              <a:pPr>
                <a:defRPr/>
              </a:pPr>
              <a:endParaRPr lang="en-US" sz="1200" b="1">
                <a:solidFill>
                  <a:srgbClr val="000000"/>
                </a:solidFill>
              </a:endParaRPr>
            </a:p>
          </p:txBody>
        </p:sp>
        <p:sp>
          <p:nvSpPr>
            <p:cNvPr id="193" name="Text - Wyoming"/>
            <p:cNvSpPr txBox="1">
              <a:spLocks noChangeArrowheads="1"/>
            </p:cNvSpPr>
            <p:nvPr/>
          </p:nvSpPr>
          <p:spPr bwMode="auto">
            <a:xfrm>
              <a:off x="2909886" y="2069331"/>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WY</a:t>
              </a:r>
              <a:endParaRPr lang="en-US" sz="1200" b="1" dirty="0">
                <a:solidFill>
                  <a:srgbClr val="000000"/>
                </a:solidFill>
                <a:cs typeface="Times New Roman" charset="0"/>
              </a:endParaRPr>
            </a:p>
          </p:txBody>
        </p:sp>
        <p:sp>
          <p:nvSpPr>
            <p:cNvPr id="194" name="Text - Wisconsin"/>
            <p:cNvSpPr txBox="1">
              <a:spLocks noChangeArrowheads="1"/>
            </p:cNvSpPr>
            <p:nvPr/>
          </p:nvSpPr>
          <p:spPr bwMode="auto">
            <a:xfrm>
              <a:off x="4951412" y="1783581"/>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WI*</a:t>
              </a:r>
              <a:endParaRPr lang="en-US" sz="1200" b="1" dirty="0">
                <a:solidFill>
                  <a:srgbClr val="000000"/>
                </a:solidFill>
                <a:cs typeface="Times New Roman" charset="0"/>
              </a:endParaRPr>
            </a:p>
          </p:txBody>
        </p:sp>
        <p:sp>
          <p:nvSpPr>
            <p:cNvPr id="195" name="Text - West Virginia"/>
            <p:cNvSpPr txBox="1">
              <a:spLocks noChangeArrowheads="1"/>
            </p:cNvSpPr>
            <p:nvPr/>
          </p:nvSpPr>
          <p:spPr bwMode="auto">
            <a:xfrm>
              <a:off x="6186488" y="2664643"/>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FFFFFF"/>
                  </a:solidFill>
                  <a:cs typeface="Times New Roman" charset="0"/>
                </a:rPr>
                <a:t>WV</a:t>
              </a:r>
              <a:endParaRPr lang="en-US" sz="1200" b="1" dirty="0">
                <a:solidFill>
                  <a:srgbClr val="FFFFFF"/>
                </a:solidFill>
                <a:cs typeface="Times New Roman" charset="0"/>
              </a:endParaRPr>
            </a:p>
          </p:txBody>
        </p:sp>
        <p:sp>
          <p:nvSpPr>
            <p:cNvPr id="196" name="Text - Washington"/>
            <p:cNvSpPr txBox="1">
              <a:spLocks noChangeArrowheads="1"/>
            </p:cNvSpPr>
            <p:nvPr/>
          </p:nvSpPr>
          <p:spPr bwMode="auto">
            <a:xfrm>
              <a:off x="1609724" y="1166043"/>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FFFFFF"/>
                  </a:solidFill>
                  <a:cs typeface="Times New Roman" charset="0"/>
                </a:rPr>
                <a:t>WA</a:t>
              </a:r>
              <a:endParaRPr lang="en-US" sz="1200" b="1" dirty="0">
                <a:solidFill>
                  <a:srgbClr val="FFFFFF"/>
                </a:solidFill>
                <a:cs typeface="Times New Roman" charset="0"/>
              </a:endParaRPr>
            </a:p>
          </p:txBody>
        </p:sp>
        <p:sp>
          <p:nvSpPr>
            <p:cNvPr id="197" name="Text - Virginia"/>
            <p:cNvSpPr txBox="1">
              <a:spLocks noChangeArrowheads="1"/>
            </p:cNvSpPr>
            <p:nvPr/>
          </p:nvSpPr>
          <p:spPr bwMode="auto">
            <a:xfrm>
              <a:off x="6589712" y="270750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cs typeface="Times New Roman" charset="0"/>
                </a:rPr>
                <a:t>VA</a:t>
              </a:r>
              <a:endParaRPr lang="en-US" sz="1200" b="1" dirty="0">
                <a:cs typeface="Times New Roman" charset="0"/>
              </a:endParaRPr>
            </a:p>
          </p:txBody>
        </p:sp>
        <p:sp>
          <p:nvSpPr>
            <p:cNvPr id="198" name="Text - Vermont"/>
            <p:cNvSpPr txBox="1">
              <a:spLocks noChangeArrowheads="1"/>
            </p:cNvSpPr>
            <p:nvPr/>
          </p:nvSpPr>
          <p:spPr bwMode="auto">
            <a:xfrm>
              <a:off x="6540500" y="1148581"/>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VT</a:t>
              </a:r>
              <a:endParaRPr lang="en-US" sz="1200" b="1" dirty="0">
                <a:solidFill>
                  <a:srgbClr val="000000"/>
                </a:solidFill>
                <a:cs typeface="Times New Roman" charset="0"/>
              </a:endParaRPr>
            </a:p>
          </p:txBody>
        </p:sp>
        <p:sp>
          <p:nvSpPr>
            <p:cNvPr id="199" name="Text - Utah"/>
            <p:cNvSpPr txBox="1">
              <a:spLocks noChangeArrowheads="1"/>
            </p:cNvSpPr>
            <p:nvPr/>
          </p:nvSpPr>
          <p:spPr bwMode="auto">
            <a:xfrm>
              <a:off x="2347912" y="265035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UT</a:t>
              </a:r>
              <a:endParaRPr lang="en-US" sz="1200" b="1" dirty="0">
                <a:solidFill>
                  <a:srgbClr val="000000"/>
                </a:solidFill>
                <a:cs typeface="Times New Roman" charset="0"/>
              </a:endParaRPr>
            </a:p>
          </p:txBody>
        </p:sp>
        <p:sp>
          <p:nvSpPr>
            <p:cNvPr id="200" name="Text - Texas"/>
            <p:cNvSpPr txBox="1">
              <a:spLocks noChangeArrowheads="1"/>
            </p:cNvSpPr>
            <p:nvPr/>
          </p:nvSpPr>
          <p:spPr bwMode="auto">
            <a:xfrm>
              <a:off x="3952873" y="3934643"/>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TX</a:t>
              </a:r>
              <a:endParaRPr lang="en-US" sz="1200" b="1" dirty="0">
                <a:solidFill>
                  <a:srgbClr val="000000"/>
                </a:solidFill>
                <a:cs typeface="Times New Roman" charset="0"/>
              </a:endParaRPr>
            </a:p>
          </p:txBody>
        </p:sp>
        <p:sp>
          <p:nvSpPr>
            <p:cNvPr id="201" name="Text - Tennessee"/>
            <p:cNvSpPr txBox="1">
              <a:spLocks noChangeArrowheads="1"/>
            </p:cNvSpPr>
            <p:nvPr/>
          </p:nvSpPr>
          <p:spPr bwMode="auto">
            <a:xfrm>
              <a:off x="5572124" y="3161531"/>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TN</a:t>
              </a:r>
              <a:endParaRPr lang="en-US" sz="1200" b="1" dirty="0">
                <a:solidFill>
                  <a:srgbClr val="000000"/>
                </a:solidFill>
                <a:cs typeface="Times New Roman" charset="0"/>
              </a:endParaRPr>
            </a:p>
          </p:txBody>
        </p:sp>
        <p:sp>
          <p:nvSpPr>
            <p:cNvPr id="202" name="Text - South Dakota"/>
            <p:cNvSpPr txBox="1">
              <a:spLocks noChangeArrowheads="1"/>
            </p:cNvSpPr>
            <p:nvPr/>
          </p:nvSpPr>
          <p:spPr bwMode="auto">
            <a:xfrm>
              <a:off x="3775073" y="1883593"/>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chemeClr val="bg1"/>
                  </a:solidFill>
                  <a:cs typeface="Times New Roman" charset="0"/>
                </a:rPr>
                <a:t> </a:t>
              </a:r>
              <a:r>
                <a:rPr lang="en-US" sz="1200" b="1" dirty="0" smtClean="0">
                  <a:cs typeface="Times New Roman" charset="0"/>
                </a:rPr>
                <a:t>SD</a:t>
              </a:r>
              <a:endParaRPr lang="en-US" sz="1200" b="1" dirty="0">
                <a:cs typeface="Times New Roman" charset="0"/>
              </a:endParaRPr>
            </a:p>
          </p:txBody>
        </p:sp>
        <p:sp>
          <p:nvSpPr>
            <p:cNvPr id="203" name="Text - South Carolina"/>
            <p:cNvSpPr txBox="1">
              <a:spLocks noChangeArrowheads="1"/>
            </p:cNvSpPr>
            <p:nvPr/>
          </p:nvSpPr>
          <p:spPr bwMode="auto">
            <a:xfrm>
              <a:off x="6386512" y="330440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SC</a:t>
              </a:r>
              <a:endParaRPr lang="en-US" sz="1200" b="1" dirty="0">
                <a:solidFill>
                  <a:srgbClr val="000000"/>
                </a:solidFill>
                <a:cs typeface="Times New Roman" charset="0"/>
              </a:endParaRPr>
            </a:p>
          </p:txBody>
        </p:sp>
        <p:sp>
          <p:nvSpPr>
            <p:cNvPr id="204" name="Text - Rhode Island"/>
            <p:cNvSpPr txBox="1">
              <a:spLocks noChangeArrowheads="1"/>
            </p:cNvSpPr>
            <p:nvPr/>
          </p:nvSpPr>
          <p:spPr bwMode="auto">
            <a:xfrm>
              <a:off x="7799388" y="1940744"/>
              <a:ext cx="936625" cy="249287"/>
            </a:xfrm>
            <a:prstGeom prst="rect">
              <a:avLst/>
            </a:prstGeom>
            <a:noFill/>
            <a:ln w="9525">
              <a:noFill/>
              <a:miter lim="800000"/>
              <a:headEnd/>
              <a:tailEnd/>
            </a:ln>
          </p:spPr>
          <p:txBody>
            <a:bodyPr lIns="91429" tIns="45714" rIns="91429" bIns="45714">
              <a:spAutoFit/>
            </a:bodyPr>
            <a:lstStyle/>
            <a:p>
              <a:pPr eaLnBrk="0" hangingPunct="0">
                <a:lnSpc>
                  <a:spcPct val="85000"/>
                </a:lnSpc>
                <a:spcBef>
                  <a:spcPct val="50000"/>
                </a:spcBef>
              </a:pPr>
              <a:r>
                <a:rPr lang="en-US" sz="1200" b="1" dirty="0" smtClean="0">
                  <a:solidFill>
                    <a:srgbClr val="000000"/>
                  </a:solidFill>
                  <a:cs typeface="Times New Roman" charset="0"/>
                </a:rPr>
                <a:t>RI</a:t>
              </a:r>
              <a:endParaRPr lang="en-US" sz="1200" b="1" dirty="0">
                <a:solidFill>
                  <a:srgbClr val="000000"/>
                </a:solidFill>
                <a:cs typeface="Times New Roman" charset="0"/>
              </a:endParaRPr>
            </a:p>
          </p:txBody>
        </p:sp>
        <p:sp>
          <p:nvSpPr>
            <p:cNvPr id="205" name="Text - Pennsylvania"/>
            <p:cNvSpPr txBox="1">
              <a:spLocks noChangeArrowheads="1"/>
            </p:cNvSpPr>
            <p:nvPr/>
          </p:nvSpPr>
          <p:spPr bwMode="auto">
            <a:xfrm>
              <a:off x="6412580" y="2127249"/>
              <a:ext cx="8350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PA</a:t>
              </a:r>
              <a:endParaRPr lang="en-US" sz="1200" b="1" baseline="30000" dirty="0">
                <a:solidFill>
                  <a:srgbClr val="FFFFFF"/>
                </a:solidFill>
                <a:cs typeface="Times New Roman" charset="0"/>
              </a:endParaRPr>
            </a:p>
          </p:txBody>
        </p:sp>
        <p:sp>
          <p:nvSpPr>
            <p:cNvPr id="206" name="Text - Oregon"/>
            <p:cNvSpPr txBox="1">
              <a:spLocks noChangeArrowheads="1"/>
            </p:cNvSpPr>
            <p:nvPr/>
          </p:nvSpPr>
          <p:spPr bwMode="auto">
            <a:xfrm>
              <a:off x="1168398" y="1610543"/>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r>
              <a:br>
                <a:rPr lang="en-US" sz="1200" b="1" dirty="0">
                  <a:solidFill>
                    <a:srgbClr val="FFFFFF"/>
                  </a:solidFill>
                  <a:cs typeface="Times New Roman" charset="0"/>
                </a:rPr>
              </a:br>
              <a:r>
                <a:rPr lang="en-US" sz="1200" b="1" dirty="0">
                  <a:solidFill>
                    <a:srgbClr val="FFFFFF"/>
                  </a:solidFill>
                  <a:cs typeface="Times New Roman" charset="0"/>
                </a:rPr>
                <a:t> </a:t>
              </a:r>
              <a:r>
                <a:rPr lang="en-US" sz="1200" b="1" dirty="0" smtClean="0">
                  <a:solidFill>
                    <a:srgbClr val="FFFFFF"/>
                  </a:solidFill>
                  <a:cs typeface="Times New Roman" charset="0"/>
                </a:rPr>
                <a:t>OR</a:t>
              </a:r>
              <a:endParaRPr lang="en-US" sz="1200" b="1" dirty="0">
                <a:solidFill>
                  <a:srgbClr val="FFFFFF"/>
                </a:solidFill>
                <a:cs typeface="Times New Roman" charset="0"/>
              </a:endParaRPr>
            </a:p>
          </p:txBody>
        </p:sp>
        <p:sp>
          <p:nvSpPr>
            <p:cNvPr id="207" name="Text - Oklahoma"/>
            <p:cNvSpPr txBox="1">
              <a:spLocks noChangeArrowheads="1"/>
            </p:cNvSpPr>
            <p:nvPr/>
          </p:nvSpPr>
          <p:spPr bwMode="auto">
            <a:xfrm>
              <a:off x="4133848" y="3315518"/>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OK</a:t>
              </a:r>
              <a:endParaRPr lang="en-US" sz="1200" b="1" dirty="0">
                <a:solidFill>
                  <a:srgbClr val="000000"/>
                </a:solidFill>
                <a:cs typeface="Times New Roman" charset="0"/>
              </a:endParaRPr>
            </a:p>
          </p:txBody>
        </p:sp>
        <p:sp>
          <p:nvSpPr>
            <p:cNvPr id="208" name="Text - Ohio"/>
            <p:cNvSpPr txBox="1">
              <a:spLocks noChangeArrowheads="1"/>
            </p:cNvSpPr>
            <p:nvPr/>
          </p:nvSpPr>
          <p:spPr bwMode="auto">
            <a:xfrm>
              <a:off x="5870573" y="2361431"/>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OH</a:t>
              </a:r>
              <a:endParaRPr lang="en-US" sz="1200" b="1" baseline="30000" dirty="0">
                <a:solidFill>
                  <a:srgbClr val="FFFFFF"/>
                </a:solidFill>
                <a:cs typeface="Times New Roman" charset="0"/>
              </a:endParaRPr>
            </a:p>
          </p:txBody>
        </p:sp>
        <p:sp>
          <p:nvSpPr>
            <p:cNvPr id="209" name="Text - North Dakota"/>
            <p:cNvSpPr txBox="1">
              <a:spLocks noChangeArrowheads="1"/>
            </p:cNvSpPr>
            <p:nvPr/>
          </p:nvSpPr>
          <p:spPr bwMode="auto">
            <a:xfrm>
              <a:off x="3752849" y="138670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ND</a:t>
              </a:r>
              <a:endParaRPr lang="en-US" sz="1200" b="1" dirty="0">
                <a:solidFill>
                  <a:srgbClr val="FFFFFF"/>
                </a:solidFill>
                <a:cs typeface="Times New Roman" charset="0"/>
              </a:endParaRPr>
            </a:p>
          </p:txBody>
        </p:sp>
        <p:sp>
          <p:nvSpPr>
            <p:cNvPr id="210" name="Text - North Carolina"/>
            <p:cNvSpPr txBox="1">
              <a:spLocks noChangeArrowheads="1"/>
            </p:cNvSpPr>
            <p:nvPr/>
          </p:nvSpPr>
          <p:spPr bwMode="auto">
            <a:xfrm>
              <a:off x="6550023" y="3010718"/>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NC</a:t>
              </a:r>
              <a:endParaRPr lang="en-US" sz="1200" b="1" dirty="0">
                <a:solidFill>
                  <a:srgbClr val="000000"/>
                </a:solidFill>
                <a:cs typeface="Times New Roman" charset="0"/>
              </a:endParaRPr>
            </a:p>
          </p:txBody>
        </p:sp>
        <p:sp>
          <p:nvSpPr>
            <p:cNvPr id="211" name="Text - New York"/>
            <p:cNvSpPr txBox="1">
              <a:spLocks noChangeArrowheads="1"/>
            </p:cNvSpPr>
            <p:nvPr/>
          </p:nvSpPr>
          <p:spPr bwMode="auto">
            <a:xfrm>
              <a:off x="6686549" y="1759768"/>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NY</a:t>
              </a:r>
              <a:endParaRPr lang="en-US" sz="1200" b="1" dirty="0">
                <a:solidFill>
                  <a:srgbClr val="FFFFFF"/>
                </a:solidFill>
                <a:cs typeface="Times New Roman" charset="0"/>
              </a:endParaRPr>
            </a:p>
          </p:txBody>
        </p:sp>
        <p:sp>
          <p:nvSpPr>
            <p:cNvPr id="212" name="Text - New Mexico"/>
            <p:cNvSpPr txBox="1">
              <a:spLocks noChangeArrowheads="1"/>
            </p:cNvSpPr>
            <p:nvPr/>
          </p:nvSpPr>
          <p:spPr bwMode="auto">
            <a:xfrm>
              <a:off x="2982912" y="342505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NM</a:t>
              </a:r>
              <a:endParaRPr lang="en-US" sz="1200" b="1" dirty="0">
                <a:solidFill>
                  <a:srgbClr val="FFFFFF"/>
                </a:solidFill>
                <a:cs typeface="Times New Roman" charset="0"/>
              </a:endParaRPr>
            </a:p>
          </p:txBody>
        </p:sp>
        <p:sp>
          <p:nvSpPr>
            <p:cNvPr id="213" name="Text - New Jersey"/>
            <p:cNvSpPr txBox="1">
              <a:spLocks noChangeArrowheads="1"/>
            </p:cNvSpPr>
            <p:nvPr/>
          </p:nvSpPr>
          <p:spPr bwMode="auto">
            <a:xfrm>
              <a:off x="7365999" y="2206073"/>
              <a:ext cx="77787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NJ</a:t>
              </a:r>
              <a:endParaRPr lang="en-US" sz="1200" b="1" dirty="0">
                <a:solidFill>
                  <a:srgbClr val="000000"/>
                </a:solidFill>
                <a:cs typeface="Times New Roman" charset="0"/>
              </a:endParaRPr>
            </a:p>
          </p:txBody>
        </p:sp>
        <p:sp>
          <p:nvSpPr>
            <p:cNvPr id="214" name="Text - New Hampshire"/>
            <p:cNvSpPr txBox="1">
              <a:spLocks noChangeArrowheads="1"/>
            </p:cNvSpPr>
            <p:nvPr/>
          </p:nvSpPr>
          <p:spPr bwMode="auto">
            <a:xfrm>
              <a:off x="7494588" y="1300981"/>
              <a:ext cx="936625"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r>
              <a:br>
                <a:rPr lang="en-US" sz="1200" b="1" dirty="0">
                  <a:solidFill>
                    <a:srgbClr val="000000"/>
                  </a:solidFill>
                  <a:cs typeface="Times New Roman" charset="0"/>
                </a:rPr>
              </a:br>
              <a:r>
                <a:rPr lang="en-US" sz="1200" b="1" dirty="0" smtClean="0">
                  <a:solidFill>
                    <a:srgbClr val="000000"/>
                  </a:solidFill>
                  <a:cs typeface="Times New Roman" charset="0"/>
                </a:rPr>
                <a:t>NH*</a:t>
              </a:r>
              <a:endParaRPr lang="en-US" sz="1200" b="1" baseline="30000" dirty="0">
                <a:solidFill>
                  <a:srgbClr val="000000"/>
                </a:solidFill>
                <a:cs typeface="Times New Roman" charset="0"/>
              </a:endParaRPr>
            </a:p>
          </p:txBody>
        </p:sp>
        <p:sp>
          <p:nvSpPr>
            <p:cNvPr id="215" name="Text - Nevada"/>
            <p:cNvSpPr txBox="1">
              <a:spLocks noChangeArrowheads="1"/>
            </p:cNvSpPr>
            <p:nvPr/>
          </p:nvSpPr>
          <p:spPr bwMode="auto">
            <a:xfrm>
              <a:off x="1476374" y="2519751"/>
              <a:ext cx="1219200"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FFFFFF"/>
                  </a:solidFill>
                  <a:cs typeface="Times New Roman" charset="0"/>
                </a:rPr>
                <a:t>NV</a:t>
              </a:r>
              <a:endParaRPr lang="en-US" sz="1200" b="1" dirty="0">
                <a:solidFill>
                  <a:srgbClr val="FFFFFF"/>
                </a:solidFill>
                <a:cs typeface="Times New Roman" charset="0"/>
              </a:endParaRPr>
            </a:p>
          </p:txBody>
        </p:sp>
        <p:sp>
          <p:nvSpPr>
            <p:cNvPr id="216" name="Text - Nebraska"/>
            <p:cNvSpPr txBox="1">
              <a:spLocks noChangeArrowheads="1"/>
            </p:cNvSpPr>
            <p:nvPr/>
          </p:nvSpPr>
          <p:spPr bwMode="auto">
            <a:xfrm>
              <a:off x="3827461" y="234555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NE</a:t>
              </a:r>
              <a:endParaRPr lang="en-US" sz="1200" b="1" dirty="0">
                <a:solidFill>
                  <a:srgbClr val="000000"/>
                </a:solidFill>
                <a:cs typeface="Times New Roman" charset="0"/>
              </a:endParaRPr>
            </a:p>
          </p:txBody>
        </p:sp>
        <p:sp>
          <p:nvSpPr>
            <p:cNvPr id="217" name="Text - Montana"/>
            <p:cNvSpPr txBox="1">
              <a:spLocks noChangeArrowheads="1"/>
            </p:cNvSpPr>
            <p:nvPr/>
          </p:nvSpPr>
          <p:spPr bwMode="auto">
            <a:xfrm>
              <a:off x="2763837" y="1358131"/>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chemeClr val="bg1"/>
                  </a:solidFill>
                  <a:cs typeface="Times New Roman" charset="0"/>
                </a:rPr>
                <a:t>MT*</a:t>
              </a:r>
              <a:endParaRPr lang="en-US" sz="1200" b="1" dirty="0">
                <a:solidFill>
                  <a:schemeClr val="bg1"/>
                </a:solidFill>
                <a:cs typeface="Times New Roman" charset="0"/>
              </a:endParaRPr>
            </a:p>
          </p:txBody>
        </p:sp>
        <p:sp>
          <p:nvSpPr>
            <p:cNvPr id="218" name="Text - Missouri"/>
            <p:cNvSpPr txBox="1">
              <a:spLocks noChangeArrowheads="1"/>
            </p:cNvSpPr>
            <p:nvPr/>
          </p:nvSpPr>
          <p:spPr bwMode="auto">
            <a:xfrm>
              <a:off x="4781548" y="2858318"/>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MO</a:t>
              </a:r>
              <a:endParaRPr lang="en-US" sz="1200" b="1" dirty="0">
                <a:solidFill>
                  <a:srgbClr val="000000"/>
                </a:solidFill>
                <a:cs typeface="Times New Roman" charset="0"/>
              </a:endParaRPr>
            </a:p>
          </p:txBody>
        </p:sp>
        <p:sp>
          <p:nvSpPr>
            <p:cNvPr id="219" name="Text - Mississippi"/>
            <p:cNvSpPr txBox="1">
              <a:spLocks noChangeArrowheads="1"/>
            </p:cNvSpPr>
            <p:nvPr/>
          </p:nvSpPr>
          <p:spPr bwMode="auto">
            <a:xfrm>
              <a:off x="5156198" y="363460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MS</a:t>
              </a:r>
              <a:endParaRPr lang="en-US" sz="1200" b="1" dirty="0">
                <a:solidFill>
                  <a:srgbClr val="000000"/>
                </a:solidFill>
                <a:cs typeface="Times New Roman" charset="0"/>
              </a:endParaRPr>
            </a:p>
          </p:txBody>
        </p:sp>
        <p:sp>
          <p:nvSpPr>
            <p:cNvPr id="220" name="Text - Minnesota"/>
            <p:cNvSpPr txBox="1">
              <a:spLocks noChangeArrowheads="1"/>
            </p:cNvSpPr>
            <p:nvPr/>
          </p:nvSpPr>
          <p:spPr bwMode="auto">
            <a:xfrm>
              <a:off x="4173536" y="1434331"/>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r>
              <a:br>
                <a:rPr lang="en-US" sz="1200" b="1" dirty="0">
                  <a:solidFill>
                    <a:srgbClr val="FFFFFF"/>
                  </a:solidFill>
                  <a:cs typeface="Times New Roman" charset="0"/>
                </a:rPr>
              </a:br>
              <a:r>
                <a:rPr lang="en-US" sz="1200" b="1" dirty="0">
                  <a:solidFill>
                    <a:srgbClr val="FFFFFF"/>
                  </a:solidFill>
                  <a:cs typeface="Times New Roman" charset="0"/>
                </a:rPr>
                <a:t> </a:t>
              </a:r>
              <a:r>
                <a:rPr lang="en-US" sz="1200" b="1" dirty="0" smtClean="0">
                  <a:solidFill>
                    <a:srgbClr val="FFFFFF"/>
                  </a:solidFill>
                  <a:cs typeface="Times New Roman" charset="0"/>
                </a:rPr>
                <a:t>MN</a:t>
              </a:r>
              <a:endParaRPr lang="en-US" sz="1200" b="1" dirty="0">
                <a:solidFill>
                  <a:srgbClr val="FFFFFF"/>
                </a:solidFill>
                <a:cs typeface="Times New Roman" charset="0"/>
              </a:endParaRPr>
            </a:p>
          </p:txBody>
        </p:sp>
        <p:sp>
          <p:nvSpPr>
            <p:cNvPr id="221" name="Text - Michigan"/>
            <p:cNvSpPr txBox="1">
              <a:spLocks noChangeArrowheads="1"/>
            </p:cNvSpPr>
            <p:nvPr/>
          </p:nvSpPr>
          <p:spPr bwMode="auto">
            <a:xfrm>
              <a:off x="5614988" y="1934393"/>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MI*</a:t>
              </a:r>
              <a:endParaRPr lang="en-US" sz="1200" b="1" dirty="0">
                <a:solidFill>
                  <a:srgbClr val="FFFFFF"/>
                </a:solidFill>
                <a:cs typeface="Times New Roman" charset="0"/>
              </a:endParaRPr>
            </a:p>
          </p:txBody>
        </p:sp>
        <p:sp>
          <p:nvSpPr>
            <p:cNvPr id="222" name="Text - Massachusetts"/>
            <p:cNvSpPr txBox="1">
              <a:spLocks noChangeArrowheads="1"/>
            </p:cNvSpPr>
            <p:nvPr/>
          </p:nvSpPr>
          <p:spPr bwMode="auto">
            <a:xfrm>
              <a:off x="7669212" y="1712144"/>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MA</a:t>
              </a:r>
              <a:endParaRPr lang="en-US" sz="1200" b="1" dirty="0">
                <a:solidFill>
                  <a:srgbClr val="000000"/>
                </a:solidFill>
                <a:cs typeface="Times New Roman" charset="0"/>
              </a:endParaRPr>
            </a:p>
          </p:txBody>
        </p:sp>
        <p:sp>
          <p:nvSpPr>
            <p:cNvPr id="223" name="Text - Maryland"/>
            <p:cNvSpPr txBox="1">
              <a:spLocks noChangeArrowheads="1"/>
            </p:cNvSpPr>
            <p:nvPr/>
          </p:nvSpPr>
          <p:spPr bwMode="auto">
            <a:xfrm>
              <a:off x="7372349" y="2520181"/>
              <a:ext cx="671513"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MD</a:t>
              </a:r>
              <a:endParaRPr lang="en-US" sz="1200" b="1" dirty="0">
                <a:solidFill>
                  <a:srgbClr val="000000"/>
                </a:solidFill>
                <a:cs typeface="Times New Roman" charset="0"/>
              </a:endParaRPr>
            </a:p>
          </p:txBody>
        </p:sp>
        <p:sp>
          <p:nvSpPr>
            <p:cNvPr id="224" name="Text - Maine"/>
            <p:cNvSpPr txBox="1">
              <a:spLocks noChangeArrowheads="1"/>
            </p:cNvSpPr>
            <p:nvPr/>
          </p:nvSpPr>
          <p:spPr bwMode="auto">
            <a:xfrm>
              <a:off x="7135809" y="1051460"/>
              <a:ext cx="936625"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r>
              <a:br>
                <a:rPr lang="en-US" sz="1200" b="1" dirty="0">
                  <a:solidFill>
                    <a:srgbClr val="000000"/>
                  </a:solidFill>
                  <a:cs typeface="Times New Roman" charset="0"/>
                </a:rPr>
              </a:br>
              <a:r>
                <a:rPr lang="en-US" sz="1200" b="1" dirty="0" smtClean="0">
                  <a:solidFill>
                    <a:srgbClr val="000000"/>
                  </a:solidFill>
                  <a:cs typeface="Times New Roman" charset="0"/>
                </a:rPr>
                <a:t>ME</a:t>
              </a:r>
              <a:endParaRPr lang="en-US" sz="1200" b="1" dirty="0">
                <a:solidFill>
                  <a:srgbClr val="000000"/>
                </a:solidFill>
                <a:cs typeface="Times New Roman" charset="0"/>
              </a:endParaRPr>
            </a:p>
          </p:txBody>
        </p:sp>
        <p:sp>
          <p:nvSpPr>
            <p:cNvPr id="225" name="Text - Louisiana"/>
            <p:cNvSpPr txBox="1">
              <a:spLocks noChangeArrowheads="1"/>
            </p:cNvSpPr>
            <p:nvPr/>
          </p:nvSpPr>
          <p:spPr bwMode="auto">
            <a:xfrm>
              <a:off x="4843461" y="390125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chemeClr val="bg1"/>
                  </a:solidFill>
                  <a:cs typeface="Times New Roman" charset="0"/>
                </a:rPr>
                <a:t>LA</a:t>
              </a:r>
              <a:endParaRPr lang="en-US" sz="1200" b="1" dirty="0">
                <a:solidFill>
                  <a:schemeClr val="bg1"/>
                </a:solidFill>
                <a:cs typeface="Times New Roman" charset="0"/>
              </a:endParaRPr>
            </a:p>
          </p:txBody>
        </p:sp>
        <p:sp>
          <p:nvSpPr>
            <p:cNvPr id="226" name="Text - Kentucky"/>
            <p:cNvSpPr txBox="1">
              <a:spLocks noChangeArrowheads="1"/>
            </p:cNvSpPr>
            <p:nvPr/>
          </p:nvSpPr>
          <p:spPr bwMode="auto">
            <a:xfrm>
              <a:off x="5749923" y="2871018"/>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KY</a:t>
              </a:r>
              <a:endParaRPr lang="en-US" sz="1200" b="1" dirty="0">
                <a:solidFill>
                  <a:srgbClr val="FFFFFF"/>
                </a:solidFill>
                <a:cs typeface="Times New Roman" charset="0"/>
              </a:endParaRPr>
            </a:p>
          </p:txBody>
        </p:sp>
        <p:sp>
          <p:nvSpPr>
            <p:cNvPr id="227" name="Text - Kansas"/>
            <p:cNvSpPr txBox="1">
              <a:spLocks noChangeArrowheads="1"/>
            </p:cNvSpPr>
            <p:nvPr/>
          </p:nvSpPr>
          <p:spPr bwMode="auto">
            <a:xfrm>
              <a:off x="3995737" y="2837681"/>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KS</a:t>
              </a:r>
              <a:endParaRPr lang="en-US" sz="1200" b="1" dirty="0">
                <a:solidFill>
                  <a:srgbClr val="000000"/>
                </a:solidFill>
                <a:cs typeface="Times New Roman" charset="0"/>
              </a:endParaRPr>
            </a:p>
          </p:txBody>
        </p:sp>
        <p:sp>
          <p:nvSpPr>
            <p:cNvPr id="228" name="Text - Iowa"/>
            <p:cNvSpPr txBox="1">
              <a:spLocks noChangeArrowheads="1"/>
            </p:cNvSpPr>
            <p:nvPr/>
          </p:nvSpPr>
          <p:spPr bwMode="auto">
            <a:xfrm>
              <a:off x="4567237" y="2245543"/>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IA*</a:t>
              </a:r>
              <a:endParaRPr lang="en-US" sz="1200" b="1" dirty="0">
                <a:solidFill>
                  <a:srgbClr val="FFFFFF"/>
                </a:solidFill>
                <a:cs typeface="Times New Roman" charset="0"/>
              </a:endParaRPr>
            </a:p>
          </p:txBody>
        </p:sp>
        <p:sp>
          <p:nvSpPr>
            <p:cNvPr id="229" name="Text - Indiana"/>
            <p:cNvSpPr txBox="1">
              <a:spLocks noChangeArrowheads="1"/>
            </p:cNvSpPr>
            <p:nvPr/>
          </p:nvSpPr>
          <p:spPr bwMode="auto">
            <a:xfrm>
              <a:off x="5491161" y="2488431"/>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chemeClr val="bg1"/>
                  </a:solidFill>
                  <a:cs typeface="Times New Roman" charset="0"/>
                </a:rPr>
                <a:t> </a:t>
              </a:r>
              <a:r>
                <a:rPr lang="en-US" sz="1200" b="1" dirty="0" smtClean="0">
                  <a:solidFill>
                    <a:schemeClr val="bg1"/>
                  </a:solidFill>
                  <a:cs typeface="Times New Roman" charset="0"/>
                </a:rPr>
                <a:t>IN*</a:t>
              </a:r>
              <a:endParaRPr lang="en-US" sz="1200" b="1" dirty="0">
                <a:solidFill>
                  <a:schemeClr val="bg1"/>
                </a:solidFill>
                <a:cs typeface="Times New Roman" charset="0"/>
              </a:endParaRPr>
            </a:p>
          </p:txBody>
        </p:sp>
        <p:sp>
          <p:nvSpPr>
            <p:cNvPr id="230" name="Text - Illinois"/>
            <p:cNvSpPr txBox="1">
              <a:spLocks noChangeArrowheads="1"/>
            </p:cNvSpPr>
            <p:nvPr/>
          </p:nvSpPr>
          <p:spPr bwMode="auto">
            <a:xfrm>
              <a:off x="5091112" y="2501131"/>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IL</a:t>
              </a:r>
              <a:endParaRPr lang="en-US" sz="1200" b="1" dirty="0">
                <a:solidFill>
                  <a:srgbClr val="FFFFFF"/>
                </a:solidFill>
                <a:cs typeface="Times New Roman" charset="0"/>
              </a:endParaRPr>
            </a:p>
          </p:txBody>
        </p:sp>
        <p:sp>
          <p:nvSpPr>
            <p:cNvPr id="231" name="Text - Idaho"/>
            <p:cNvSpPr txBox="1">
              <a:spLocks noChangeArrowheads="1"/>
            </p:cNvSpPr>
            <p:nvPr/>
          </p:nvSpPr>
          <p:spPr bwMode="auto">
            <a:xfrm>
              <a:off x="2168523" y="1905818"/>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ID</a:t>
              </a:r>
              <a:endParaRPr lang="en-US" sz="1200" b="1" dirty="0">
                <a:solidFill>
                  <a:srgbClr val="000000"/>
                </a:solidFill>
                <a:cs typeface="Times New Roman" charset="0"/>
              </a:endParaRPr>
            </a:p>
          </p:txBody>
        </p:sp>
        <p:sp>
          <p:nvSpPr>
            <p:cNvPr id="232" name="Text - Hawaii"/>
            <p:cNvSpPr txBox="1">
              <a:spLocks noChangeArrowheads="1"/>
            </p:cNvSpPr>
            <p:nvPr/>
          </p:nvSpPr>
          <p:spPr bwMode="auto">
            <a:xfrm>
              <a:off x="2654302" y="4399782"/>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HI</a:t>
              </a:r>
              <a:endParaRPr lang="en-US" sz="1200" b="1" dirty="0">
                <a:solidFill>
                  <a:srgbClr val="000000"/>
                </a:solidFill>
                <a:cs typeface="Times New Roman" charset="0"/>
              </a:endParaRPr>
            </a:p>
          </p:txBody>
        </p:sp>
        <p:sp>
          <p:nvSpPr>
            <p:cNvPr id="233" name="Text - Georgia"/>
            <p:cNvSpPr txBox="1">
              <a:spLocks noChangeArrowheads="1"/>
            </p:cNvSpPr>
            <p:nvPr/>
          </p:nvSpPr>
          <p:spPr bwMode="auto">
            <a:xfrm>
              <a:off x="6091237" y="3609206"/>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GA</a:t>
              </a:r>
              <a:endParaRPr lang="en-US" sz="1200" b="1" dirty="0">
                <a:solidFill>
                  <a:srgbClr val="000000"/>
                </a:solidFill>
                <a:cs typeface="Times New Roman" charset="0"/>
              </a:endParaRPr>
            </a:p>
          </p:txBody>
        </p:sp>
        <p:sp>
          <p:nvSpPr>
            <p:cNvPr id="234" name="Text - Florida"/>
            <p:cNvSpPr txBox="1">
              <a:spLocks noChangeArrowheads="1"/>
            </p:cNvSpPr>
            <p:nvPr/>
          </p:nvSpPr>
          <p:spPr bwMode="auto">
            <a:xfrm>
              <a:off x="6450012" y="4198168"/>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FL</a:t>
              </a:r>
              <a:endParaRPr lang="en-US" sz="1200" b="1" dirty="0">
                <a:solidFill>
                  <a:srgbClr val="000000"/>
                </a:solidFill>
                <a:cs typeface="Times New Roman" charset="0"/>
              </a:endParaRPr>
            </a:p>
          </p:txBody>
        </p:sp>
        <p:sp>
          <p:nvSpPr>
            <p:cNvPr id="235" name="Text - District of Columbia"/>
            <p:cNvSpPr txBox="1">
              <a:spLocks noChangeArrowheads="1"/>
            </p:cNvSpPr>
            <p:nvPr/>
          </p:nvSpPr>
          <p:spPr bwMode="auto">
            <a:xfrm>
              <a:off x="7334249" y="2779769"/>
              <a:ext cx="628650" cy="276987"/>
            </a:xfrm>
            <a:prstGeom prst="rect">
              <a:avLst/>
            </a:prstGeom>
            <a:noFill/>
            <a:ln w="9525">
              <a:noFill/>
              <a:miter lim="800000"/>
              <a:headEnd/>
              <a:tailEnd/>
            </a:ln>
          </p:spPr>
          <p:txBody>
            <a:bodyPr wrap="square" lIns="91429" tIns="45714" rIns="91429" bIns="45714">
              <a:spAutoFit/>
            </a:bodyPr>
            <a:lstStyle/>
            <a:p>
              <a:pPr eaLnBrk="0" hangingPunct="0"/>
              <a:r>
                <a:rPr lang="en-US" sz="1200" b="1" dirty="0" smtClean="0">
                  <a:solidFill>
                    <a:srgbClr val="000000"/>
                  </a:solidFill>
                  <a:cs typeface="Times New Roman" charset="0"/>
                </a:rPr>
                <a:t>  DC  </a:t>
              </a:r>
              <a:endParaRPr lang="en-US" sz="1200" b="1" dirty="0">
                <a:solidFill>
                  <a:srgbClr val="000000"/>
                </a:solidFill>
                <a:cs typeface="Times New Roman" charset="0"/>
              </a:endParaRPr>
            </a:p>
          </p:txBody>
        </p:sp>
        <p:sp>
          <p:nvSpPr>
            <p:cNvPr id="236" name="Text - Delaware"/>
            <p:cNvSpPr txBox="1">
              <a:spLocks noChangeArrowheads="1"/>
            </p:cNvSpPr>
            <p:nvPr/>
          </p:nvSpPr>
          <p:spPr bwMode="auto">
            <a:xfrm>
              <a:off x="7229475" y="2367781"/>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DE</a:t>
              </a:r>
              <a:endParaRPr lang="en-US" sz="1200" b="1" dirty="0">
                <a:solidFill>
                  <a:srgbClr val="000000"/>
                </a:solidFill>
                <a:cs typeface="Times New Roman" charset="0"/>
              </a:endParaRPr>
            </a:p>
          </p:txBody>
        </p:sp>
        <p:sp>
          <p:nvSpPr>
            <p:cNvPr id="237" name="Text - Connecticut"/>
            <p:cNvSpPr txBox="1">
              <a:spLocks noChangeArrowheads="1"/>
            </p:cNvSpPr>
            <p:nvPr/>
          </p:nvSpPr>
          <p:spPr bwMode="auto">
            <a:xfrm>
              <a:off x="7380287" y="2007418"/>
              <a:ext cx="7461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CT</a:t>
              </a:r>
              <a:endParaRPr lang="en-US" sz="1200" b="1" dirty="0">
                <a:solidFill>
                  <a:srgbClr val="000000"/>
                </a:solidFill>
                <a:cs typeface="Times New Roman" charset="0"/>
              </a:endParaRPr>
            </a:p>
          </p:txBody>
        </p:sp>
        <p:sp>
          <p:nvSpPr>
            <p:cNvPr id="238" name="Text - Colorado"/>
            <p:cNvSpPr txBox="1">
              <a:spLocks noChangeArrowheads="1"/>
            </p:cNvSpPr>
            <p:nvPr/>
          </p:nvSpPr>
          <p:spPr bwMode="auto">
            <a:xfrm>
              <a:off x="2835274" y="2628131"/>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r>
              <a:br>
                <a:rPr lang="en-US" sz="1200" b="1" dirty="0">
                  <a:solidFill>
                    <a:srgbClr val="FFFFFF"/>
                  </a:solidFill>
                  <a:cs typeface="Times New Roman" charset="0"/>
                </a:rPr>
              </a:br>
              <a:r>
                <a:rPr lang="en-US" sz="1200" b="1" dirty="0">
                  <a:solidFill>
                    <a:srgbClr val="FFFFFF"/>
                  </a:solidFill>
                  <a:cs typeface="Times New Roman" charset="0"/>
                </a:rPr>
                <a:t> </a:t>
              </a:r>
              <a:r>
                <a:rPr lang="en-US" sz="1200" b="1" dirty="0" smtClean="0">
                  <a:solidFill>
                    <a:srgbClr val="FFFFFF"/>
                  </a:solidFill>
                  <a:cs typeface="Times New Roman" charset="0"/>
                </a:rPr>
                <a:t>CO</a:t>
              </a:r>
              <a:endParaRPr lang="en-US" sz="1200" b="1" dirty="0">
                <a:solidFill>
                  <a:srgbClr val="FFFFFF"/>
                </a:solidFill>
                <a:cs typeface="Times New Roman" charset="0"/>
              </a:endParaRPr>
            </a:p>
          </p:txBody>
        </p:sp>
        <p:sp>
          <p:nvSpPr>
            <p:cNvPr id="239" name="Text - California"/>
            <p:cNvSpPr txBox="1">
              <a:spLocks noChangeArrowheads="1"/>
            </p:cNvSpPr>
            <p:nvPr/>
          </p:nvSpPr>
          <p:spPr bwMode="auto">
            <a:xfrm>
              <a:off x="1031874" y="2758306"/>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r>
              <a:br>
                <a:rPr lang="en-US" sz="1200" b="1" dirty="0">
                  <a:solidFill>
                    <a:srgbClr val="FFFFFF"/>
                  </a:solidFill>
                  <a:cs typeface="Times New Roman" charset="0"/>
                </a:rPr>
              </a:br>
              <a:r>
                <a:rPr lang="en-US" sz="1200" b="1" dirty="0">
                  <a:solidFill>
                    <a:srgbClr val="FFFFFF"/>
                  </a:solidFill>
                  <a:cs typeface="Times New Roman" charset="0"/>
                </a:rPr>
                <a:t> </a:t>
              </a:r>
              <a:r>
                <a:rPr lang="en-US" sz="1200" b="1" dirty="0" smtClean="0">
                  <a:solidFill>
                    <a:srgbClr val="FFFFFF"/>
                  </a:solidFill>
                  <a:cs typeface="Times New Roman" charset="0"/>
                </a:rPr>
                <a:t>CA</a:t>
              </a:r>
              <a:endParaRPr lang="en-US" sz="1200" b="1" dirty="0">
                <a:solidFill>
                  <a:srgbClr val="FFFFFF"/>
                </a:solidFill>
                <a:cs typeface="Times New Roman" charset="0"/>
              </a:endParaRPr>
            </a:p>
          </p:txBody>
        </p:sp>
        <p:sp>
          <p:nvSpPr>
            <p:cNvPr id="240" name="Text - Arkansas"/>
            <p:cNvSpPr txBox="1">
              <a:spLocks noChangeArrowheads="1"/>
            </p:cNvSpPr>
            <p:nvPr/>
          </p:nvSpPr>
          <p:spPr bwMode="auto">
            <a:xfrm>
              <a:off x="4785167" y="3355108"/>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FFFFFF"/>
                  </a:solidFill>
                  <a:cs typeface="Times New Roman" charset="0"/>
                </a:rPr>
                <a:t> </a:t>
              </a:r>
              <a:r>
                <a:rPr lang="en-US" sz="1200" b="1" dirty="0" smtClean="0">
                  <a:solidFill>
                    <a:srgbClr val="FFFFFF"/>
                  </a:solidFill>
                  <a:cs typeface="Times New Roman" charset="0"/>
                </a:rPr>
                <a:t>AR*</a:t>
              </a:r>
              <a:endParaRPr lang="en-US" sz="1200" b="1" baseline="30000" dirty="0">
                <a:solidFill>
                  <a:srgbClr val="FFFFFF"/>
                </a:solidFill>
                <a:cs typeface="Times New Roman" charset="0"/>
              </a:endParaRPr>
            </a:p>
          </p:txBody>
        </p:sp>
        <p:sp>
          <p:nvSpPr>
            <p:cNvPr id="241" name="Text - Arizona"/>
            <p:cNvSpPr txBox="1">
              <a:spLocks noChangeArrowheads="1"/>
            </p:cNvSpPr>
            <p:nvPr/>
          </p:nvSpPr>
          <p:spPr bwMode="auto">
            <a:xfrm>
              <a:off x="1990337" y="3317228"/>
              <a:ext cx="1219200" cy="328462"/>
            </a:xfrm>
            <a:prstGeom prst="rect">
              <a:avLst/>
            </a:prstGeom>
            <a:noFill/>
            <a:ln w="9525">
              <a:noFill/>
              <a:miter lim="800000"/>
              <a:headEnd/>
              <a:tailEnd/>
            </a:ln>
          </p:spPr>
          <p:txBody>
            <a:bodyPr lIns="91429" tIns="45714" rIns="91429" bIns="45714">
              <a:spAutoFit/>
            </a:bodyPr>
            <a:lstStyle/>
            <a:p>
              <a:pPr algn="ctr" eaLnBrk="0" hangingPunct="0">
                <a:lnSpc>
                  <a:spcPct val="65000"/>
                </a:lnSpc>
                <a:spcBef>
                  <a:spcPct val="50000"/>
                </a:spcBef>
              </a:pPr>
              <a:r>
                <a:rPr lang="en-US" sz="1200" b="1" dirty="0">
                  <a:solidFill>
                    <a:srgbClr val="FFFFFF"/>
                  </a:solidFill>
                  <a:cs typeface="Times New Roman" charset="0"/>
                </a:rPr>
                <a:t/>
              </a:r>
              <a:br>
                <a:rPr lang="en-US" sz="1200" b="1" dirty="0">
                  <a:solidFill>
                    <a:srgbClr val="FFFFFF"/>
                  </a:solidFill>
                  <a:cs typeface="Times New Roman" charset="0"/>
                </a:rPr>
              </a:br>
              <a:r>
                <a:rPr lang="en-US" sz="1200" b="1" dirty="0" smtClean="0">
                  <a:solidFill>
                    <a:srgbClr val="FFFFFF"/>
                  </a:solidFill>
                  <a:cs typeface="Times New Roman" charset="0"/>
                </a:rPr>
                <a:t>AZ*</a:t>
              </a:r>
            </a:p>
          </p:txBody>
        </p:sp>
        <p:sp>
          <p:nvSpPr>
            <p:cNvPr id="242" name="Text - Alaska"/>
            <p:cNvSpPr txBox="1">
              <a:spLocks noChangeArrowheads="1"/>
            </p:cNvSpPr>
            <p:nvPr/>
          </p:nvSpPr>
          <p:spPr bwMode="auto">
            <a:xfrm>
              <a:off x="1081295" y="4021956"/>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chemeClr val="bg1"/>
                  </a:solidFill>
                  <a:cs typeface="Times New Roman" charset="0"/>
                </a:rPr>
                <a:t/>
              </a:r>
              <a:br>
                <a:rPr lang="en-US" sz="1200" b="1" dirty="0">
                  <a:solidFill>
                    <a:schemeClr val="bg1"/>
                  </a:solidFill>
                  <a:cs typeface="Times New Roman" charset="0"/>
                </a:rPr>
              </a:br>
              <a:r>
                <a:rPr lang="en-US" sz="1200" b="1" dirty="0" smtClean="0">
                  <a:solidFill>
                    <a:schemeClr val="bg1"/>
                  </a:solidFill>
                  <a:cs typeface="Times New Roman" charset="0"/>
                </a:rPr>
                <a:t>AK</a:t>
              </a:r>
              <a:endParaRPr lang="en-US" sz="1200" b="1" dirty="0">
                <a:solidFill>
                  <a:schemeClr val="bg1"/>
                </a:solidFill>
                <a:cs typeface="Times New Roman" charset="0"/>
              </a:endParaRPr>
            </a:p>
          </p:txBody>
        </p:sp>
        <p:sp>
          <p:nvSpPr>
            <p:cNvPr id="243" name="Text - Alabama"/>
            <p:cNvSpPr txBox="1">
              <a:spLocks noChangeArrowheads="1"/>
            </p:cNvSpPr>
            <p:nvPr/>
          </p:nvSpPr>
          <p:spPr bwMode="auto">
            <a:xfrm>
              <a:off x="5572124" y="3621906"/>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AL</a:t>
              </a:r>
              <a:endParaRPr lang="en-US" sz="1200" b="1" dirty="0">
                <a:solidFill>
                  <a:srgbClr val="000000"/>
                </a:solidFill>
                <a:cs typeface="Times New Roman" charset="0"/>
              </a:endParaRPr>
            </a:p>
          </p:txBody>
        </p:sp>
        <p:sp>
          <p:nvSpPr>
            <p:cNvPr id="244" name="Line - Vermont"/>
            <p:cNvSpPr>
              <a:spLocks noChangeShapeType="1"/>
            </p:cNvSpPr>
            <p:nvPr/>
          </p:nvSpPr>
          <p:spPr bwMode="auto">
            <a:xfrm>
              <a:off x="7043736" y="1356542"/>
              <a:ext cx="207963" cy="13335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45" name="Line - Rhode Island"/>
            <p:cNvSpPr>
              <a:spLocks noChangeShapeType="1"/>
            </p:cNvSpPr>
            <p:nvPr/>
          </p:nvSpPr>
          <p:spPr bwMode="auto">
            <a:xfrm>
              <a:off x="7582708" y="1989957"/>
              <a:ext cx="266700" cy="5080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46" name="Line - New Jersey"/>
            <p:cNvSpPr>
              <a:spLocks noChangeShapeType="1"/>
            </p:cNvSpPr>
            <p:nvPr/>
          </p:nvSpPr>
          <p:spPr bwMode="auto">
            <a:xfrm flipV="1">
              <a:off x="7269162" y="2291580"/>
              <a:ext cx="263525" cy="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47" name="Line - New Hampshire"/>
            <p:cNvSpPr>
              <a:spLocks noChangeShapeType="1"/>
            </p:cNvSpPr>
            <p:nvPr/>
          </p:nvSpPr>
          <p:spPr bwMode="auto">
            <a:xfrm flipV="1">
              <a:off x="7416799" y="1628006"/>
              <a:ext cx="360363" cy="66675"/>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48" name="Line - Massachusetts"/>
            <p:cNvSpPr>
              <a:spLocks noChangeShapeType="1"/>
            </p:cNvSpPr>
            <p:nvPr/>
          </p:nvSpPr>
          <p:spPr bwMode="auto">
            <a:xfrm flipV="1">
              <a:off x="7554911" y="1834380"/>
              <a:ext cx="415925" cy="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49" name="Line - Maryland"/>
            <p:cNvSpPr>
              <a:spLocks noChangeShapeType="1"/>
            </p:cNvSpPr>
            <p:nvPr/>
          </p:nvSpPr>
          <p:spPr bwMode="auto">
            <a:xfrm flipV="1">
              <a:off x="7227887" y="2624955"/>
              <a:ext cx="263525" cy="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50" name="Line - Hawaii"/>
            <p:cNvSpPr>
              <a:spLocks noChangeShapeType="1"/>
            </p:cNvSpPr>
            <p:nvPr/>
          </p:nvSpPr>
          <p:spPr bwMode="auto">
            <a:xfrm flipH="1" flipV="1">
              <a:off x="2690813" y="4455344"/>
              <a:ext cx="268288" cy="66675"/>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51" name="Line - District of Columbia"/>
            <p:cNvSpPr>
              <a:spLocks noChangeShapeType="1"/>
            </p:cNvSpPr>
            <p:nvPr/>
          </p:nvSpPr>
          <p:spPr bwMode="auto">
            <a:xfrm flipH="1" flipV="1">
              <a:off x="7000077" y="2605904"/>
              <a:ext cx="440535" cy="24765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52" name="Line - Delaware"/>
            <p:cNvSpPr>
              <a:spLocks noChangeShapeType="1"/>
            </p:cNvSpPr>
            <p:nvPr/>
          </p:nvSpPr>
          <p:spPr bwMode="auto">
            <a:xfrm flipV="1">
              <a:off x="7221537" y="2520180"/>
              <a:ext cx="263525" cy="0"/>
            </a:xfrm>
            <a:prstGeom prst="line">
              <a:avLst/>
            </a:prstGeom>
            <a:noFill/>
            <a:ln w="9525">
              <a:solidFill>
                <a:schemeClr val="tx1"/>
              </a:solidFill>
              <a:round/>
              <a:headEnd/>
              <a:tailEnd/>
            </a:ln>
          </p:spPr>
          <p:txBody>
            <a:bodyPr/>
            <a:lstStyle/>
            <a:p>
              <a:endParaRPr lang="en-US" sz="1200" b="1">
                <a:solidFill>
                  <a:srgbClr val="000000"/>
                </a:solidFill>
              </a:endParaRPr>
            </a:p>
          </p:txBody>
        </p:sp>
        <p:sp>
          <p:nvSpPr>
            <p:cNvPr id="253" name="Line - Connecticut"/>
            <p:cNvSpPr>
              <a:spLocks noChangeShapeType="1"/>
            </p:cNvSpPr>
            <p:nvPr/>
          </p:nvSpPr>
          <p:spPr bwMode="auto">
            <a:xfrm>
              <a:off x="7407274" y="2002655"/>
              <a:ext cx="217488" cy="95250"/>
            </a:xfrm>
            <a:prstGeom prst="line">
              <a:avLst/>
            </a:prstGeom>
            <a:noFill/>
            <a:ln w="9525">
              <a:solidFill>
                <a:schemeClr val="tx1"/>
              </a:solidFill>
              <a:round/>
              <a:headEnd/>
              <a:tailEnd/>
            </a:ln>
          </p:spPr>
          <p:txBody>
            <a:bodyPr/>
            <a:lstStyle/>
            <a:p>
              <a:endParaRPr lang="en-US" sz="1200" b="1">
                <a:solidFill>
                  <a:srgbClr val="000000"/>
                </a:solidFill>
              </a:endParaRPr>
            </a:p>
          </p:txBody>
        </p:sp>
      </p:grpSp>
    </p:spTree>
    <p:extLst>
      <p:ext uri="{BB962C8B-B14F-4D97-AF65-F5344CB8AC3E}">
        <p14:creationId xmlns:p14="http://schemas.microsoft.com/office/powerpoint/2010/main" val="345115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54863291"/>
              </p:ext>
            </p:extLst>
          </p:nvPr>
        </p:nvGraphicFramePr>
        <p:xfrm>
          <a:off x="76200" y="1371600"/>
          <a:ext cx="8959850" cy="441125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1"/>
          <p:cNvSpPr>
            <a:spLocks noGrp="1"/>
          </p:cNvSpPr>
          <p:nvPr>
            <p:ph type="body" sz="quarter" idx="11"/>
          </p:nvPr>
        </p:nvSpPr>
        <p:spPr>
          <a:xfrm>
            <a:off x="0" y="6309360"/>
            <a:ext cx="8442960" cy="548640"/>
          </a:xfrm>
        </p:spPr>
        <p:txBody>
          <a:bodyPr/>
          <a:lstStyle/>
          <a:p>
            <a:r>
              <a:rPr lang="en-US" sz="1100" dirty="0"/>
              <a:t>NOTE: State-reported eligibility levels as of Jan. 1, 2016, updated to reflect Medicaid expansion adoption in Louisiana  as of Jan. 12, 2016. Eligibility levels include the standard five percentage point of the federal poverty level (FPL) disregard. As of </a:t>
            </a:r>
            <a:r>
              <a:rPr lang="en-US" sz="1100" dirty="0" smtClean="0"/>
              <a:t>2016, </a:t>
            </a:r>
            <a:r>
              <a:rPr lang="en-US" sz="1100" dirty="0"/>
              <a:t>the FPL was $</a:t>
            </a:r>
            <a:r>
              <a:rPr lang="en-US" sz="1100" dirty="0" smtClean="0"/>
              <a:t>20,160 </a:t>
            </a:r>
            <a:r>
              <a:rPr lang="en-US" sz="1100" dirty="0"/>
              <a:t>for a family of three and $</a:t>
            </a:r>
            <a:r>
              <a:rPr lang="en-US" sz="1100" dirty="0" smtClean="0"/>
              <a:t>11,880 </a:t>
            </a:r>
            <a:r>
              <a:rPr lang="en-US" sz="1100" dirty="0"/>
              <a:t>for an individual. </a:t>
            </a:r>
          </a:p>
          <a:p>
            <a:r>
              <a:rPr lang="en-US" sz="1100" dirty="0"/>
              <a:t>SOURCE: Based on  results from a national survey conducted by the Kaiser Commission on Medicaid and the Uninsured and the Georgetown University Center for Children and Families, 2016 with data </a:t>
            </a:r>
            <a:r>
              <a:rPr lang="en-US" sz="1100" dirty="0" smtClean="0"/>
              <a:t>updates based on new state decisions to expand Medicaid.</a:t>
            </a:r>
            <a:endParaRPr lang="en-US" sz="1100" dirty="0"/>
          </a:p>
        </p:txBody>
      </p:sp>
      <p:sp>
        <p:nvSpPr>
          <p:cNvPr id="4" name="Title 3"/>
          <p:cNvSpPr>
            <a:spLocks noGrp="1"/>
          </p:cNvSpPr>
          <p:nvPr>
            <p:ph type="title"/>
          </p:nvPr>
        </p:nvSpPr>
        <p:spPr/>
        <p:txBody>
          <a:bodyPr/>
          <a:lstStyle/>
          <a:p>
            <a:r>
              <a:rPr lang="en-US" kern="1200" dirty="0">
                <a:solidFill>
                  <a:schemeClr val="tx1"/>
                </a:solidFill>
              </a:rPr>
              <a:t>Medicaid eligibility for adults remains limited in states that have not adopted the Medicaid expansion.</a:t>
            </a:r>
            <a:endParaRPr lang="en-US" dirty="0"/>
          </a:p>
        </p:txBody>
      </p:sp>
    </p:spTree>
    <p:extLst>
      <p:ext uri="{BB962C8B-B14F-4D97-AF65-F5344CB8AC3E}">
        <p14:creationId xmlns:p14="http://schemas.microsoft.com/office/powerpoint/2010/main" val="4278631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9350"/>
          <a:stretch/>
        </p:blipFill>
        <p:spPr bwMode="auto">
          <a:xfrm>
            <a:off x="457200" y="1143000"/>
            <a:ext cx="8229601" cy="497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Group 16"/>
          <p:cNvGrpSpPr/>
          <p:nvPr/>
        </p:nvGrpSpPr>
        <p:grpSpPr>
          <a:xfrm>
            <a:off x="1295401" y="4768850"/>
            <a:ext cx="7239000" cy="1380109"/>
            <a:chOff x="1219200" y="4895850"/>
            <a:chExt cx="7239000" cy="1380109"/>
          </a:xfrm>
        </p:grpSpPr>
        <p:sp>
          <p:nvSpPr>
            <p:cNvPr id="18" name="TextBox 17"/>
            <p:cNvSpPr txBox="1"/>
            <p:nvPr/>
          </p:nvSpPr>
          <p:spPr>
            <a:xfrm>
              <a:off x="1219200" y="5983571"/>
              <a:ext cx="2590800" cy="292388"/>
            </a:xfrm>
            <a:prstGeom prst="rect">
              <a:avLst/>
            </a:prstGeom>
            <a:solidFill>
              <a:schemeClr val="bg1"/>
            </a:solidFill>
          </p:spPr>
          <p:txBody>
            <a:bodyPr wrap="square" lIns="0" tIns="0" rIns="0" rtlCol="0">
              <a:spAutoFit/>
            </a:bodyPr>
            <a:lstStyle/>
            <a:p>
              <a:pPr algn="ctr"/>
              <a:r>
                <a:rPr lang="en-US" sz="1600" b="1" spc="-100" dirty="0">
                  <a:solidFill>
                    <a:schemeClr val="tx1">
                      <a:lumMod val="65000"/>
                      <a:lumOff val="35000"/>
                    </a:schemeClr>
                  </a:solidFill>
                  <a:latin typeface="Candara" panose="020E0502030303020204" pitchFamily="34" charset="0"/>
                  <a:cs typeface="Meta Offc Pro"/>
                </a:rPr>
                <a:t>a</a:t>
              </a:r>
              <a:r>
                <a:rPr lang="en-US" sz="1600" b="1" spc="-100" dirty="0" smtClean="0">
                  <a:solidFill>
                    <a:schemeClr val="tx1">
                      <a:lumMod val="65000"/>
                      <a:lumOff val="35000"/>
                    </a:schemeClr>
                  </a:solidFill>
                  <a:latin typeface="Candara" panose="020E0502030303020204" pitchFamily="34" charset="0"/>
                  <a:cs typeface="Meta Offc Pro"/>
                </a:rPr>
                <a:t>s of January 2016</a:t>
              </a:r>
            </a:p>
          </p:txBody>
        </p:sp>
        <p:sp>
          <p:nvSpPr>
            <p:cNvPr id="19" name="TextBox 18"/>
            <p:cNvSpPr txBox="1"/>
            <p:nvPr/>
          </p:nvSpPr>
          <p:spPr>
            <a:xfrm>
              <a:off x="2133600" y="4895850"/>
              <a:ext cx="2209800" cy="784830"/>
            </a:xfrm>
            <a:prstGeom prst="rect">
              <a:avLst/>
            </a:prstGeom>
            <a:solidFill>
              <a:schemeClr val="bg1"/>
            </a:solidFill>
          </p:spPr>
          <p:txBody>
            <a:bodyPr wrap="square" lIns="0" tIns="0" rIns="0" rtlCol="0">
              <a:spAutoFit/>
            </a:bodyPr>
            <a:lstStyle/>
            <a:p>
              <a:pPr algn="ctr"/>
              <a:r>
                <a:rPr lang="en-US" sz="1600" b="1" spc="-100" dirty="0" smtClean="0">
                  <a:solidFill>
                    <a:srgbClr val="5C5C5C"/>
                  </a:solidFill>
                  <a:latin typeface="Candara" panose="020E0502030303020204" pitchFamily="34" charset="0"/>
                  <a:cs typeface="Meta Offc Pro"/>
                </a:rPr>
                <a:t>44% FPL</a:t>
              </a:r>
            </a:p>
            <a:p>
              <a:pPr algn="ctr"/>
              <a:r>
                <a:rPr lang="en-US" sz="1600" b="1" spc="-100" dirty="0" smtClean="0">
                  <a:solidFill>
                    <a:srgbClr val="5C5C5C"/>
                  </a:solidFill>
                  <a:latin typeface="Candara" panose="020E0502030303020204" pitchFamily="34" charset="0"/>
                  <a:cs typeface="Meta Offc Pro"/>
                </a:rPr>
                <a:t>$8,870 for parents </a:t>
              </a:r>
            </a:p>
            <a:p>
              <a:pPr algn="ctr"/>
              <a:r>
                <a:rPr lang="en-US" sz="1600" b="1" spc="-100" dirty="0" smtClean="0">
                  <a:solidFill>
                    <a:srgbClr val="5C5C5C"/>
                  </a:solidFill>
                  <a:latin typeface="Candara" panose="020E0502030303020204" pitchFamily="34" charset="0"/>
                  <a:cs typeface="Meta Offc Pro"/>
                </a:rPr>
                <a:t>in a family of three</a:t>
              </a:r>
            </a:p>
          </p:txBody>
        </p:sp>
        <p:sp>
          <p:nvSpPr>
            <p:cNvPr id="20" name="TextBox 19"/>
            <p:cNvSpPr txBox="1"/>
            <p:nvPr/>
          </p:nvSpPr>
          <p:spPr>
            <a:xfrm>
              <a:off x="4314825" y="5142071"/>
              <a:ext cx="2209800" cy="538609"/>
            </a:xfrm>
            <a:prstGeom prst="rect">
              <a:avLst/>
            </a:prstGeom>
            <a:solidFill>
              <a:schemeClr val="bg1"/>
            </a:solidFill>
          </p:spPr>
          <p:txBody>
            <a:bodyPr wrap="square" lIns="0" tIns="0" rIns="0" rtlCol="0">
              <a:spAutoFit/>
            </a:bodyPr>
            <a:lstStyle/>
            <a:p>
              <a:pPr algn="ctr"/>
              <a:r>
                <a:rPr lang="en-US" sz="1600" b="1" spc="-100" dirty="0" smtClean="0">
                  <a:solidFill>
                    <a:schemeClr val="tx1">
                      <a:lumMod val="65000"/>
                      <a:lumOff val="35000"/>
                    </a:schemeClr>
                  </a:solidFill>
                  <a:latin typeface="Candara" panose="020E0502030303020204" pitchFamily="34" charset="0"/>
                  <a:cs typeface="Meta Offc Pro"/>
                </a:rPr>
                <a:t>$11,880 </a:t>
              </a:r>
            </a:p>
            <a:p>
              <a:pPr algn="ctr"/>
              <a:r>
                <a:rPr lang="en-US" sz="1600" b="1" spc="-100" dirty="0" smtClean="0">
                  <a:solidFill>
                    <a:schemeClr val="tx1">
                      <a:lumMod val="65000"/>
                      <a:lumOff val="35000"/>
                    </a:schemeClr>
                  </a:solidFill>
                  <a:latin typeface="Candara" panose="020E0502030303020204" pitchFamily="34" charset="0"/>
                  <a:cs typeface="Meta Offc Pro"/>
                </a:rPr>
                <a:t>for an individual</a:t>
              </a:r>
            </a:p>
          </p:txBody>
        </p:sp>
        <p:sp>
          <p:nvSpPr>
            <p:cNvPr id="21" name="TextBox 20"/>
            <p:cNvSpPr txBox="1"/>
            <p:nvPr/>
          </p:nvSpPr>
          <p:spPr>
            <a:xfrm>
              <a:off x="6814184" y="5142071"/>
              <a:ext cx="1644016" cy="538609"/>
            </a:xfrm>
            <a:prstGeom prst="rect">
              <a:avLst/>
            </a:prstGeom>
            <a:solidFill>
              <a:schemeClr val="bg1"/>
            </a:solidFill>
          </p:spPr>
          <p:txBody>
            <a:bodyPr wrap="square" lIns="0" tIns="0" rIns="0" rtlCol="0">
              <a:spAutoFit/>
            </a:bodyPr>
            <a:lstStyle/>
            <a:p>
              <a:pPr algn="ctr"/>
              <a:r>
                <a:rPr lang="en-US" sz="1600" b="1" spc="-100" dirty="0" smtClean="0">
                  <a:solidFill>
                    <a:schemeClr val="tx1">
                      <a:lumMod val="65000"/>
                      <a:lumOff val="35000"/>
                    </a:schemeClr>
                  </a:solidFill>
                  <a:latin typeface="Candara" panose="020E0502030303020204" pitchFamily="34" charset="0"/>
                  <a:cs typeface="Meta Offc Pro"/>
                </a:rPr>
                <a:t>$47,520</a:t>
              </a:r>
            </a:p>
            <a:p>
              <a:pPr algn="ctr"/>
              <a:r>
                <a:rPr lang="en-US" sz="1600" b="1" spc="-100" dirty="0" smtClean="0">
                  <a:solidFill>
                    <a:schemeClr val="tx1">
                      <a:lumMod val="65000"/>
                      <a:lumOff val="35000"/>
                    </a:schemeClr>
                  </a:solidFill>
                  <a:latin typeface="Candara" panose="020E0502030303020204" pitchFamily="34" charset="0"/>
                  <a:cs typeface="Meta Offc Pro"/>
                </a:rPr>
                <a:t>for an individual</a:t>
              </a:r>
            </a:p>
          </p:txBody>
        </p:sp>
      </p:grpSp>
      <p:sp>
        <p:nvSpPr>
          <p:cNvPr id="2" name="Title 1"/>
          <p:cNvSpPr>
            <a:spLocks noGrp="1"/>
          </p:cNvSpPr>
          <p:nvPr>
            <p:ph type="title"/>
          </p:nvPr>
        </p:nvSpPr>
        <p:spPr/>
        <p:txBody>
          <a:bodyPr>
            <a:normAutofit fontScale="90000"/>
          </a:bodyPr>
          <a:lstStyle/>
          <a:p>
            <a:r>
              <a:rPr lang="en-US" dirty="0">
                <a:solidFill>
                  <a:schemeClr val="tx1"/>
                </a:solidFill>
              </a:rPr>
              <a:t>In states that have not adopted the Medicaid expansion, poor adults fall into a coverage gap, earning too much to qualify for Medicaid but too little for subsidies for Marketplace coverage.</a:t>
            </a:r>
          </a:p>
        </p:txBody>
      </p:sp>
    </p:spTree>
    <p:extLst>
      <p:ext uri="{BB962C8B-B14F-4D97-AF65-F5344CB8AC3E}">
        <p14:creationId xmlns:p14="http://schemas.microsoft.com/office/powerpoint/2010/main" val="207451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iser Report Slides Template">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4.xml><?xml version="1.0" encoding="utf-8"?>
<a:theme xmlns:a="http://schemas.openxmlformats.org/drawingml/2006/main" name="1_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CMU Color Theme">
    <a:dk1>
      <a:srgbClr val="000000"/>
    </a:dk1>
    <a:lt1>
      <a:srgbClr val="FFFFFF"/>
    </a:lt1>
    <a:dk2>
      <a:srgbClr val="003466"/>
    </a:dk2>
    <a:lt2>
      <a:srgbClr val="CCD6E0"/>
    </a:lt2>
    <a:accent1>
      <a:srgbClr val="003466"/>
    </a:accent1>
    <a:accent2>
      <a:srgbClr val="0A5B9E"/>
    </a:accent2>
    <a:accent3>
      <a:srgbClr val="78A6DC"/>
    </a:accent3>
    <a:accent4>
      <a:srgbClr val="CCD6E0"/>
    </a:accent4>
    <a:accent5>
      <a:srgbClr val="F79647"/>
    </a:accent5>
    <a:accent6>
      <a:srgbClr val="C04900"/>
    </a:accent6>
    <a:hlink>
      <a:srgbClr val="548DD4"/>
    </a:hlink>
    <a:folHlink>
      <a:srgbClr val="1736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KCMU Color Theme">
    <a:dk1>
      <a:srgbClr val="000000"/>
    </a:dk1>
    <a:lt1>
      <a:srgbClr val="FFFFFF"/>
    </a:lt1>
    <a:dk2>
      <a:srgbClr val="003466"/>
    </a:dk2>
    <a:lt2>
      <a:srgbClr val="CCD6E0"/>
    </a:lt2>
    <a:accent1>
      <a:srgbClr val="003466"/>
    </a:accent1>
    <a:accent2>
      <a:srgbClr val="0A5B9E"/>
    </a:accent2>
    <a:accent3>
      <a:srgbClr val="78A6DC"/>
    </a:accent3>
    <a:accent4>
      <a:srgbClr val="CCD6E0"/>
    </a:accent4>
    <a:accent5>
      <a:srgbClr val="F79647"/>
    </a:accent5>
    <a:accent6>
      <a:srgbClr val="C04900"/>
    </a:accent6>
    <a:hlink>
      <a:srgbClr val="548DD4"/>
    </a:hlink>
    <a:folHlink>
      <a:srgbClr val="1736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KCMU Color Theme">
    <a:dk1>
      <a:srgbClr val="000000"/>
    </a:dk1>
    <a:lt1>
      <a:srgbClr val="FFFFFF"/>
    </a:lt1>
    <a:dk2>
      <a:srgbClr val="003466"/>
    </a:dk2>
    <a:lt2>
      <a:srgbClr val="CCD6E0"/>
    </a:lt2>
    <a:accent1>
      <a:srgbClr val="003466"/>
    </a:accent1>
    <a:accent2>
      <a:srgbClr val="0A5B9E"/>
    </a:accent2>
    <a:accent3>
      <a:srgbClr val="78A6DC"/>
    </a:accent3>
    <a:accent4>
      <a:srgbClr val="CCD6E0"/>
    </a:accent4>
    <a:accent5>
      <a:srgbClr val="F79647"/>
    </a:accent5>
    <a:accent6>
      <a:srgbClr val="C04900"/>
    </a:accent6>
    <a:hlink>
      <a:srgbClr val="548DD4"/>
    </a:hlink>
    <a:folHlink>
      <a:srgbClr val="1736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Kaiser Report Slides Template</Template>
  <TotalTime>2103</TotalTime>
  <Words>1302</Words>
  <Application>Microsoft Office PowerPoint</Application>
  <PresentationFormat>On-screen Show (4:3)</PresentationFormat>
  <Paragraphs>221</Paragraphs>
  <Slides>14</Slides>
  <Notes>12</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14</vt:i4>
      </vt:variant>
    </vt:vector>
  </HeadingPairs>
  <TitlesOfParts>
    <vt:vector size="25" baseType="lpstr">
      <vt:lpstr>Arial</vt:lpstr>
      <vt:lpstr>Calibri</vt:lpstr>
      <vt:lpstr>Candara</vt:lpstr>
      <vt:lpstr>Meta Offc Pro</vt:lpstr>
      <vt:lpstr>MetaSerif-Book</vt:lpstr>
      <vt:lpstr>Tahoma</vt:lpstr>
      <vt:lpstr>Times New Roman</vt:lpstr>
      <vt:lpstr>Kaiser Report Slides Template</vt:lpstr>
      <vt:lpstr>Default with figure #</vt:lpstr>
      <vt:lpstr>Title page</vt:lpstr>
      <vt:lpstr>1_Title page</vt:lpstr>
      <vt:lpstr>Who is Impacted by the Coverage Gap in States that Have Not Adopted the Medicaid Expansion?</vt:lpstr>
      <vt:lpstr>An estimated 28.5 million nonelderly individuals were uninsured in 2015. </vt:lpstr>
      <vt:lpstr>In 2015, the majority of the uninsured are low-income adults, and more than half are people of color. </vt:lpstr>
      <vt:lpstr>Prior to the ACA, Medicaid eligibility was limited to specific low-income groups.</vt:lpstr>
      <vt:lpstr>Expanding Medicaid to low-income adults is a core component of the ACA coverage expansions. </vt:lpstr>
      <vt:lpstr>As enacted, the ACA Medicaid expansion would cover adults up to 138% FPL in all states, filling long-standing gaps in coverage. </vt:lpstr>
      <vt:lpstr>But, the Supreme Court effectively made the Medicaid expansion a state option.</vt:lpstr>
      <vt:lpstr>Medicaid eligibility for adults remains limited in states that have not adopted the Medicaid expansion.</vt:lpstr>
      <vt:lpstr>In states that have not adopted the Medicaid expansion, poor adults fall into a coverage gap, earning too much to qualify for Medicaid but too little for subsidies for Marketplace coverage.</vt:lpstr>
      <vt:lpstr>In 2016, an estimated 2.6 million nonelderly adults fall into the coverage gap, most of whom reside in the South.</vt:lpstr>
      <vt:lpstr>More than half of adults in the coverage gap are adults of color.  Adults in the coverage gap are of varying age and health status.</vt:lpstr>
      <vt:lpstr>Nearly two-thirds of adults in the coverage gap are in a family with a worker, but most work in jobs that are unlikely to offer insurance.</vt:lpstr>
      <vt:lpstr>Uninsured Black adults are more likely to fall into the coverage gap than other racial/ethnic groups.</vt:lpstr>
      <vt:lpstr>If all states adopted the Medicaid expansion, the coverage gap would be eliminated and 54% of the nonelderly uninsured would be eligible for financial assistance in 2016.</vt:lpstr>
    </vt:vector>
  </TitlesOfParts>
  <Company>Kaiser Family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than 10 Million nonelderly uninsured had incomes below the Federal Poverty Level (FPL) in 2013.</dc:title>
  <dc:creator>Elizabeth Hinton</dc:creator>
  <cp:lastModifiedBy>Julia Foutz</cp:lastModifiedBy>
  <cp:revision>222</cp:revision>
  <cp:lastPrinted>2016-01-19T18:08:21Z</cp:lastPrinted>
  <dcterms:created xsi:type="dcterms:W3CDTF">2015-04-21T13:48:46Z</dcterms:created>
  <dcterms:modified xsi:type="dcterms:W3CDTF">2016-11-09T23:09:08Z</dcterms:modified>
</cp:coreProperties>
</file>