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6.xml" ContentType="application/vnd.openxmlformats-officedocument.theme+xml"/>
  <Override PartName="/ppt/slideLayouts/slideLayout2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73" r:id="rId2"/>
    <p:sldMasterId id="2147483666" r:id="rId3"/>
    <p:sldMasterId id="2147483678" r:id="rId4"/>
    <p:sldMasterId id="2147483683" r:id="rId5"/>
    <p:sldMasterId id="2147483688" r:id="rId6"/>
    <p:sldMasterId id="2147483693" r:id="rId7"/>
  </p:sldMasterIdLst>
  <p:notesMasterIdLst>
    <p:notesMasterId r:id="rId9"/>
  </p:notesMasterIdLst>
  <p:handoutMasterIdLst>
    <p:handoutMasterId r:id="rId10"/>
  </p:handoutMasterIdLst>
  <p:sldIdLst>
    <p:sldId id="520" r:id="rId8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0" autoAdjust="0"/>
    <p:restoredTop sz="71279" autoAdjust="0"/>
  </p:normalViewPr>
  <p:slideViewPr>
    <p:cSldViewPr>
      <p:cViewPr varScale="1">
        <p:scale>
          <a:sx n="82" d="100"/>
          <a:sy n="82" d="100"/>
        </p:scale>
        <p:origin x="261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96930"/>
    </p:cViewPr>
  </p:sorterViewPr>
  <p:notesViewPr>
    <p:cSldViewPr>
      <p:cViewPr varScale="1">
        <p:scale>
          <a:sx n="90" d="100"/>
          <a:sy n="90" d="100"/>
        </p:scale>
        <p:origin x="1650" y="66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 dirty="0" smtClean="0"/>
              <a:t>New KCMU Master Slide Deck (Sept. 2014)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D9F00B-5B71-41CF-AAFB-2BCECECDD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07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1/17/17</a:t>
            </a:r>
            <a:r>
              <a:rPr lang="en-US" b="1" baseline="0" dirty="0" smtClean="0"/>
              <a:t> EC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00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938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544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732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1759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7228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030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6276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5930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9194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8582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2359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0053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901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1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662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4250999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328734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37276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/>
              <a:t>NOTE: Eligibility levels are based on 2016 federal poverty levels (FPLs) for an individual. The FPL for an individual in 2016 was $11,880. </a:t>
            </a:r>
          </a:p>
          <a:p>
            <a:r>
              <a:rPr lang="en-US" sz="1100" dirty="0"/>
              <a:t>Thresholds include the standard five percentage point of the FPL disregard. </a:t>
            </a:r>
          </a:p>
          <a:p>
            <a:r>
              <a:rPr lang="en-US" sz="1100" dirty="0"/>
              <a:t>*OK and UT provide more limited coverage to some childless adults under Section 1115 waiver authority. </a:t>
            </a:r>
          </a:p>
          <a:p>
            <a:r>
              <a:rPr lang="en-US" sz="1100" dirty="0"/>
              <a:t>SOURCE: Based on results from a national survey conducted by the Kaiser Commission on Medicaid and the Uninsured and the Georgetown University Center for Children and Families, 2017.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Medicaid Income Eligibility Levels for Other Adults, January 2017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09600" y="1292423"/>
            <a:ext cx="8032748" cy="4295775"/>
            <a:chOff x="654052" y="1090638"/>
            <a:chExt cx="8032748" cy="4295775"/>
          </a:xfrm>
        </p:grpSpPr>
        <p:sp>
          <p:nvSpPr>
            <p:cNvPr id="133" name="Shape - Wyoming"/>
            <p:cNvSpPr>
              <a:spLocks noChangeAspect="1"/>
            </p:cNvSpPr>
            <p:nvPr/>
          </p:nvSpPr>
          <p:spPr bwMode="auto">
            <a:xfrm>
              <a:off x="2738435" y="1963763"/>
              <a:ext cx="896939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4" name="Shape - Wisconsin"/>
            <p:cNvSpPr>
              <a:spLocks noChangeAspect="1"/>
            </p:cNvSpPr>
            <p:nvPr/>
          </p:nvSpPr>
          <p:spPr bwMode="auto">
            <a:xfrm>
              <a:off x="4926010" y="1652613"/>
              <a:ext cx="654051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5" name="Shape - West Virginia"/>
            <p:cNvSpPr>
              <a:spLocks noChangeAspect="1"/>
            </p:cNvSpPr>
            <p:nvPr/>
          </p:nvSpPr>
          <p:spPr bwMode="auto">
            <a:xfrm>
              <a:off x="6296024" y="2505100"/>
              <a:ext cx="55086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136" name="Shape - Washington"/>
            <p:cNvSpPr>
              <a:spLocks noChangeAspect="1"/>
            </p:cNvSpPr>
            <p:nvPr/>
          </p:nvSpPr>
          <p:spPr bwMode="auto">
            <a:xfrm>
              <a:off x="1414462" y="1112863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37" name="Shape - Virginia"/>
            <p:cNvGrpSpPr>
              <a:grpSpLocks/>
            </p:cNvGrpSpPr>
            <p:nvPr/>
          </p:nvGrpSpPr>
          <p:grpSpPr bwMode="auto">
            <a:xfrm>
              <a:off x="6227759" y="2624162"/>
              <a:ext cx="1009651" cy="596900"/>
              <a:chOff x="3911" y="1540"/>
              <a:chExt cx="636" cy="376"/>
            </a:xfrm>
            <a:solidFill>
              <a:srgbClr val="133559"/>
            </a:solidFill>
          </p:grpSpPr>
          <p:sp>
            <p:nvSpPr>
              <p:cNvPr id="138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39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40" name="Shape - Vermont"/>
            <p:cNvSpPr>
              <a:spLocks noChangeAspect="1"/>
            </p:cNvSpPr>
            <p:nvPr/>
          </p:nvSpPr>
          <p:spPr bwMode="auto">
            <a:xfrm>
              <a:off x="7123112" y="1558950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1" name="Shape - Utah"/>
            <p:cNvSpPr>
              <a:spLocks noChangeAspect="1"/>
            </p:cNvSpPr>
            <p:nvPr/>
          </p:nvSpPr>
          <p:spPr bwMode="auto">
            <a:xfrm>
              <a:off x="2301875" y="2397150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142" name="Shape - Texas"/>
            <p:cNvSpPr>
              <a:spLocks noChangeAspect="1"/>
            </p:cNvSpPr>
            <p:nvPr/>
          </p:nvSpPr>
          <p:spPr bwMode="auto">
            <a:xfrm>
              <a:off x="3176585" y="3403624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 pitchFamily="34" charset="0"/>
              </a:endParaRPr>
            </a:p>
          </p:txBody>
        </p:sp>
        <p:sp>
          <p:nvSpPr>
            <p:cNvPr id="143" name="Shape - Tennessee"/>
            <p:cNvSpPr>
              <a:spLocks noChangeAspect="1"/>
            </p:cNvSpPr>
            <p:nvPr/>
          </p:nvSpPr>
          <p:spPr bwMode="auto">
            <a:xfrm>
              <a:off x="5368924" y="3173438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4" name="Shape - South Dakota"/>
            <p:cNvSpPr>
              <a:spLocks noChangeAspect="1"/>
            </p:cNvSpPr>
            <p:nvPr/>
          </p:nvSpPr>
          <p:spPr bwMode="auto">
            <a:xfrm>
              <a:off x="3606799" y="1868513"/>
              <a:ext cx="920751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5" name="Shape - South Carolina"/>
            <p:cNvSpPr>
              <a:spLocks noChangeAspect="1"/>
            </p:cNvSpPr>
            <p:nvPr/>
          </p:nvSpPr>
          <p:spPr bwMode="auto">
            <a:xfrm>
              <a:off x="6310311" y="3365524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6" name="Shape - Rhode Island"/>
            <p:cNvSpPr>
              <a:spLocks noChangeAspect="1"/>
            </p:cNvSpPr>
            <p:nvPr/>
          </p:nvSpPr>
          <p:spPr bwMode="auto">
            <a:xfrm>
              <a:off x="7434259" y="2011388"/>
              <a:ext cx="120651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7" name="Shape - Pennsylvania"/>
            <p:cNvSpPr>
              <a:spLocks noChangeAspect="1"/>
            </p:cNvSpPr>
            <p:nvPr/>
          </p:nvSpPr>
          <p:spPr bwMode="auto">
            <a:xfrm>
              <a:off x="6418261" y="2141563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148" name="Shape - Oregon"/>
            <p:cNvSpPr>
              <a:spLocks noChangeAspect="1"/>
            </p:cNvSpPr>
            <p:nvPr/>
          </p:nvSpPr>
          <p:spPr bwMode="auto">
            <a:xfrm>
              <a:off x="1214436" y="1549425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149" name="Shape - Oklahoma"/>
            <p:cNvSpPr>
              <a:spLocks noChangeAspect="1"/>
            </p:cNvSpPr>
            <p:nvPr/>
          </p:nvSpPr>
          <p:spPr bwMode="auto">
            <a:xfrm>
              <a:off x="3703635" y="3308374"/>
              <a:ext cx="1125539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0" name="Shape - Ohio"/>
            <p:cNvSpPr>
              <a:spLocks noChangeAspect="1"/>
            </p:cNvSpPr>
            <p:nvPr/>
          </p:nvSpPr>
          <p:spPr bwMode="auto">
            <a:xfrm>
              <a:off x="5913435" y="2274912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1" name="Shape - North Dakota"/>
            <p:cNvSpPr>
              <a:spLocks noChangeAspect="1"/>
            </p:cNvSpPr>
            <p:nvPr/>
          </p:nvSpPr>
          <p:spPr bwMode="auto">
            <a:xfrm>
              <a:off x="3633785" y="1398588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2" name="Shape - North Carolina"/>
            <p:cNvSpPr>
              <a:spLocks noChangeAspect="1"/>
            </p:cNvSpPr>
            <p:nvPr/>
          </p:nvSpPr>
          <p:spPr bwMode="auto">
            <a:xfrm>
              <a:off x="6181724" y="3019450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grpSp>
          <p:nvGrpSpPr>
            <p:cNvPr id="153" name="Shape - New York"/>
            <p:cNvGrpSpPr>
              <a:grpSpLocks/>
            </p:cNvGrpSpPr>
            <p:nvPr/>
          </p:nvGrpSpPr>
          <p:grpSpPr bwMode="auto">
            <a:xfrm>
              <a:off x="6481761" y="1595463"/>
              <a:ext cx="1044575" cy="700087"/>
              <a:chOff x="4071" y="893"/>
              <a:chExt cx="658" cy="440"/>
            </a:xfrm>
            <a:solidFill>
              <a:srgbClr val="7BC7ED"/>
            </a:solidFill>
          </p:grpSpPr>
          <p:sp>
            <p:nvSpPr>
              <p:cNvPr id="154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5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56" name="Shape - New Mexico"/>
            <p:cNvSpPr>
              <a:spLocks noChangeAspect="1"/>
            </p:cNvSpPr>
            <p:nvPr/>
          </p:nvSpPr>
          <p:spPr bwMode="auto">
            <a:xfrm>
              <a:off x="2819398" y="3275037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7" name="Shape - New Jersey"/>
            <p:cNvSpPr>
              <a:spLocks noChangeAspect="1"/>
            </p:cNvSpPr>
            <p:nvPr/>
          </p:nvSpPr>
          <p:spPr bwMode="auto">
            <a:xfrm>
              <a:off x="7094535" y="2197125"/>
              <a:ext cx="196851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8" name="Shape - New Hampshire"/>
            <p:cNvSpPr>
              <a:spLocks noChangeAspect="1"/>
            </p:cNvSpPr>
            <p:nvPr/>
          </p:nvSpPr>
          <p:spPr bwMode="auto">
            <a:xfrm>
              <a:off x="7285036" y="1482750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1B3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159" name="Shape - Nevada"/>
            <p:cNvSpPr>
              <a:spLocks noChangeAspect="1"/>
            </p:cNvSpPr>
            <p:nvPr/>
          </p:nvSpPr>
          <p:spPr bwMode="auto">
            <a:xfrm>
              <a:off x="1611310" y="2260624"/>
              <a:ext cx="831851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Shape - Nebraska"/>
            <p:cNvSpPr>
              <a:spLocks noChangeAspect="1"/>
            </p:cNvSpPr>
            <p:nvPr/>
          </p:nvSpPr>
          <p:spPr bwMode="auto">
            <a:xfrm>
              <a:off x="3598861" y="2362225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1" name="Shape - Montana"/>
            <p:cNvSpPr>
              <a:spLocks noChangeAspect="1"/>
            </p:cNvSpPr>
            <p:nvPr/>
          </p:nvSpPr>
          <p:spPr bwMode="auto">
            <a:xfrm>
              <a:off x="2324745" y="1255738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2" name="Shape - Missouri"/>
            <p:cNvSpPr>
              <a:spLocks noChangeAspect="1"/>
            </p:cNvSpPr>
            <p:nvPr/>
          </p:nvSpPr>
          <p:spPr bwMode="auto">
            <a:xfrm>
              <a:off x="4638673" y="2713063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163" name="Shape - Mississippi"/>
            <p:cNvSpPr>
              <a:spLocks noChangeAspect="1"/>
            </p:cNvSpPr>
            <p:nvPr/>
          </p:nvSpPr>
          <p:spPr bwMode="auto">
            <a:xfrm>
              <a:off x="5254622" y="3546499"/>
              <a:ext cx="450851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Shape - Minnesota"/>
            <p:cNvSpPr>
              <a:spLocks noChangeAspect="1"/>
            </p:cNvSpPr>
            <p:nvPr/>
          </p:nvSpPr>
          <p:spPr bwMode="auto">
            <a:xfrm>
              <a:off x="4370385" y="1320825"/>
              <a:ext cx="857251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65" name="Shape - Michigan"/>
            <p:cNvGrpSpPr>
              <a:grpSpLocks/>
            </p:cNvGrpSpPr>
            <p:nvPr/>
          </p:nvGrpSpPr>
          <p:grpSpPr bwMode="auto">
            <a:xfrm>
              <a:off x="5183185" y="1544663"/>
              <a:ext cx="990600" cy="882650"/>
              <a:chOff x="3254" y="860"/>
              <a:chExt cx="623" cy="557"/>
            </a:xfrm>
            <a:solidFill>
              <a:srgbClr val="0072C0"/>
            </a:solidFill>
          </p:grpSpPr>
          <p:sp>
            <p:nvSpPr>
              <p:cNvPr id="166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7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68" name="Shape - Massachusetts"/>
            <p:cNvSpPr>
              <a:spLocks noChangeAspect="1"/>
            </p:cNvSpPr>
            <p:nvPr/>
          </p:nvSpPr>
          <p:spPr bwMode="auto">
            <a:xfrm>
              <a:off x="7229473" y="1868513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9" name="Shape - Maryland"/>
            <p:cNvSpPr>
              <a:spLocks noChangeAspect="1"/>
            </p:cNvSpPr>
            <p:nvPr/>
          </p:nvSpPr>
          <p:spPr bwMode="auto">
            <a:xfrm>
              <a:off x="6602410" y="2525737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0" name="Shape - Maine"/>
            <p:cNvSpPr>
              <a:spLocks noChangeAspect="1"/>
            </p:cNvSpPr>
            <p:nvPr/>
          </p:nvSpPr>
          <p:spPr bwMode="auto">
            <a:xfrm>
              <a:off x="7339010" y="1090638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1" name="Shape - Louisiana"/>
            <p:cNvSpPr>
              <a:spLocks noChangeAspect="1"/>
            </p:cNvSpPr>
            <p:nvPr/>
          </p:nvSpPr>
          <p:spPr bwMode="auto">
            <a:xfrm>
              <a:off x="4897436" y="3897337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172" name="Shape - Kentucky"/>
            <p:cNvSpPr>
              <a:spLocks noChangeAspect="1"/>
            </p:cNvSpPr>
            <p:nvPr/>
          </p:nvSpPr>
          <p:spPr bwMode="auto">
            <a:xfrm>
              <a:off x="5430836" y="2833712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3" name="Shape - Kansas"/>
            <p:cNvSpPr>
              <a:spLocks noChangeAspect="1"/>
            </p:cNvSpPr>
            <p:nvPr/>
          </p:nvSpPr>
          <p:spPr bwMode="auto">
            <a:xfrm>
              <a:off x="3830636" y="2835300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174" name="Shape - Iowa"/>
            <p:cNvSpPr>
              <a:spLocks noChangeAspect="1"/>
            </p:cNvSpPr>
            <p:nvPr/>
          </p:nvSpPr>
          <p:spPr bwMode="auto">
            <a:xfrm>
              <a:off x="4513261" y="2249512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1B3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  <p:sp>
          <p:nvSpPr>
            <p:cNvPr id="175" name="Shape - Indiana"/>
            <p:cNvSpPr>
              <a:spLocks noChangeAspect="1"/>
            </p:cNvSpPr>
            <p:nvPr/>
          </p:nvSpPr>
          <p:spPr bwMode="auto">
            <a:xfrm>
              <a:off x="5586411" y="2414613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176" name="Shape - Illinois"/>
            <p:cNvSpPr>
              <a:spLocks noChangeAspect="1"/>
            </p:cNvSpPr>
            <p:nvPr/>
          </p:nvSpPr>
          <p:spPr bwMode="auto">
            <a:xfrm>
              <a:off x="5123919" y="2352700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7" name="Shape - Idaho"/>
            <p:cNvSpPr>
              <a:spLocks noChangeAspect="1"/>
            </p:cNvSpPr>
            <p:nvPr/>
          </p:nvSpPr>
          <p:spPr bwMode="auto">
            <a:xfrm>
              <a:off x="2068510" y="1244625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grpSp>
          <p:nvGrpSpPr>
            <p:cNvPr id="178" name="Shape - Hawaii"/>
            <p:cNvGrpSpPr/>
            <p:nvPr/>
          </p:nvGrpSpPr>
          <p:grpSpPr>
            <a:xfrm>
              <a:off x="2246311" y="4546624"/>
              <a:ext cx="622300" cy="477838"/>
              <a:chOff x="2322512" y="5000625"/>
              <a:chExt cx="622300" cy="477838"/>
            </a:xfrm>
            <a:solidFill>
              <a:srgbClr val="7BC7ED"/>
            </a:solidFill>
          </p:grpSpPr>
          <p:sp>
            <p:nvSpPr>
              <p:cNvPr id="179" name="Freeform 4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" name="Freeform 5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1" name="Freeform 6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" name="Freeform 7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3" name="Freeform 8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4" name="Freeform 9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5" name="Freeform"/>
              <p:cNvSpPr>
                <a:spLocks noChangeAspect="1"/>
              </p:cNvSpPr>
              <p:nvPr/>
            </p:nvSpPr>
            <p:spPr bwMode="auto">
              <a:xfrm>
                <a:off x="2764634" y="5266251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6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87" name="Shape - Georgia"/>
            <p:cNvSpPr>
              <a:spLocks noChangeAspect="1"/>
            </p:cNvSpPr>
            <p:nvPr/>
          </p:nvSpPr>
          <p:spPr bwMode="auto">
            <a:xfrm>
              <a:off x="6011862" y="3463950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188" name="Shape - Florida"/>
            <p:cNvSpPr>
              <a:spLocks noChangeAspect="1"/>
            </p:cNvSpPr>
            <p:nvPr/>
          </p:nvSpPr>
          <p:spPr bwMode="auto">
            <a:xfrm>
              <a:off x="5851524" y="4083075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9" name="Shape - Delaware"/>
            <p:cNvSpPr>
              <a:spLocks noChangeAspect="1"/>
            </p:cNvSpPr>
            <p:nvPr/>
          </p:nvSpPr>
          <p:spPr bwMode="auto">
            <a:xfrm>
              <a:off x="7080249" y="2513037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0" name="Shape - Connecticut"/>
            <p:cNvSpPr>
              <a:spLocks noChangeAspect="1"/>
            </p:cNvSpPr>
            <p:nvPr/>
          </p:nvSpPr>
          <p:spPr bwMode="auto">
            <a:xfrm>
              <a:off x="7245349" y="2025674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1" name="Shape - Colorado"/>
            <p:cNvSpPr>
              <a:spLocks noChangeAspect="1"/>
            </p:cNvSpPr>
            <p:nvPr/>
          </p:nvSpPr>
          <p:spPr bwMode="auto">
            <a:xfrm>
              <a:off x="2922585" y="2636863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2" name="Shape - California"/>
            <p:cNvSpPr>
              <a:spLocks noChangeAspect="1"/>
            </p:cNvSpPr>
            <p:nvPr/>
          </p:nvSpPr>
          <p:spPr bwMode="auto">
            <a:xfrm>
              <a:off x="1131885" y="2159025"/>
              <a:ext cx="1098551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3" name="Shape - Arkansas"/>
            <p:cNvSpPr>
              <a:spLocks noChangeAspect="1"/>
            </p:cNvSpPr>
            <p:nvPr/>
          </p:nvSpPr>
          <p:spPr bwMode="auto">
            <a:xfrm>
              <a:off x="4805361" y="3335362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194" name="Shape - Arizona"/>
            <p:cNvSpPr>
              <a:spLocks noChangeAspect="1"/>
            </p:cNvSpPr>
            <p:nvPr/>
          </p:nvSpPr>
          <p:spPr bwMode="auto">
            <a:xfrm>
              <a:off x="2084385" y="3209949"/>
              <a:ext cx="844551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5" name="Shape - Alaska"/>
            <p:cNvSpPr>
              <a:spLocks noChangeAspect="1"/>
            </p:cNvSpPr>
            <p:nvPr/>
          </p:nvSpPr>
          <p:spPr bwMode="auto">
            <a:xfrm>
              <a:off x="654052" y="3810025"/>
              <a:ext cx="1617663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6" name="Shape - Alabama"/>
            <p:cNvSpPr>
              <a:spLocks noChangeAspect="1"/>
            </p:cNvSpPr>
            <p:nvPr/>
          </p:nvSpPr>
          <p:spPr bwMode="auto">
            <a:xfrm>
              <a:off x="5683249" y="3500463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197" name="Shape - District of Columbia (star)"/>
            <p:cNvSpPr>
              <a:spLocks noChangeArrowheads="1"/>
            </p:cNvSpPr>
            <p:nvPr/>
          </p:nvSpPr>
          <p:spPr bwMode="auto">
            <a:xfrm>
              <a:off x="6810373" y="2595587"/>
              <a:ext cx="207963" cy="201612"/>
            </a:xfrm>
            <a:prstGeom prst="star5">
              <a:avLst/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cs"/>
              </a:endParaRPr>
            </a:p>
          </p:txBody>
        </p:sp>
        <p:sp>
          <p:nvSpPr>
            <p:cNvPr id="198" name="Text - Wyoming"/>
            <p:cNvSpPr txBox="1">
              <a:spLocks noChangeArrowheads="1"/>
            </p:cNvSpPr>
            <p:nvPr/>
          </p:nvSpPr>
          <p:spPr bwMode="auto">
            <a:xfrm>
              <a:off x="2860673" y="218601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WY</a:t>
              </a:r>
            </a:p>
          </p:txBody>
        </p:sp>
        <p:sp>
          <p:nvSpPr>
            <p:cNvPr id="199" name="Text - Wisconsin"/>
            <p:cNvSpPr txBox="1">
              <a:spLocks noChangeArrowheads="1"/>
            </p:cNvSpPr>
            <p:nvPr/>
          </p:nvSpPr>
          <p:spPr bwMode="auto">
            <a:xfrm>
              <a:off x="4902199" y="190026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WI</a:t>
              </a:r>
            </a:p>
          </p:txBody>
        </p:sp>
        <p:sp>
          <p:nvSpPr>
            <p:cNvPr id="200" name="Text - West Virginia"/>
            <p:cNvSpPr txBox="1">
              <a:spLocks noChangeArrowheads="1"/>
            </p:cNvSpPr>
            <p:nvPr/>
          </p:nvSpPr>
          <p:spPr bwMode="auto">
            <a:xfrm>
              <a:off x="6137275" y="2781325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Times New Roman" charset="0"/>
                </a:rPr>
                <a:t>WV</a:t>
              </a:r>
            </a:p>
          </p:txBody>
        </p:sp>
        <p:sp>
          <p:nvSpPr>
            <p:cNvPr id="201" name="Text - Washington"/>
            <p:cNvSpPr txBox="1">
              <a:spLocks noChangeArrowheads="1"/>
            </p:cNvSpPr>
            <p:nvPr/>
          </p:nvSpPr>
          <p:spPr bwMode="auto">
            <a:xfrm>
              <a:off x="1560511" y="1282725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WA</a:t>
              </a:r>
            </a:p>
          </p:txBody>
        </p:sp>
        <p:sp>
          <p:nvSpPr>
            <p:cNvPr id="202" name="Text - Virginia"/>
            <p:cNvSpPr txBox="1">
              <a:spLocks noChangeArrowheads="1"/>
            </p:cNvSpPr>
            <p:nvPr/>
          </p:nvSpPr>
          <p:spPr bwMode="auto">
            <a:xfrm>
              <a:off x="6540499" y="282418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Times New Roman" charset="0"/>
                </a:rPr>
                <a:t>VA</a:t>
              </a:r>
            </a:p>
          </p:txBody>
        </p:sp>
        <p:sp>
          <p:nvSpPr>
            <p:cNvPr id="203" name="Text - Vermont"/>
            <p:cNvSpPr txBox="1">
              <a:spLocks noChangeArrowheads="1"/>
            </p:cNvSpPr>
            <p:nvPr/>
          </p:nvSpPr>
          <p:spPr bwMode="auto">
            <a:xfrm>
              <a:off x="6491287" y="1265263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VT</a:t>
              </a:r>
            </a:p>
          </p:txBody>
        </p:sp>
        <p:sp>
          <p:nvSpPr>
            <p:cNvPr id="204" name="Text - Utah"/>
            <p:cNvSpPr txBox="1">
              <a:spLocks noChangeArrowheads="1"/>
            </p:cNvSpPr>
            <p:nvPr/>
          </p:nvSpPr>
          <p:spPr bwMode="auto">
            <a:xfrm>
              <a:off x="2298699" y="276703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Times New Roman" charset="0"/>
                </a:rPr>
                <a:t> UT*</a:t>
              </a:r>
            </a:p>
          </p:txBody>
        </p:sp>
        <p:sp>
          <p:nvSpPr>
            <p:cNvPr id="205" name="Text - Texas"/>
            <p:cNvSpPr txBox="1">
              <a:spLocks noChangeArrowheads="1"/>
            </p:cNvSpPr>
            <p:nvPr/>
          </p:nvSpPr>
          <p:spPr bwMode="auto">
            <a:xfrm>
              <a:off x="3903660" y="4051325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Times New Roman" charset="0"/>
                </a:rPr>
                <a:t> TX</a:t>
              </a:r>
            </a:p>
          </p:txBody>
        </p:sp>
        <p:sp>
          <p:nvSpPr>
            <p:cNvPr id="206" name="Text - Tennessee"/>
            <p:cNvSpPr txBox="1">
              <a:spLocks noChangeArrowheads="1"/>
            </p:cNvSpPr>
            <p:nvPr/>
          </p:nvSpPr>
          <p:spPr bwMode="auto">
            <a:xfrm>
              <a:off x="5522911" y="327821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TN</a:t>
              </a:r>
            </a:p>
          </p:txBody>
        </p:sp>
        <p:sp>
          <p:nvSpPr>
            <p:cNvPr id="207" name="Text - South Dakota"/>
            <p:cNvSpPr txBox="1">
              <a:spLocks noChangeArrowheads="1"/>
            </p:cNvSpPr>
            <p:nvPr/>
          </p:nvSpPr>
          <p:spPr bwMode="auto">
            <a:xfrm>
              <a:off x="3725860" y="2000275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SD</a:t>
              </a:r>
            </a:p>
          </p:txBody>
        </p:sp>
        <p:sp>
          <p:nvSpPr>
            <p:cNvPr id="208" name="Text - South Carolina"/>
            <p:cNvSpPr txBox="1">
              <a:spLocks noChangeArrowheads="1"/>
            </p:cNvSpPr>
            <p:nvPr/>
          </p:nvSpPr>
          <p:spPr bwMode="auto">
            <a:xfrm>
              <a:off x="6337299" y="342108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SC</a:t>
              </a:r>
            </a:p>
          </p:txBody>
        </p:sp>
        <p:sp>
          <p:nvSpPr>
            <p:cNvPr id="209" name="Text - Rhode Island"/>
            <p:cNvSpPr txBox="1">
              <a:spLocks noChangeArrowheads="1"/>
            </p:cNvSpPr>
            <p:nvPr/>
          </p:nvSpPr>
          <p:spPr bwMode="auto">
            <a:xfrm>
              <a:off x="7750175" y="2057426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RI</a:t>
              </a:r>
            </a:p>
          </p:txBody>
        </p:sp>
        <p:sp>
          <p:nvSpPr>
            <p:cNvPr id="210" name="Text - Pennsylvania"/>
            <p:cNvSpPr txBox="1">
              <a:spLocks noChangeArrowheads="1"/>
            </p:cNvSpPr>
            <p:nvPr/>
          </p:nvSpPr>
          <p:spPr bwMode="auto">
            <a:xfrm>
              <a:off x="6392862" y="2262213"/>
              <a:ext cx="8350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PA</a:t>
              </a:r>
            </a:p>
          </p:txBody>
        </p:sp>
        <p:sp>
          <p:nvSpPr>
            <p:cNvPr id="211" name="Text - Oregon"/>
            <p:cNvSpPr txBox="1">
              <a:spLocks noChangeArrowheads="1"/>
            </p:cNvSpPr>
            <p:nvPr/>
          </p:nvSpPr>
          <p:spPr bwMode="auto">
            <a:xfrm>
              <a:off x="1119185" y="1727225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Times New Roman" charset="0"/>
                </a:rPr>
                <a:t/>
              </a:r>
              <a:b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Times New Roman" charset="0"/>
                </a:rPr>
              </a:b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Times New Roman" charset="0"/>
                </a:rPr>
                <a:t> OR</a:t>
              </a:r>
            </a:p>
          </p:txBody>
        </p:sp>
        <p:sp>
          <p:nvSpPr>
            <p:cNvPr id="212" name="Text - Oklahoma"/>
            <p:cNvSpPr txBox="1">
              <a:spLocks noChangeArrowheads="1"/>
            </p:cNvSpPr>
            <p:nvPr/>
          </p:nvSpPr>
          <p:spPr bwMode="auto">
            <a:xfrm>
              <a:off x="4084635" y="3432200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OK*</a:t>
              </a:r>
            </a:p>
          </p:txBody>
        </p:sp>
        <p:sp>
          <p:nvSpPr>
            <p:cNvPr id="213" name="Text - Ohio"/>
            <p:cNvSpPr txBox="1">
              <a:spLocks noChangeArrowheads="1"/>
            </p:cNvSpPr>
            <p:nvPr/>
          </p:nvSpPr>
          <p:spPr bwMode="auto">
            <a:xfrm>
              <a:off x="5821360" y="247811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OH</a:t>
              </a:r>
            </a:p>
          </p:txBody>
        </p:sp>
        <p:sp>
          <p:nvSpPr>
            <p:cNvPr id="214" name="Text - North Dakota"/>
            <p:cNvSpPr txBox="1">
              <a:spLocks noChangeArrowheads="1"/>
            </p:cNvSpPr>
            <p:nvPr/>
          </p:nvSpPr>
          <p:spPr bwMode="auto">
            <a:xfrm>
              <a:off x="3703636" y="150338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ND</a:t>
              </a:r>
            </a:p>
          </p:txBody>
        </p:sp>
        <p:sp>
          <p:nvSpPr>
            <p:cNvPr id="215" name="Text - North Carolina"/>
            <p:cNvSpPr txBox="1">
              <a:spLocks noChangeArrowheads="1"/>
            </p:cNvSpPr>
            <p:nvPr/>
          </p:nvSpPr>
          <p:spPr bwMode="auto">
            <a:xfrm>
              <a:off x="6500810" y="3127400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Times New Roman" charset="0"/>
                </a:rPr>
                <a:t>NC</a:t>
              </a:r>
            </a:p>
          </p:txBody>
        </p:sp>
        <p:sp>
          <p:nvSpPr>
            <p:cNvPr id="216" name="Text - New York"/>
            <p:cNvSpPr txBox="1">
              <a:spLocks noChangeArrowheads="1"/>
            </p:cNvSpPr>
            <p:nvPr/>
          </p:nvSpPr>
          <p:spPr bwMode="auto">
            <a:xfrm>
              <a:off x="6637336" y="1876450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NY</a:t>
              </a:r>
            </a:p>
          </p:txBody>
        </p:sp>
        <p:sp>
          <p:nvSpPr>
            <p:cNvPr id="217" name="Text - New Mexico"/>
            <p:cNvSpPr txBox="1">
              <a:spLocks noChangeArrowheads="1"/>
            </p:cNvSpPr>
            <p:nvPr/>
          </p:nvSpPr>
          <p:spPr bwMode="auto">
            <a:xfrm>
              <a:off x="2933699" y="354173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NM</a:t>
              </a:r>
            </a:p>
          </p:txBody>
        </p:sp>
        <p:sp>
          <p:nvSpPr>
            <p:cNvPr id="218" name="Text - New Jersey"/>
            <p:cNvSpPr txBox="1">
              <a:spLocks noChangeArrowheads="1"/>
            </p:cNvSpPr>
            <p:nvPr/>
          </p:nvSpPr>
          <p:spPr bwMode="auto">
            <a:xfrm>
              <a:off x="7316786" y="2322755"/>
              <a:ext cx="77787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NJ</a:t>
              </a:r>
            </a:p>
          </p:txBody>
        </p:sp>
        <p:sp>
          <p:nvSpPr>
            <p:cNvPr id="219" name="Text - New Hampshire"/>
            <p:cNvSpPr txBox="1">
              <a:spLocks noChangeArrowheads="1"/>
            </p:cNvSpPr>
            <p:nvPr/>
          </p:nvSpPr>
          <p:spPr bwMode="auto">
            <a:xfrm>
              <a:off x="7445375" y="1417663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/>
              </a:r>
              <a:br>
                <a:rPr lang="en-US" sz="1200" b="1" dirty="0">
                  <a:cs typeface="Times New Roman" charset="0"/>
                </a:rPr>
              </a:br>
              <a:r>
                <a:rPr lang="en-US" sz="1200" b="1" dirty="0">
                  <a:cs typeface="Times New Roman" charset="0"/>
                </a:rPr>
                <a:t>NH</a:t>
              </a:r>
            </a:p>
          </p:txBody>
        </p:sp>
        <p:sp>
          <p:nvSpPr>
            <p:cNvPr id="220" name="Text - Nevada"/>
            <p:cNvSpPr txBox="1">
              <a:spLocks noChangeArrowheads="1"/>
            </p:cNvSpPr>
            <p:nvPr/>
          </p:nvSpPr>
          <p:spPr bwMode="auto">
            <a:xfrm>
              <a:off x="1427161" y="2636433"/>
              <a:ext cx="1219200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NV</a:t>
              </a:r>
            </a:p>
          </p:txBody>
        </p:sp>
        <p:sp>
          <p:nvSpPr>
            <p:cNvPr id="221" name="Text - Nebraska"/>
            <p:cNvSpPr txBox="1">
              <a:spLocks noChangeArrowheads="1"/>
            </p:cNvSpPr>
            <p:nvPr/>
          </p:nvSpPr>
          <p:spPr bwMode="auto">
            <a:xfrm>
              <a:off x="3778248" y="246223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NE</a:t>
              </a:r>
            </a:p>
          </p:txBody>
        </p:sp>
        <p:sp>
          <p:nvSpPr>
            <p:cNvPr id="222" name="Text - Montana"/>
            <p:cNvSpPr txBox="1">
              <a:spLocks noChangeArrowheads="1"/>
            </p:cNvSpPr>
            <p:nvPr/>
          </p:nvSpPr>
          <p:spPr bwMode="auto">
            <a:xfrm>
              <a:off x="2714624" y="147481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MT</a:t>
              </a:r>
            </a:p>
          </p:txBody>
        </p:sp>
        <p:sp>
          <p:nvSpPr>
            <p:cNvPr id="223" name="Text - Missouri"/>
            <p:cNvSpPr txBox="1">
              <a:spLocks noChangeArrowheads="1"/>
            </p:cNvSpPr>
            <p:nvPr/>
          </p:nvSpPr>
          <p:spPr bwMode="auto">
            <a:xfrm>
              <a:off x="4732335" y="2975000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Times New Roman" charset="0"/>
                </a:rPr>
                <a:t>MO</a:t>
              </a:r>
            </a:p>
          </p:txBody>
        </p:sp>
        <p:sp>
          <p:nvSpPr>
            <p:cNvPr id="224" name="Text - Mississippi"/>
            <p:cNvSpPr txBox="1">
              <a:spLocks noChangeArrowheads="1"/>
            </p:cNvSpPr>
            <p:nvPr/>
          </p:nvSpPr>
          <p:spPr bwMode="auto">
            <a:xfrm>
              <a:off x="5106985" y="375128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Times New Roman" charset="0"/>
                </a:rPr>
                <a:t> MS</a:t>
              </a:r>
            </a:p>
          </p:txBody>
        </p:sp>
        <p:sp>
          <p:nvSpPr>
            <p:cNvPr id="225" name="Text - Minnesota"/>
            <p:cNvSpPr txBox="1">
              <a:spLocks noChangeArrowheads="1"/>
            </p:cNvSpPr>
            <p:nvPr/>
          </p:nvSpPr>
          <p:spPr bwMode="auto">
            <a:xfrm>
              <a:off x="4124323" y="1551013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MN</a:t>
              </a:r>
            </a:p>
          </p:txBody>
        </p:sp>
        <p:sp>
          <p:nvSpPr>
            <p:cNvPr id="226" name="Text - Michigan"/>
            <p:cNvSpPr txBox="1">
              <a:spLocks noChangeArrowheads="1"/>
            </p:cNvSpPr>
            <p:nvPr/>
          </p:nvSpPr>
          <p:spPr bwMode="auto">
            <a:xfrm>
              <a:off x="5565775" y="2051075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MI</a:t>
              </a:r>
            </a:p>
          </p:txBody>
        </p:sp>
        <p:sp>
          <p:nvSpPr>
            <p:cNvPr id="227" name="Text - Massachusetts"/>
            <p:cNvSpPr txBox="1">
              <a:spLocks noChangeArrowheads="1"/>
            </p:cNvSpPr>
            <p:nvPr/>
          </p:nvSpPr>
          <p:spPr bwMode="auto">
            <a:xfrm>
              <a:off x="7619999" y="1828826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MA</a:t>
              </a:r>
            </a:p>
          </p:txBody>
        </p:sp>
        <p:sp>
          <p:nvSpPr>
            <p:cNvPr id="228" name="Text - Maryland"/>
            <p:cNvSpPr txBox="1">
              <a:spLocks noChangeArrowheads="1"/>
            </p:cNvSpPr>
            <p:nvPr/>
          </p:nvSpPr>
          <p:spPr bwMode="auto">
            <a:xfrm>
              <a:off x="7323136" y="2636863"/>
              <a:ext cx="671513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MD</a:t>
              </a:r>
            </a:p>
          </p:txBody>
        </p:sp>
        <p:sp>
          <p:nvSpPr>
            <p:cNvPr id="229" name="Text - Maine"/>
            <p:cNvSpPr txBox="1">
              <a:spLocks noChangeArrowheads="1"/>
            </p:cNvSpPr>
            <p:nvPr/>
          </p:nvSpPr>
          <p:spPr bwMode="auto">
            <a:xfrm>
              <a:off x="7265992" y="1319238"/>
              <a:ext cx="627060" cy="250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ME</a:t>
              </a:r>
            </a:p>
          </p:txBody>
        </p:sp>
        <p:sp>
          <p:nvSpPr>
            <p:cNvPr id="230" name="Text - Louisiana"/>
            <p:cNvSpPr txBox="1">
              <a:spLocks noChangeArrowheads="1"/>
            </p:cNvSpPr>
            <p:nvPr/>
          </p:nvSpPr>
          <p:spPr bwMode="auto">
            <a:xfrm>
              <a:off x="4794248" y="4017939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Times New Roman" charset="0"/>
                </a:rPr>
                <a:t> 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Times New Roman" charset="0"/>
                </a:rPr>
                <a:t>LA</a:t>
              </a:r>
            </a:p>
          </p:txBody>
        </p:sp>
        <p:sp>
          <p:nvSpPr>
            <p:cNvPr id="231" name="Text - Kentucky"/>
            <p:cNvSpPr txBox="1">
              <a:spLocks noChangeArrowheads="1"/>
            </p:cNvSpPr>
            <p:nvPr/>
          </p:nvSpPr>
          <p:spPr bwMode="auto">
            <a:xfrm>
              <a:off x="5700710" y="2987700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KY</a:t>
              </a:r>
            </a:p>
          </p:txBody>
        </p:sp>
        <p:sp>
          <p:nvSpPr>
            <p:cNvPr id="232" name="Text - Kansas"/>
            <p:cNvSpPr txBox="1">
              <a:spLocks noChangeArrowheads="1"/>
            </p:cNvSpPr>
            <p:nvPr/>
          </p:nvSpPr>
          <p:spPr bwMode="auto">
            <a:xfrm>
              <a:off x="3946524" y="295436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Times New Roman" charset="0"/>
                </a:rPr>
                <a:t> KS</a:t>
              </a:r>
            </a:p>
          </p:txBody>
        </p:sp>
        <p:sp>
          <p:nvSpPr>
            <p:cNvPr id="233" name="Text - Iowa"/>
            <p:cNvSpPr txBox="1">
              <a:spLocks noChangeArrowheads="1"/>
            </p:cNvSpPr>
            <p:nvPr/>
          </p:nvSpPr>
          <p:spPr bwMode="auto">
            <a:xfrm>
              <a:off x="4518024" y="2362225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IA</a:t>
              </a:r>
            </a:p>
          </p:txBody>
        </p:sp>
        <p:sp>
          <p:nvSpPr>
            <p:cNvPr id="234" name="Text - Indiana"/>
            <p:cNvSpPr txBox="1">
              <a:spLocks noChangeArrowheads="1"/>
            </p:cNvSpPr>
            <p:nvPr/>
          </p:nvSpPr>
          <p:spPr bwMode="auto">
            <a:xfrm>
              <a:off x="5441948" y="260511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Times New Roman" charset="0"/>
                </a:rPr>
                <a:t> IN</a:t>
              </a:r>
            </a:p>
          </p:txBody>
        </p:sp>
        <p:sp>
          <p:nvSpPr>
            <p:cNvPr id="235" name="Text - Illinois"/>
            <p:cNvSpPr txBox="1">
              <a:spLocks noChangeArrowheads="1"/>
            </p:cNvSpPr>
            <p:nvPr/>
          </p:nvSpPr>
          <p:spPr bwMode="auto">
            <a:xfrm>
              <a:off x="5041899" y="261781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IL</a:t>
              </a:r>
            </a:p>
          </p:txBody>
        </p:sp>
        <p:sp>
          <p:nvSpPr>
            <p:cNvPr id="236" name="Text - Idaho"/>
            <p:cNvSpPr txBox="1">
              <a:spLocks noChangeArrowheads="1"/>
            </p:cNvSpPr>
            <p:nvPr/>
          </p:nvSpPr>
          <p:spPr bwMode="auto">
            <a:xfrm>
              <a:off x="2119310" y="2022500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Times New Roman" charset="0"/>
                </a:rPr>
                <a:t>ID</a:t>
              </a:r>
            </a:p>
          </p:txBody>
        </p:sp>
        <p:sp>
          <p:nvSpPr>
            <p:cNvPr id="237" name="Text - Hawaii"/>
            <p:cNvSpPr txBox="1">
              <a:spLocks noChangeArrowheads="1"/>
            </p:cNvSpPr>
            <p:nvPr/>
          </p:nvSpPr>
          <p:spPr bwMode="auto">
            <a:xfrm>
              <a:off x="2743199" y="4845076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HI</a:t>
              </a:r>
            </a:p>
          </p:txBody>
        </p:sp>
        <p:sp>
          <p:nvSpPr>
            <p:cNvPr id="238" name="Text - Georgia"/>
            <p:cNvSpPr txBox="1">
              <a:spLocks noChangeArrowheads="1"/>
            </p:cNvSpPr>
            <p:nvPr/>
          </p:nvSpPr>
          <p:spPr bwMode="auto">
            <a:xfrm>
              <a:off x="6042024" y="3725888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Times New Roman" charset="0"/>
                </a:rPr>
                <a:t> GA</a:t>
              </a:r>
            </a:p>
          </p:txBody>
        </p:sp>
        <p:sp>
          <p:nvSpPr>
            <p:cNvPr id="239" name="Text - Florida"/>
            <p:cNvSpPr txBox="1">
              <a:spLocks noChangeArrowheads="1"/>
            </p:cNvSpPr>
            <p:nvPr/>
          </p:nvSpPr>
          <p:spPr bwMode="auto">
            <a:xfrm>
              <a:off x="6400799" y="4314850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FL</a:t>
              </a:r>
            </a:p>
          </p:txBody>
        </p:sp>
        <p:sp>
          <p:nvSpPr>
            <p:cNvPr id="240" name="Text - District of Columbia"/>
            <p:cNvSpPr txBox="1">
              <a:spLocks noChangeArrowheads="1"/>
            </p:cNvSpPr>
            <p:nvPr/>
          </p:nvSpPr>
          <p:spPr bwMode="auto">
            <a:xfrm>
              <a:off x="7315199" y="2817838"/>
              <a:ext cx="952500" cy="276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200" b="1" dirty="0">
                  <a:cs typeface="Times New Roman" charset="0"/>
                </a:rPr>
                <a:t>  DC  </a:t>
              </a:r>
            </a:p>
          </p:txBody>
        </p:sp>
        <p:sp>
          <p:nvSpPr>
            <p:cNvPr id="241" name="Text - Delaware"/>
            <p:cNvSpPr txBox="1">
              <a:spLocks noChangeArrowheads="1"/>
            </p:cNvSpPr>
            <p:nvPr/>
          </p:nvSpPr>
          <p:spPr bwMode="auto">
            <a:xfrm>
              <a:off x="7180262" y="2484463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DE</a:t>
              </a:r>
            </a:p>
          </p:txBody>
        </p:sp>
        <p:sp>
          <p:nvSpPr>
            <p:cNvPr id="242" name="Text - Connecticut"/>
            <p:cNvSpPr txBox="1">
              <a:spLocks noChangeArrowheads="1"/>
            </p:cNvSpPr>
            <p:nvPr/>
          </p:nvSpPr>
          <p:spPr bwMode="auto">
            <a:xfrm>
              <a:off x="7331074" y="2124100"/>
              <a:ext cx="7461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CT</a:t>
              </a:r>
            </a:p>
          </p:txBody>
        </p:sp>
        <p:sp>
          <p:nvSpPr>
            <p:cNvPr id="243" name="Text - Colorado"/>
            <p:cNvSpPr txBox="1">
              <a:spLocks noChangeArrowheads="1"/>
            </p:cNvSpPr>
            <p:nvPr/>
          </p:nvSpPr>
          <p:spPr bwMode="auto">
            <a:xfrm>
              <a:off x="2786061" y="2744813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CO</a:t>
              </a:r>
            </a:p>
          </p:txBody>
        </p:sp>
        <p:sp>
          <p:nvSpPr>
            <p:cNvPr id="244" name="Text - California"/>
            <p:cNvSpPr txBox="1">
              <a:spLocks noChangeArrowheads="1"/>
            </p:cNvSpPr>
            <p:nvPr/>
          </p:nvSpPr>
          <p:spPr bwMode="auto">
            <a:xfrm>
              <a:off x="982661" y="2874988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CA</a:t>
              </a:r>
            </a:p>
          </p:txBody>
        </p:sp>
        <p:sp>
          <p:nvSpPr>
            <p:cNvPr id="245" name="Text - Arkansas"/>
            <p:cNvSpPr txBox="1">
              <a:spLocks noChangeArrowheads="1"/>
            </p:cNvSpPr>
            <p:nvPr/>
          </p:nvSpPr>
          <p:spPr bwMode="auto">
            <a:xfrm>
              <a:off x="4735511" y="3444900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Times New Roman" charset="0"/>
                </a:rPr>
                <a:t> AR</a:t>
              </a:r>
            </a:p>
          </p:txBody>
        </p:sp>
        <p:sp>
          <p:nvSpPr>
            <p:cNvPr id="246" name="Text - Arizona"/>
            <p:cNvSpPr txBox="1">
              <a:spLocks noChangeArrowheads="1"/>
            </p:cNvSpPr>
            <p:nvPr/>
          </p:nvSpPr>
          <p:spPr bwMode="auto">
            <a:xfrm>
              <a:off x="1947859" y="3370288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AZ</a:t>
              </a:r>
            </a:p>
          </p:txBody>
        </p:sp>
        <p:sp>
          <p:nvSpPr>
            <p:cNvPr id="247" name="Text - Alaska"/>
            <p:cNvSpPr txBox="1">
              <a:spLocks noChangeArrowheads="1"/>
            </p:cNvSpPr>
            <p:nvPr/>
          </p:nvSpPr>
          <p:spPr bwMode="auto">
            <a:xfrm>
              <a:off x="822327" y="4038625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AK</a:t>
              </a:r>
            </a:p>
          </p:txBody>
        </p:sp>
        <p:sp>
          <p:nvSpPr>
            <p:cNvPr id="248" name="Text - Alabama"/>
            <p:cNvSpPr txBox="1">
              <a:spLocks noChangeArrowheads="1"/>
            </p:cNvSpPr>
            <p:nvPr/>
          </p:nvSpPr>
          <p:spPr bwMode="auto">
            <a:xfrm>
              <a:off x="5522911" y="373858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Times New Roman" charset="0"/>
                </a:rPr>
                <a:t> AL</a:t>
              </a:r>
            </a:p>
          </p:txBody>
        </p:sp>
        <p:sp>
          <p:nvSpPr>
            <p:cNvPr id="249" name="Line - Vermont"/>
            <p:cNvSpPr>
              <a:spLocks noChangeShapeType="1"/>
            </p:cNvSpPr>
            <p:nvPr/>
          </p:nvSpPr>
          <p:spPr bwMode="auto">
            <a:xfrm>
              <a:off x="6994523" y="1473224"/>
              <a:ext cx="207963" cy="1333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0" name="Line - Rhode Island"/>
            <p:cNvSpPr>
              <a:spLocks noChangeShapeType="1"/>
            </p:cNvSpPr>
            <p:nvPr/>
          </p:nvSpPr>
          <p:spPr bwMode="auto">
            <a:xfrm>
              <a:off x="7543798" y="2081239"/>
              <a:ext cx="266700" cy="50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1" name="Line - New Jersey"/>
            <p:cNvSpPr>
              <a:spLocks noChangeShapeType="1"/>
            </p:cNvSpPr>
            <p:nvPr/>
          </p:nvSpPr>
          <p:spPr bwMode="auto">
            <a:xfrm flipV="1">
              <a:off x="7219949" y="2408262"/>
              <a:ext cx="263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2" name="Line - New Hampshire"/>
            <p:cNvSpPr>
              <a:spLocks noChangeShapeType="1"/>
            </p:cNvSpPr>
            <p:nvPr/>
          </p:nvSpPr>
          <p:spPr bwMode="auto">
            <a:xfrm flipV="1">
              <a:off x="7367586" y="1744688"/>
              <a:ext cx="360363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3" name="Line - Massachusetts"/>
            <p:cNvSpPr>
              <a:spLocks noChangeShapeType="1"/>
            </p:cNvSpPr>
            <p:nvPr/>
          </p:nvSpPr>
          <p:spPr bwMode="auto">
            <a:xfrm flipV="1">
              <a:off x="7505698" y="1951062"/>
              <a:ext cx="415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4" name="Line - Maryland"/>
            <p:cNvSpPr>
              <a:spLocks noChangeShapeType="1"/>
            </p:cNvSpPr>
            <p:nvPr/>
          </p:nvSpPr>
          <p:spPr bwMode="auto">
            <a:xfrm flipV="1">
              <a:off x="7178674" y="2741637"/>
              <a:ext cx="263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5" name="Line - Hawaii"/>
            <p:cNvSpPr>
              <a:spLocks noChangeShapeType="1"/>
            </p:cNvSpPr>
            <p:nvPr/>
          </p:nvSpPr>
          <p:spPr bwMode="auto">
            <a:xfrm flipH="1" flipV="1">
              <a:off x="2779710" y="4900638"/>
              <a:ext cx="268288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6" name="Line - District of Columbia"/>
            <p:cNvSpPr>
              <a:spLocks noChangeShapeType="1"/>
            </p:cNvSpPr>
            <p:nvPr/>
          </p:nvSpPr>
          <p:spPr bwMode="auto">
            <a:xfrm flipH="1" flipV="1">
              <a:off x="6950864" y="2722586"/>
              <a:ext cx="440535" cy="2476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7" name="Line - Delaware"/>
            <p:cNvSpPr>
              <a:spLocks noChangeShapeType="1"/>
            </p:cNvSpPr>
            <p:nvPr/>
          </p:nvSpPr>
          <p:spPr bwMode="auto">
            <a:xfrm flipV="1">
              <a:off x="7172324" y="2636862"/>
              <a:ext cx="263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8" name="Line - Connecticut"/>
            <p:cNvSpPr>
              <a:spLocks noChangeShapeType="1"/>
            </p:cNvSpPr>
            <p:nvPr/>
          </p:nvSpPr>
          <p:spPr bwMode="auto">
            <a:xfrm>
              <a:off x="7358061" y="2119337"/>
              <a:ext cx="217488" cy="95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648200" y="5026223"/>
            <a:ext cx="3107635" cy="764977"/>
            <a:chOff x="4748213" y="4953025"/>
            <a:chExt cx="3107635" cy="764977"/>
          </a:xfrm>
        </p:grpSpPr>
        <p:sp>
          <p:nvSpPr>
            <p:cNvPr id="259" name="Rectangle 131"/>
            <p:cNvSpPr>
              <a:spLocks noChangeArrowheads="1"/>
            </p:cNvSpPr>
            <p:nvPr/>
          </p:nvSpPr>
          <p:spPr bwMode="auto">
            <a:xfrm>
              <a:off x="4748213" y="5032202"/>
              <a:ext cx="152400" cy="152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cs typeface="Calibri" pitchFamily="34" charset="0"/>
              </a:endParaRPr>
            </a:p>
          </p:txBody>
        </p:sp>
        <p:sp>
          <p:nvSpPr>
            <p:cNvPr id="260" name="Rectangle 132"/>
            <p:cNvSpPr>
              <a:spLocks noChangeArrowheads="1"/>
            </p:cNvSpPr>
            <p:nvPr/>
          </p:nvSpPr>
          <p:spPr bwMode="auto">
            <a:xfrm>
              <a:off x="4748213" y="5260802"/>
              <a:ext cx="152400" cy="152400"/>
            </a:xfrm>
            <a:prstGeom prst="rect">
              <a:avLst/>
            </a:prstGeom>
            <a:solidFill>
              <a:schemeClr val="accent5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b="1" dirty="0">
                <a:cs typeface="Calibri" pitchFamily="34" charset="0"/>
              </a:endParaRPr>
            </a:p>
          </p:txBody>
        </p:sp>
        <p:sp>
          <p:nvSpPr>
            <p:cNvPr id="261" name="Text Box 133"/>
            <p:cNvSpPr txBox="1">
              <a:spLocks noChangeArrowheads="1"/>
            </p:cNvSpPr>
            <p:nvPr/>
          </p:nvSpPr>
          <p:spPr bwMode="auto">
            <a:xfrm>
              <a:off x="5005388" y="5181625"/>
              <a:ext cx="154241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</a:srgbClr>
                  </a:solidFill>
                  <a:effectLst/>
                  <a:uLnTx/>
                  <a:uFillTx/>
                  <a:cs typeface="Calibri" pitchFamily="34" charset="0"/>
                </a:rPr>
                <a:t>100% FPL (1 state)</a:t>
              </a:r>
            </a:p>
          </p:txBody>
        </p:sp>
        <p:sp>
          <p:nvSpPr>
            <p:cNvPr id="262" name="Rectangle 134"/>
            <p:cNvSpPr>
              <a:spLocks noChangeArrowheads="1"/>
            </p:cNvSpPr>
            <p:nvPr/>
          </p:nvSpPr>
          <p:spPr bwMode="auto">
            <a:xfrm>
              <a:off x="4748213" y="5489402"/>
              <a:ext cx="152400" cy="1524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78A6DC"/>
                </a:solidFill>
                <a:effectLst/>
                <a:uLnTx/>
                <a:uFillTx/>
                <a:cs typeface="Calibri" pitchFamily="34" charset="0"/>
              </a:endParaRPr>
            </a:p>
          </p:txBody>
        </p:sp>
        <p:sp>
          <p:nvSpPr>
            <p:cNvPr id="263" name="Text Box 135"/>
            <p:cNvSpPr txBox="1">
              <a:spLocks noChangeArrowheads="1"/>
            </p:cNvSpPr>
            <p:nvPr/>
          </p:nvSpPr>
          <p:spPr bwMode="auto">
            <a:xfrm>
              <a:off x="5005388" y="4953025"/>
              <a:ext cx="193514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</a:srgbClr>
                  </a:solidFill>
                  <a:effectLst/>
                  <a:uLnTx/>
                  <a:uFillTx/>
                  <a:cs typeface="Calibri" pitchFamily="34" charset="0"/>
                </a:rPr>
                <a:t>No coverage (18 states)</a:t>
              </a:r>
            </a:p>
          </p:txBody>
        </p:sp>
        <p:sp>
          <p:nvSpPr>
            <p:cNvPr id="264" name="Text Box 136"/>
            <p:cNvSpPr txBox="1">
              <a:spLocks noChangeArrowheads="1"/>
            </p:cNvSpPr>
            <p:nvPr/>
          </p:nvSpPr>
          <p:spPr bwMode="auto">
            <a:xfrm>
              <a:off x="5005388" y="5410225"/>
              <a:ext cx="285046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sng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</a:srgbClr>
                  </a:solidFill>
                  <a:effectLst/>
                  <a:uLnTx/>
                  <a:uFillTx/>
                  <a:cs typeface="Calibri" pitchFamily="34" charset="0"/>
                </a:rPr>
                <a:t>&gt;</a:t>
              </a:r>
              <a:r>
                <a:rPr kumimoji="0" lang="en-US" sz="1400" b="1" i="0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</a:srgbClr>
                  </a:solidFill>
                  <a:effectLst/>
                  <a:uLnTx/>
                  <a:uFillTx/>
                  <a:cs typeface="Calibri" pitchFamily="34" charset="0"/>
                </a:rPr>
                <a:t> </a:t>
              </a: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</a:srgbClr>
                  </a:solidFill>
                  <a:effectLst/>
                  <a:uLnTx/>
                  <a:uFillTx/>
                  <a:cs typeface="Calibri" pitchFamily="34" charset="0"/>
                </a:rPr>
                <a:t>138% FPL (</a:t>
              </a:r>
              <a:r>
                <a:rPr lang="en-US" sz="1400" b="1" kern="0" noProof="0" dirty="0">
                  <a:solidFill>
                    <a:srgbClr val="000000">
                      <a:lumMod val="50000"/>
                    </a:srgbClr>
                  </a:solidFill>
                  <a:cs typeface="Calibri" pitchFamily="34" charset="0"/>
                </a:rPr>
                <a:t>32</a:t>
              </a: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</a:srgbClr>
                  </a:solidFill>
                  <a:effectLst/>
                  <a:uLnTx/>
                  <a:uFillTx/>
                  <a:cs typeface="Calibri" pitchFamily="34" charset="0"/>
                </a:rPr>
                <a:t> states, including DC)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033257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Blank">
  <a:themeElements>
    <a:clrScheme name="KFF">
      <a:dk1>
        <a:srgbClr val="000000"/>
      </a:dk1>
      <a:lt1>
        <a:srgbClr val="FFFFFF"/>
      </a:lt1>
      <a:dk2>
        <a:srgbClr val="E05C26"/>
      </a:dk2>
      <a:lt2>
        <a:srgbClr val="FF8811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7016</TotalTime>
  <Words>201</Words>
  <Application>Microsoft Office PowerPoint</Application>
  <PresentationFormat>On-screen Show (4:3)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Arial</vt:lpstr>
      <vt:lpstr>Calibri</vt:lpstr>
      <vt:lpstr>Meta Offc Pro</vt:lpstr>
      <vt:lpstr>MetaSerif-Book</vt:lpstr>
      <vt:lpstr>Tahoma</vt:lpstr>
      <vt:lpstr>Times New Roman</vt:lpstr>
      <vt:lpstr>Default with exhibit #</vt:lpstr>
      <vt:lpstr>Default with figure #</vt:lpstr>
      <vt:lpstr>Title page</vt:lpstr>
      <vt:lpstr>Blank</vt:lpstr>
      <vt:lpstr>1_Default with exhibit #</vt:lpstr>
      <vt:lpstr>1_Default with figure #</vt:lpstr>
      <vt:lpstr>1_Title page</vt:lpstr>
      <vt:lpstr>Medicaid Income Eligibility Levels for Other Adults, January 2017</vt:lpstr>
    </vt:vector>
  </TitlesOfParts>
  <Company>Kaiser Family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Median Medicaid/CHIP Eligibility Thresholds, January 2013</dc:title>
  <dc:creator>Jessica Stephens</dc:creator>
  <cp:lastModifiedBy>Elizabeth Cornachione</cp:lastModifiedBy>
  <cp:revision>401</cp:revision>
  <cp:lastPrinted>2016-12-19T15:42:22Z</cp:lastPrinted>
  <dcterms:created xsi:type="dcterms:W3CDTF">2014-07-15T16:05:14Z</dcterms:created>
  <dcterms:modified xsi:type="dcterms:W3CDTF">2017-01-17T20:16:57Z</dcterms:modified>
</cp:coreProperties>
</file>