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2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15"/>
  </p:notesMasterIdLst>
  <p:handoutMasterIdLst>
    <p:handoutMasterId r:id="rId16"/>
  </p:handoutMasterIdLst>
  <p:sldIdLst>
    <p:sldId id="505" r:id="rId5"/>
    <p:sldId id="501" r:id="rId6"/>
    <p:sldId id="504" r:id="rId7"/>
    <p:sldId id="511" r:id="rId8"/>
    <p:sldId id="508" r:id="rId9"/>
    <p:sldId id="344" r:id="rId10"/>
    <p:sldId id="503" r:id="rId11"/>
    <p:sldId id="507" r:id="rId12"/>
    <p:sldId id="513" r:id="rId13"/>
    <p:sldId id="510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FF58A9DC-FBAA-43CC-8E99-E21AA3DF7B92}">
          <p14:sldIdLst>
            <p14:sldId id="505"/>
            <p14:sldId id="501"/>
            <p14:sldId id="504"/>
            <p14:sldId id="511"/>
            <p14:sldId id="508"/>
            <p14:sldId id="344"/>
            <p14:sldId id="503"/>
            <p14:sldId id="507"/>
            <p14:sldId id="513"/>
            <p14:sldId id="51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197" autoAdjust="0"/>
    <p:restoredTop sz="95543" autoAdjust="0"/>
  </p:normalViewPr>
  <p:slideViewPr>
    <p:cSldViewPr>
      <p:cViewPr>
        <p:scale>
          <a:sx n="80" d="100"/>
          <a:sy n="80" d="100"/>
        </p:scale>
        <p:origin x="-2514" y="-774"/>
      </p:cViewPr>
      <p:guideLst>
        <p:guide orient="horz" pos="864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7968"/>
    </p:cViewPr>
  </p:sorterViewPr>
  <p:notesViewPr>
    <p:cSldViewPr>
      <p:cViewPr varScale="1">
        <p:scale>
          <a:sx n="84" d="100"/>
          <a:sy n="84" d="100"/>
        </p:scale>
        <p:origin x="-3816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484338465487755E-3"/>
          <c:y val="0.15621152469577668"/>
          <c:w val="0.99355156615345119"/>
          <c:h val="0.777363596595880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 Uninsured Rate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</a:ln>
          </c:spPr>
          <c:invertIfNegative val="0"/>
          <c:dPt>
            <c:idx val="8"/>
            <c:invertIfNegative val="0"/>
            <c:bubble3D val="0"/>
          </c:dPt>
          <c:dLbls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TX</c:v>
                </c:pt>
                <c:pt idx="1">
                  <c:v>FL</c:v>
                </c:pt>
                <c:pt idx="2">
                  <c:v>LA</c:v>
                </c:pt>
                <c:pt idx="3">
                  <c:v>GA</c:v>
                </c:pt>
                <c:pt idx="4">
                  <c:v>AR</c:v>
                </c:pt>
                <c:pt idx="5">
                  <c:v>OK</c:v>
                </c:pt>
                <c:pt idx="6">
                  <c:v>NC</c:v>
                </c:pt>
                <c:pt idx="7">
                  <c:v>SC</c:v>
                </c:pt>
                <c:pt idx="8">
                  <c:v>MS</c:v>
                </c:pt>
                <c:pt idx="9">
                  <c:v>WV</c:v>
                </c:pt>
                <c:pt idx="10">
                  <c:v>KY</c:v>
                </c:pt>
                <c:pt idx="11">
                  <c:v>AL</c:v>
                </c:pt>
                <c:pt idx="12">
                  <c:v>TN</c:v>
                </c:pt>
                <c:pt idx="13">
                  <c:v>VA</c:v>
                </c:pt>
                <c:pt idx="14">
                  <c:v>MD</c:v>
                </c:pt>
                <c:pt idx="15">
                  <c:v>DE</c:v>
                </c:pt>
                <c:pt idx="16">
                  <c:v>DC</c:v>
                </c:pt>
              </c:strCache>
            </c:strRef>
          </c:cat>
          <c:val>
            <c:numRef>
              <c:f>Sheet1!$B$2:$B$18</c:f>
              <c:numCache>
                <c:formatCode>0%</c:formatCode>
                <c:ptCount val="17"/>
                <c:pt idx="0">
                  <c:v>0.26797240263303024</c:v>
                </c:pt>
                <c:pt idx="1">
                  <c:v>0.24731195299451031</c:v>
                </c:pt>
                <c:pt idx="2">
                  <c:v>0.22408031766436443</c:v>
                </c:pt>
                <c:pt idx="3">
                  <c:v>0.21656804637842636</c:v>
                </c:pt>
                <c:pt idx="4">
                  <c:v>0.20865391425308893</c:v>
                </c:pt>
                <c:pt idx="5">
                  <c:v>0.19763494664841277</c:v>
                </c:pt>
                <c:pt idx="6">
                  <c:v>0.1963579083015595</c:v>
                </c:pt>
                <c:pt idx="7">
                  <c:v>0.19250394564859077</c:v>
                </c:pt>
                <c:pt idx="8">
                  <c:v>0.18111167208359086</c:v>
                </c:pt>
                <c:pt idx="9">
                  <c:v>0.17335351205349378</c:v>
                </c:pt>
                <c:pt idx="10">
                  <c:v>0.1730503667818715</c:v>
                </c:pt>
                <c:pt idx="11">
                  <c:v>0.15974676206844651</c:v>
                </c:pt>
                <c:pt idx="12">
                  <c:v>0.15697203273913951</c:v>
                </c:pt>
                <c:pt idx="13">
                  <c:v>0.14914148627345949</c:v>
                </c:pt>
                <c:pt idx="14">
                  <c:v>0.14906323476217909</c:v>
                </c:pt>
                <c:pt idx="15">
                  <c:v>0.12214758042767475</c:v>
                </c:pt>
                <c:pt idx="16">
                  <c:v>9.0878305455569061E-2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84669184"/>
        <c:axId val="84670720"/>
      </c:barChart>
      <c:catAx>
        <c:axId val="84669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84670720"/>
        <c:crosses val="autoZero"/>
        <c:auto val="1"/>
        <c:lblAlgn val="ctr"/>
        <c:lblOffset val="0"/>
        <c:noMultiLvlLbl val="0"/>
      </c:catAx>
      <c:valAx>
        <c:axId val="8467072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846691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484338465487755E-3"/>
          <c:y val="0.15621152469577668"/>
          <c:w val="0.99355156615345119"/>
          <c:h val="0.777363596595880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 Uninsured Rate</c:v>
                </c:pt>
              </c:strCache>
            </c:strRef>
          </c:tx>
          <c:spPr>
            <a:pattFill prst="wd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c:spPr>
          <c:invertIfNegative val="0"/>
          <c:dPt>
            <c:idx val="4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</a:ln>
            </c:spPr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</a:ln>
            </c:spPr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</a:ln>
            </c:spPr>
          </c:dPt>
          <c:dPt>
            <c:idx val="11"/>
            <c:invertIfNegative val="0"/>
            <c:bubble3D val="0"/>
          </c:dPt>
          <c:dPt>
            <c:idx val="14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</a:ln>
            </c:spPr>
          </c:dPt>
          <c:dPt>
            <c:idx val="15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</a:ln>
            </c:spPr>
          </c:dPt>
          <c:dPt>
            <c:idx val="16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</a:ln>
            </c:spPr>
          </c:dPt>
          <c:dPt>
            <c:idx val="17"/>
            <c:invertIfNegative val="0"/>
            <c:bubble3D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TX</c:v>
                </c:pt>
                <c:pt idx="1">
                  <c:v>FL</c:v>
                </c:pt>
                <c:pt idx="2">
                  <c:v>LA</c:v>
                </c:pt>
                <c:pt idx="3">
                  <c:v>GA</c:v>
                </c:pt>
                <c:pt idx="4">
                  <c:v>AR</c:v>
                </c:pt>
                <c:pt idx="5">
                  <c:v>OK</c:v>
                </c:pt>
                <c:pt idx="6">
                  <c:v>NC</c:v>
                </c:pt>
                <c:pt idx="7">
                  <c:v>SC</c:v>
                </c:pt>
                <c:pt idx="8">
                  <c:v>MS</c:v>
                </c:pt>
                <c:pt idx="9">
                  <c:v>WV</c:v>
                </c:pt>
                <c:pt idx="10">
                  <c:v>KY</c:v>
                </c:pt>
                <c:pt idx="11">
                  <c:v>AL</c:v>
                </c:pt>
                <c:pt idx="12">
                  <c:v>TN</c:v>
                </c:pt>
                <c:pt idx="13">
                  <c:v>VA</c:v>
                </c:pt>
                <c:pt idx="14">
                  <c:v>MD</c:v>
                </c:pt>
                <c:pt idx="15">
                  <c:v>DE</c:v>
                </c:pt>
                <c:pt idx="16">
                  <c:v>DC</c:v>
                </c:pt>
              </c:strCache>
            </c:strRef>
          </c:cat>
          <c:val>
            <c:numRef>
              <c:f>Sheet1!$B$2:$B$18</c:f>
              <c:numCache>
                <c:formatCode>0%</c:formatCode>
                <c:ptCount val="17"/>
                <c:pt idx="0">
                  <c:v>0.26797240263303024</c:v>
                </c:pt>
                <c:pt idx="1">
                  <c:v>0.24731195299451031</c:v>
                </c:pt>
                <c:pt idx="2">
                  <c:v>0.22408031766436443</c:v>
                </c:pt>
                <c:pt idx="3">
                  <c:v>0.21656804637842636</c:v>
                </c:pt>
                <c:pt idx="4">
                  <c:v>0.20865391425308893</c:v>
                </c:pt>
                <c:pt idx="5">
                  <c:v>0.19763494664841277</c:v>
                </c:pt>
                <c:pt idx="6">
                  <c:v>0.1963579083015595</c:v>
                </c:pt>
                <c:pt idx="7">
                  <c:v>0.19250394564859077</c:v>
                </c:pt>
                <c:pt idx="8">
                  <c:v>0.18111167208359086</c:v>
                </c:pt>
                <c:pt idx="9">
                  <c:v>0.17335351205349378</c:v>
                </c:pt>
                <c:pt idx="10">
                  <c:v>0.1730503667818715</c:v>
                </c:pt>
                <c:pt idx="11">
                  <c:v>0.15974676206844651</c:v>
                </c:pt>
                <c:pt idx="12">
                  <c:v>0.15697203273913951</c:v>
                </c:pt>
                <c:pt idx="13">
                  <c:v>0.14914148627345949</c:v>
                </c:pt>
                <c:pt idx="14">
                  <c:v>0.14906323476217909</c:v>
                </c:pt>
                <c:pt idx="15">
                  <c:v>0.12214758042767475</c:v>
                </c:pt>
                <c:pt idx="16">
                  <c:v>9.0878305455569061E-2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88431616"/>
        <c:axId val="88437504"/>
      </c:barChart>
      <c:catAx>
        <c:axId val="88431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88437504"/>
        <c:crosses val="autoZero"/>
        <c:auto val="1"/>
        <c:lblAlgn val="ctr"/>
        <c:lblOffset val="0"/>
        <c:noMultiLvlLbl val="0"/>
      </c:catAx>
      <c:valAx>
        <c:axId val="8843750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884316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104248397015573"/>
          <c:y val="9.4991064373318862E-2"/>
          <c:w val="0.45995747696669032"/>
          <c:h val="0.819444444444444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Uninsured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</c:spPr>
          </c:dPt>
          <c:dPt>
            <c:idx val="3"/>
            <c:bubble3D val="0"/>
            <c:spPr>
              <a:solidFill>
                <a:srgbClr val="00B0F0"/>
              </a:solidFill>
            </c:spPr>
          </c:dPt>
          <c:dPt>
            <c:idx val="4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0.17524255428383287"/>
                  <c:y val="-0.1620333982323927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100-138% </a:t>
                    </a:r>
                    <a:r>
                      <a:rPr lang="en-US" dirty="0" smtClean="0"/>
                      <a:t>FPL</a:t>
                    </a:r>
                    <a:r>
                      <a:rPr lang="en-US" dirty="0"/>
                      <a:t>
16%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-8.2281511409231178E-2"/>
                  <c:y val="-0.1180085320144037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Sheet1!$A$2:$A$5</c:f>
              <c:strCache>
                <c:ptCount val="4"/>
                <c:pt idx="0">
                  <c:v>&lt;100% FPL</c:v>
                </c:pt>
                <c:pt idx="1">
                  <c:v>100-138% FPL</c:v>
                </c:pt>
                <c:pt idx="2">
                  <c:v>139-399% FPL</c:v>
                </c:pt>
                <c:pt idx="3">
                  <c:v>400% FPL+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0.51</c:v>
                </c:pt>
                <c:pt idx="1">
                  <c:v>0.16</c:v>
                </c:pt>
                <c:pt idx="2">
                  <c:v>0.28999999999999998</c:v>
                </c:pt>
                <c:pt idx="3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6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104248397015573"/>
          <c:y val="9.4991064373318862E-2"/>
          <c:w val="0.45995747696669032"/>
          <c:h val="0.819444444444444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Uninsured</c:v>
                </c:pt>
              </c:strCache>
            </c:strRef>
          </c:tx>
          <c:dPt>
            <c:idx val="0"/>
            <c:bubble3D val="0"/>
            <c:explosion val="23"/>
            <c:spPr>
              <a:solidFill>
                <a:schemeClr val="accent1"/>
              </a:solidFill>
            </c:spPr>
          </c:dPt>
          <c:dPt>
            <c:idx val="3"/>
            <c:bubble3D val="0"/>
            <c:spPr>
              <a:solidFill>
                <a:srgbClr val="00B0F0"/>
              </a:solidFill>
            </c:spPr>
          </c:dPt>
          <c:dPt>
            <c:idx val="4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0.17524255428383287"/>
                  <c:y val="-0.1620333982323927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100-138% </a:t>
                    </a:r>
                    <a:r>
                      <a:rPr lang="en-US" dirty="0" smtClean="0"/>
                      <a:t>FPL</a:t>
                    </a:r>
                    <a:r>
                      <a:rPr lang="en-US" dirty="0"/>
                      <a:t>
16%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-8.2281511409231178E-2"/>
                  <c:y val="-0.1180085320144037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Sheet1!$A$2:$A$5</c:f>
              <c:strCache>
                <c:ptCount val="4"/>
                <c:pt idx="0">
                  <c:v>&lt;100% FPL</c:v>
                </c:pt>
                <c:pt idx="1">
                  <c:v>100-138% FPL</c:v>
                </c:pt>
                <c:pt idx="2">
                  <c:v>139-399% FPL</c:v>
                </c:pt>
                <c:pt idx="3">
                  <c:v>400% FPL+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0.51</c:v>
                </c:pt>
                <c:pt idx="1">
                  <c:v>0.16</c:v>
                </c:pt>
                <c:pt idx="2">
                  <c:v>0.28999999999999998</c:v>
                </c:pt>
                <c:pt idx="3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6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0.59178</cdr:x>
      <cdr:y>0.35893</cdr:y>
    </cdr:from>
    <cdr:to>
      <cdr:x>0.60879</cdr:x>
      <cdr:y>0.39099</cdr:y>
    </cdr:to>
    <cdr:sp macro="" textlink="">
      <cdr:nvSpPr>
        <cdr:cNvPr id="2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302250" y="1706563"/>
          <a:ext cx="152400" cy="152400"/>
        </a:xfrm>
        <a:prstGeom xmlns:a="http://schemas.openxmlformats.org/drawingml/2006/main" prst="rect">
          <a:avLst/>
        </a:prstGeom>
        <a:pattFill xmlns:a="http://schemas.openxmlformats.org/drawingml/2006/main" prst="wdUpDiag">
          <a:fgClr>
            <a:schemeClr val="accent1"/>
          </a:fgClr>
          <a:bgClr>
            <a:schemeClr val="bg1"/>
          </a:bgClr>
        </a:pattFill>
        <a:ln xmlns:a="http://schemas.openxmlformats.org/drawingml/2006/main" w="1905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none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1100" b="1" dirty="0">
            <a:solidFill>
              <a:srgbClr val="000000"/>
            </a:solidFill>
            <a:latin typeface="+mj-lt"/>
            <a:cs typeface="Calibri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87482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17" tIns="46559" rIns="93117" bIns="4655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17" tIns="46559" rIns="93117" bIns="46559" rtlCol="0"/>
          <a:lstStyle>
            <a:lvl1pPr algn="r">
              <a:defRPr sz="1300"/>
            </a:lvl1pPr>
          </a:lstStyle>
          <a:p>
            <a:fld id="{1A4D92E5-9FFA-458A-9BEA-BDF5C2EF3530}" type="datetimeFigureOut">
              <a:rPr lang="en-US" smtClean="0"/>
              <a:t>6/24/2014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7" tIns="46559" rIns="93117" bIns="465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17" tIns="46559" rIns="93117" bIns="4655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17" tIns="46559" rIns="93117" bIns="4655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17" tIns="46559" rIns="93117" bIns="46559" rtlCol="0" anchor="b"/>
          <a:lstStyle>
            <a:lvl1pPr algn="r">
              <a:defRPr sz="13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1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4375B-36BD-426A-A29B-3FDE9CA0E7D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882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54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54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4375B-36BD-426A-A29B-3FDE9CA0E7D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882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8134805" y="2275"/>
            <a:ext cx="889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  <a:cs typeface="Meta Offc Pro"/>
              </a:rPr>
              <a:t>Figure </a:t>
            </a:r>
            <a:fld id="{8443AB5E-C162-43FE-8487-B6A13E802529}" type="slidenum">
              <a:rPr lang="en-US" sz="1400" smtClean="0">
                <a:latin typeface="Calibri" pitchFamily="34" charset="0"/>
                <a:cs typeface="Meta Offc Pro"/>
              </a:rPr>
              <a:t>‹#›</a:t>
            </a:fld>
            <a:endParaRPr lang="en-US" sz="1400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8134805" y="2275"/>
            <a:ext cx="889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  <a:cs typeface="Meta Offc Pro"/>
              </a:rPr>
              <a:t>Figure </a:t>
            </a:r>
            <a:fld id="{8443AB5E-C162-43FE-8487-B6A13E802529}" type="slidenum">
              <a:rPr lang="en-US" sz="1400" smtClean="0">
                <a:latin typeface="Calibri" pitchFamily="34" charset="0"/>
                <a:cs typeface="Meta Offc Pro"/>
              </a:rPr>
              <a:t>‹#›</a:t>
            </a:fld>
            <a:endParaRPr lang="en-US" sz="1400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8134805" y="2275"/>
            <a:ext cx="889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  <a:cs typeface="Meta Offc Pro"/>
              </a:rPr>
              <a:t>Figure </a:t>
            </a:r>
            <a:fld id="{8443AB5E-C162-43FE-8487-B6A13E802529}" type="slidenum">
              <a:rPr lang="en-US" sz="1400" smtClean="0">
                <a:latin typeface="Calibri" pitchFamily="34" charset="0"/>
                <a:cs typeface="Meta Offc Pro"/>
              </a:rPr>
              <a:t>‹#›</a:t>
            </a:fld>
            <a:endParaRPr lang="en-US" sz="1400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8134805" y="2275"/>
            <a:ext cx="889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  <a:cs typeface="Meta Offc Pro"/>
              </a:rPr>
              <a:t>Figure </a:t>
            </a:r>
            <a:fld id="{8443AB5E-C162-43FE-8487-B6A13E802529}" type="slidenum">
              <a:rPr lang="en-US" sz="1400" smtClean="0">
                <a:latin typeface="Calibri" pitchFamily="34" charset="0"/>
                <a:cs typeface="Meta Offc Pro"/>
              </a:rPr>
              <a:t>‹#›</a:t>
            </a:fld>
            <a:endParaRPr lang="en-US" sz="1400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917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82879"/>
            <a:ext cx="9144000" cy="9144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2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0"/>
          </p:nvPr>
        </p:nvSpPr>
        <p:spPr>
          <a:xfrm>
            <a:off x="91440" y="1188720"/>
            <a:ext cx="8961120" cy="338554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600" b="0" baseline="0">
                <a:latin typeface="+mn-lt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134805" y="2275"/>
            <a:ext cx="889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  <a:cs typeface="Meta Offc Pro"/>
              </a:rPr>
              <a:t>Figure </a:t>
            </a:r>
            <a:fld id="{8443AB5E-C162-43FE-8487-B6A13E802529}" type="slidenum">
              <a:rPr lang="en-US" sz="1400" smtClean="0">
                <a:latin typeface="Calibri" pitchFamily="34" charset="0"/>
                <a:cs typeface="Meta Offc Pro"/>
              </a:rPr>
              <a:t>‹#›</a:t>
            </a:fld>
            <a:endParaRPr lang="en-US" sz="1400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569805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8134805" y="2275"/>
            <a:ext cx="889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  <a:cs typeface="Meta Offc Pro"/>
              </a:rPr>
              <a:t>Figure </a:t>
            </a:r>
            <a:fld id="{8443AB5E-C162-43FE-8487-B6A13E802529}" type="slidenum">
              <a:rPr lang="en-US" sz="1400" smtClean="0">
                <a:latin typeface="Calibri" pitchFamily="34" charset="0"/>
                <a:cs typeface="Meta Offc Pro"/>
              </a:rPr>
              <a:t>‹#›</a:t>
            </a:fld>
            <a:endParaRPr lang="en-US" sz="1400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97088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  <p:sldLayoutId id="2147483678" r:id="rId5"/>
    <p:sldLayoutId id="2147483679" r:id="rId6"/>
    <p:sldLayoutId id="2147483680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sus.gov/geo/maps-data/maps/pdfs/reference/us_regdiv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edicaid.gov/AffordableCareAct/Medicaid-Moving-Forward-2014/Medicaid-and-CHIP-Eligibility-Levels/medicaid-chip-eligibility-levels.html" TargetMode="Externa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edicaid.gov/AffordableCareAct/Medicaid-Moving-Forward-2014/Medicaid-and-CHIP-Eligibility-Levels/medicaid-chip-eligibility-levels.html" TargetMode="Externa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HIV in the Southern United </a:t>
            </a:r>
            <a:r>
              <a:rPr lang="en-US" sz="3600" dirty="0" smtClean="0"/>
              <a:t>States: Regional Challenges &amp; Opportunities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1800" dirty="0" smtClean="0"/>
              <a:t>Jen Kates, PhD</a:t>
            </a:r>
            <a:endParaRPr lang="en-US" sz="18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June 18, 2014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en-US" sz="1600" dirty="0" smtClean="0"/>
              <a:t>Vice President; Director, Global Health &amp; HIV Policy</a:t>
            </a:r>
          </a:p>
          <a:p>
            <a:r>
              <a:rPr lang="en-US" sz="1600" dirty="0" smtClean="0"/>
              <a:t>Kaiser Family Foundation</a:t>
            </a:r>
          </a:p>
          <a:p>
            <a:r>
              <a:rPr lang="en-US" sz="1600" dirty="0" smtClean="0"/>
              <a:t>jkates@kff.org</a:t>
            </a:r>
          </a:p>
          <a:p>
            <a:r>
              <a:rPr lang="en-US" sz="1600" dirty="0" smtClean="0"/>
              <a:t>http</a:t>
            </a:r>
            <a:r>
              <a:rPr lang="en-US" sz="1600" dirty="0"/>
              <a:t>://</a:t>
            </a:r>
            <a:r>
              <a:rPr lang="en-US" sz="1600" dirty="0" smtClean="0"/>
              <a:t>kff.org/hivaids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89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4806144" y="3153863"/>
            <a:ext cx="871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Leading role</a:t>
            </a:r>
            <a:endParaRPr lang="en-US" sz="1400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76200" y="391180"/>
            <a:ext cx="9144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>
                <a:ea typeface="Tahoma" pitchFamily="34" charset="0"/>
              </a:rPr>
              <a:t>Looking Ahead: Challenges &amp; Opportunities</a:t>
            </a:r>
            <a:endParaRPr lang="en-US" sz="2800" dirty="0">
              <a:ea typeface="Tahom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60485" y="4719893"/>
            <a:ext cx="1392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Major role, but not leading</a:t>
            </a:r>
            <a:endParaRPr lang="en-US" sz="1400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1207068" y="1850448"/>
            <a:ext cx="915815" cy="45941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100%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2369420" y="2548768"/>
            <a:ext cx="915815" cy="45941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82%</a:t>
            </a:r>
            <a:endPara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76200" y="1219200"/>
            <a:ext cx="8763000" cy="47244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5425" indent="-225425">
              <a:spcBef>
                <a:spcPts val="0"/>
              </a:spcBef>
            </a:pPr>
            <a:r>
              <a:rPr lang="en-US" sz="2400" b="1" dirty="0" smtClean="0">
                <a:solidFill>
                  <a:schemeClr val="accent1"/>
                </a:solidFill>
              </a:rPr>
              <a:t>The South is a populous, diverse region, but one that has faced historical barriers to access, including for people with HIV</a:t>
            </a:r>
          </a:p>
          <a:p>
            <a:pPr marL="225425" indent="-225425">
              <a:spcBef>
                <a:spcPts val="0"/>
              </a:spcBef>
            </a:pPr>
            <a:r>
              <a:rPr lang="en-US" sz="2400" b="1" dirty="0" smtClean="0">
                <a:solidFill>
                  <a:schemeClr val="accent1"/>
                </a:solidFill>
              </a:rPr>
              <a:t>ACA offers new opportunities for insurance coverage and access</a:t>
            </a:r>
          </a:p>
          <a:p>
            <a:pPr lvl="1">
              <a:spcBef>
                <a:spcPts val="0"/>
              </a:spcBef>
            </a:pPr>
            <a:r>
              <a:rPr lang="en-US" sz="2000" b="1" dirty="0" smtClean="0">
                <a:solidFill>
                  <a:schemeClr val="accent1"/>
                </a:solidFill>
              </a:rPr>
              <a:t>New consumer protections and benefit standards nationwide</a:t>
            </a:r>
          </a:p>
          <a:p>
            <a:pPr lvl="1">
              <a:spcBef>
                <a:spcPts val="0"/>
              </a:spcBef>
            </a:pPr>
            <a:r>
              <a:rPr lang="en-US" sz="2000" b="1" dirty="0" smtClean="0">
                <a:solidFill>
                  <a:schemeClr val="accent1"/>
                </a:solidFill>
              </a:rPr>
              <a:t>Health care marketplaces in all 17 southern states</a:t>
            </a:r>
          </a:p>
          <a:p>
            <a:pPr lvl="1">
              <a:spcBef>
                <a:spcPts val="0"/>
              </a:spcBef>
            </a:pPr>
            <a:r>
              <a:rPr lang="en-US" sz="2000" b="1" dirty="0" smtClean="0">
                <a:solidFill>
                  <a:schemeClr val="accent1"/>
                </a:solidFill>
              </a:rPr>
              <a:t>Medicaid expansion in 6 southern states</a:t>
            </a:r>
          </a:p>
          <a:p>
            <a:pPr marL="225425" indent="-225425">
              <a:spcBef>
                <a:spcPts val="0"/>
              </a:spcBef>
            </a:pPr>
            <a:r>
              <a:rPr lang="en-US" sz="2400" b="1" dirty="0" smtClean="0">
                <a:solidFill>
                  <a:schemeClr val="accent1"/>
                </a:solidFill>
              </a:rPr>
              <a:t>Yet, in the 11 southern states not expanding Medicaid, uninsured, low income, people with HIV likely to be in the “coverage gap”</a:t>
            </a:r>
          </a:p>
          <a:p>
            <a:pPr marL="225425" indent="-225425">
              <a:spcBef>
                <a:spcPts val="0"/>
              </a:spcBef>
            </a:pPr>
            <a:r>
              <a:rPr lang="en-US" sz="2400" b="1" dirty="0" smtClean="0">
                <a:solidFill>
                  <a:schemeClr val="accent1"/>
                </a:solidFill>
              </a:rPr>
              <a:t>In all health care marketplaces, it will be important to monitor qualified health plans for:</a:t>
            </a:r>
          </a:p>
          <a:p>
            <a:pPr lvl="1">
              <a:spcBef>
                <a:spcPts val="0"/>
              </a:spcBef>
            </a:pPr>
            <a:r>
              <a:rPr lang="en-US" sz="2000" b="1" dirty="0" smtClean="0">
                <a:solidFill>
                  <a:schemeClr val="accent1"/>
                </a:solidFill>
              </a:rPr>
              <a:t>Benefit packages and costs, including drug </a:t>
            </a:r>
            <a:r>
              <a:rPr lang="en-US" sz="2000" b="1" dirty="0" err="1" smtClean="0">
                <a:solidFill>
                  <a:schemeClr val="accent1"/>
                </a:solidFill>
              </a:rPr>
              <a:t>tiering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</a:p>
          <a:p>
            <a:pPr lvl="1">
              <a:spcBef>
                <a:spcPts val="0"/>
              </a:spcBef>
            </a:pPr>
            <a:r>
              <a:rPr lang="en-US" sz="2000" b="1" dirty="0" smtClean="0">
                <a:solidFill>
                  <a:schemeClr val="accent1"/>
                </a:solidFill>
              </a:rPr>
              <a:t>Provider networks</a:t>
            </a:r>
          </a:p>
          <a:p>
            <a:pPr marL="225425" indent="-225425">
              <a:spcBef>
                <a:spcPts val="0"/>
              </a:spcBef>
            </a:pPr>
            <a:r>
              <a:rPr lang="en-US" sz="2400" b="1" dirty="0" smtClean="0">
                <a:solidFill>
                  <a:schemeClr val="accent1"/>
                </a:solidFill>
              </a:rPr>
              <a:t>Ryan White will continue to be critical in all 17 southern states, particularly in those not expanding Medicaid</a:t>
            </a:r>
          </a:p>
          <a:p>
            <a:pPr marL="225425" indent="-225425">
              <a:spcBef>
                <a:spcPts val="0"/>
              </a:spcBef>
            </a:pPr>
            <a:r>
              <a:rPr lang="en-US" sz="2400" b="1" dirty="0" smtClean="0">
                <a:solidFill>
                  <a:schemeClr val="accent1"/>
                </a:solidFill>
              </a:rPr>
              <a:t>ACA implementation is still a work in progress</a:t>
            </a:r>
            <a:endParaRPr lang="en-US" sz="2000" b="1" dirty="0" smtClean="0">
              <a:solidFill>
                <a:schemeClr val="accent1"/>
              </a:solidFill>
            </a:endParaRPr>
          </a:p>
          <a:p>
            <a:pPr lvl="1">
              <a:spcBef>
                <a:spcPts val="0"/>
              </a:spcBef>
            </a:pPr>
            <a:endParaRPr lang="en-US" sz="2000" b="1" dirty="0" smtClean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</a:pPr>
            <a:endParaRPr lang="en-US" sz="2400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33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 Placeholder 142"/>
          <p:cNvSpPr>
            <a:spLocks noGrp="1"/>
          </p:cNvSpPr>
          <p:nvPr>
            <p:ph type="body" sz="quarter" idx="11"/>
          </p:nvPr>
        </p:nvSpPr>
        <p:spPr>
          <a:xfrm>
            <a:off x="60960" y="6309360"/>
            <a:ext cx="8321040" cy="548640"/>
          </a:xfrm>
        </p:spPr>
        <p:txBody>
          <a:bodyPr/>
          <a:lstStyle/>
          <a:p>
            <a:r>
              <a:rPr lang="en-US" sz="1000" dirty="0" smtClean="0"/>
              <a:t>SOURCE: United States  Census Bureau.  </a:t>
            </a:r>
            <a:r>
              <a:rPr lang="en-US" sz="1000" dirty="0">
                <a:hlinkClick r:id="rId3"/>
              </a:rPr>
              <a:t>http://www.census.gov/geo/maps-data/maps/pdfs/reference/us_regdiv.pdf</a:t>
            </a:r>
            <a:endParaRPr lang="en-US" sz="1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65760"/>
            <a:ext cx="9144000" cy="914400"/>
          </a:xfrm>
        </p:spPr>
        <p:txBody>
          <a:bodyPr/>
          <a:lstStyle/>
          <a:p>
            <a:r>
              <a:rPr lang="en-US" dirty="0"/>
              <a:t>Census Regions and Divisions of the United States</a:t>
            </a:r>
            <a:endParaRPr lang="en-US" dirty="0">
              <a:latin typeface="+mj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3088" y="1066800"/>
            <a:ext cx="8922001" cy="4964113"/>
            <a:chOff x="33088" y="1266825"/>
            <a:chExt cx="8922001" cy="4964113"/>
          </a:xfrm>
        </p:grpSpPr>
        <p:grpSp>
          <p:nvGrpSpPr>
            <p:cNvPr id="133" name="Group 132"/>
            <p:cNvGrpSpPr/>
            <p:nvPr/>
          </p:nvGrpSpPr>
          <p:grpSpPr>
            <a:xfrm>
              <a:off x="3790950" y="2020887"/>
              <a:ext cx="2914650" cy="2093913"/>
              <a:chOff x="3508373" y="1219200"/>
              <a:chExt cx="2914650" cy="2093913"/>
            </a:xfrm>
            <a:solidFill>
              <a:schemeClr val="accent1"/>
            </a:solidFill>
          </p:grpSpPr>
          <p:sp>
            <p:nvSpPr>
              <p:cNvPr id="6" name="Shape - Wisconsin"/>
              <p:cNvSpPr>
                <a:spLocks noChangeAspect="1"/>
              </p:cNvSpPr>
              <p:nvPr/>
            </p:nvSpPr>
            <p:spPr bwMode="auto">
              <a:xfrm>
                <a:off x="4835522" y="1550988"/>
                <a:ext cx="654051" cy="752475"/>
              </a:xfrm>
              <a:custGeom>
                <a:avLst/>
                <a:gdLst>
                  <a:gd name="T0" fmla="*/ 30 w 415"/>
                  <a:gd name="T1" fmla="*/ 33 h 484"/>
                  <a:gd name="T2" fmla="*/ 61 w 415"/>
                  <a:gd name="T3" fmla="*/ 28 h 484"/>
                  <a:gd name="T4" fmla="*/ 90 w 415"/>
                  <a:gd name="T5" fmla="*/ 28 h 484"/>
                  <a:gd name="T6" fmla="*/ 107 w 415"/>
                  <a:gd name="T7" fmla="*/ 0 h 484"/>
                  <a:gd name="T8" fmla="*/ 121 w 415"/>
                  <a:gd name="T9" fmla="*/ 36 h 484"/>
                  <a:gd name="T10" fmla="*/ 166 w 415"/>
                  <a:gd name="T11" fmla="*/ 36 h 484"/>
                  <a:gd name="T12" fmla="*/ 189 w 415"/>
                  <a:gd name="T13" fmla="*/ 68 h 484"/>
                  <a:gd name="T14" fmla="*/ 236 w 415"/>
                  <a:gd name="T15" fmla="*/ 59 h 484"/>
                  <a:gd name="T16" fmla="*/ 267 w 415"/>
                  <a:gd name="T17" fmla="*/ 80 h 484"/>
                  <a:gd name="T18" fmla="*/ 325 w 415"/>
                  <a:gd name="T19" fmla="*/ 95 h 484"/>
                  <a:gd name="T20" fmla="*/ 336 w 415"/>
                  <a:gd name="T21" fmla="*/ 121 h 484"/>
                  <a:gd name="T22" fmla="*/ 365 w 415"/>
                  <a:gd name="T23" fmla="*/ 122 h 484"/>
                  <a:gd name="T24" fmla="*/ 356 w 415"/>
                  <a:gd name="T25" fmla="*/ 147 h 484"/>
                  <a:gd name="T26" fmla="*/ 367 w 415"/>
                  <a:gd name="T27" fmla="*/ 176 h 484"/>
                  <a:gd name="T28" fmla="*/ 347 w 415"/>
                  <a:gd name="T29" fmla="*/ 211 h 484"/>
                  <a:gd name="T30" fmla="*/ 361 w 415"/>
                  <a:gd name="T31" fmla="*/ 219 h 484"/>
                  <a:gd name="T32" fmla="*/ 394 w 415"/>
                  <a:gd name="T33" fmla="*/ 180 h 484"/>
                  <a:gd name="T34" fmla="*/ 392 w 415"/>
                  <a:gd name="T35" fmla="*/ 167 h 484"/>
                  <a:gd name="T36" fmla="*/ 406 w 415"/>
                  <a:gd name="T37" fmla="*/ 161 h 484"/>
                  <a:gd name="T38" fmla="*/ 415 w 415"/>
                  <a:gd name="T39" fmla="*/ 180 h 484"/>
                  <a:gd name="T40" fmla="*/ 389 w 415"/>
                  <a:gd name="T41" fmla="*/ 207 h 484"/>
                  <a:gd name="T42" fmla="*/ 379 w 415"/>
                  <a:gd name="T43" fmla="*/ 268 h 484"/>
                  <a:gd name="T44" fmla="*/ 379 w 415"/>
                  <a:gd name="T45" fmla="*/ 371 h 484"/>
                  <a:gd name="T46" fmla="*/ 394 w 415"/>
                  <a:gd name="T47" fmla="*/ 389 h 484"/>
                  <a:gd name="T48" fmla="*/ 388 w 415"/>
                  <a:gd name="T49" fmla="*/ 453 h 484"/>
                  <a:gd name="T50" fmla="*/ 191 w 415"/>
                  <a:gd name="T51" fmla="*/ 484 h 484"/>
                  <a:gd name="T52" fmla="*/ 142 w 415"/>
                  <a:gd name="T53" fmla="*/ 454 h 484"/>
                  <a:gd name="T54" fmla="*/ 152 w 415"/>
                  <a:gd name="T55" fmla="*/ 416 h 484"/>
                  <a:gd name="T56" fmla="*/ 128 w 415"/>
                  <a:gd name="T57" fmla="*/ 374 h 484"/>
                  <a:gd name="T58" fmla="*/ 107 w 415"/>
                  <a:gd name="T59" fmla="*/ 322 h 484"/>
                  <a:gd name="T60" fmla="*/ 52 w 415"/>
                  <a:gd name="T61" fmla="*/ 270 h 484"/>
                  <a:gd name="T62" fmla="*/ 18 w 415"/>
                  <a:gd name="T63" fmla="*/ 270 h 484"/>
                  <a:gd name="T64" fmla="*/ 18 w 415"/>
                  <a:gd name="T65" fmla="*/ 198 h 484"/>
                  <a:gd name="T66" fmla="*/ 0 w 415"/>
                  <a:gd name="T67" fmla="*/ 171 h 484"/>
                  <a:gd name="T68" fmla="*/ 39 w 415"/>
                  <a:gd name="T69" fmla="*/ 130 h 484"/>
                  <a:gd name="T70" fmla="*/ 30 w 415"/>
                  <a:gd name="T71" fmla="*/ 33 h 48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15"/>
                  <a:gd name="T109" fmla="*/ 0 h 484"/>
                  <a:gd name="T110" fmla="*/ 415 w 415"/>
                  <a:gd name="T111" fmla="*/ 484 h 48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15" h="484">
                    <a:moveTo>
                      <a:pt x="30" y="33"/>
                    </a:moveTo>
                    <a:lnTo>
                      <a:pt x="61" y="28"/>
                    </a:lnTo>
                    <a:lnTo>
                      <a:pt x="90" y="28"/>
                    </a:lnTo>
                    <a:lnTo>
                      <a:pt x="107" y="0"/>
                    </a:lnTo>
                    <a:lnTo>
                      <a:pt x="121" y="36"/>
                    </a:lnTo>
                    <a:lnTo>
                      <a:pt x="166" y="36"/>
                    </a:lnTo>
                    <a:lnTo>
                      <a:pt x="189" y="68"/>
                    </a:lnTo>
                    <a:lnTo>
                      <a:pt x="236" y="59"/>
                    </a:lnTo>
                    <a:lnTo>
                      <a:pt x="267" y="80"/>
                    </a:lnTo>
                    <a:lnTo>
                      <a:pt x="325" y="95"/>
                    </a:lnTo>
                    <a:lnTo>
                      <a:pt x="336" y="121"/>
                    </a:lnTo>
                    <a:lnTo>
                      <a:pt x="365" y="122"/>
                    </a:lnTo>
                    <a:lnTo>
                      <a:pt x="356" y="147"/>
                    </a:lnTo>
                    <a:lnTo>
                      <a:pt x="367" y="176"/>
                    </a:lnTo>
                    <a:lnTo>
                      <a:pt x="347" y="211"/>
                    </a:lnTo>
                    <a:lnTo>
                      <a:pt x="361" y="219"/>
                    </a:lnTo>
                    <a:lnTo>
                      <a:pt x="394" y="180"/>
                    </a:lnTo>
                    <a:lnTo>
                      <a:pt x="392" y="167"/>
                    </a:lnTo>
                    <a:lnTo>
                      <a:pt x="406" y="161"/>
                    </a:lnTo>
                    <a:lnTo>
                      <a:pt x="415" y="180"/>
                    </a:lnTo>
                    <a:lnTo>
                      <a:pt x="389" y="207"/>
                    </a:lnTo>
                    <a:lnTo>
                      <a:pt x="379" y="268"/>
                    </a:lnTo>
                    <a:lnTo>
                      <a:pt x="379" y="371"/>
                    </a:lnTo>
                    <a:lnTo>
                      <a:pt x="394" y="389"/>
                    </a:lnTo>
                    <a:lnTo>
                      <a:pt x="388" y="453"/>
                    </a:lnTo>
                    <a:lnTo>
                      <a:pt x="191" y="484"/>
                    </a:lnTo>
                    <a:lnTo>
                      <a:pt x="142" y="454"/>
                    </a:lnTo>
                    <a:lnTo>
                      <a:pt x="152" y="416"/>
                    </a:lnTo>
                    <a:lnTo>
                      <a:pt x="128" y="374"/>
                    </a:lnTo>
                    <a:lnTo>
                      <a:pt x="107" y="322"/>
                    </a:lnTo>
                    <a:lnTo>
                      <a:pt x="52" y="270"/>
                    </a:lnTo>
                    <a:lnTo>
                      <a:pt x="18" y="270"/>
                    </a:lnTo>
                    <a:lnTo>
                      <a:pt x="18" y="198"/>
                    </a:lnTo>
                    <a:lnTo>
                      <a:pt x="0" y="171"/>
                    </a:lnTo>
                    <a:lnTo>
                      <a:pt x="39" y="130"/>
                    </a:lnTo>
                    <a:lnTo>
                      <a:pt x="30" y="33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14" name="Shape - South Dakota"/>
              <p:cNvSpPr>
                <a:spLocks noChangeAspect="1"/>
              </p:cNvSpPr>
              <p:nvPr/>
            </p:nvSpPr>
            <p:spPr bwMode="auto">
              <a:xfrm>
                <a:off x="3516311" y="1766888"/>
                <a:ext cx="920751" cy="593725"/>
              </a:xfrm>
              <a:custGeom>
                <a:avLst/>
                <a:gdLst>
                  <a:gd name="T0" fmla="*/ 2147483647 w 583"/>
                  <a:gd name="T1" fmla="*/ 0 h 380"/>
                  <a:gd name="T2" fmla="*/ 2147483647 w 583"/>
                  <a:gd name="T3" fmla="*/ 2147483647 h 380"/>
                  <a:gd name="T4" fmla="*/ 0 w 583"/>
                  <a:gd name="T5" fmla="*/ 2147483647 h 380"/>
                  <a:gd name="T6" fmla="*/ 2147483647 w 583"/>
                  <a:gd name="T7" fmla="*/ 2147483647 h 380"/>
                  <a:gd name="T8" fmla="*/ 2147483647 w 583"/>
                  <a:gd name="T9" fmla="*/ 2147483647 h 380"/>
                  <a:gd name="T10" fmla="*/ 2147483647 w 583"/>
                  <a:gd name="T11" fmla="*/ 2147483647 h 380"/>
                  <a:gd name="T12" fmla="*/ 2147483647 w 583"/>
                  <a:gd name="T13" fmla="*/ 2147483647 h 380"/>
                  <a:gd name="T14" fmla="*/ 2147483647 w 583"/>
                  <a:gd name="T15" fmla="*/ 2147483647 h 380"/>
                  <a:gd name="T16" fmla="*/ 2147483647 w 583"/>
                  <a:gd name="T17" fmla="*/ 2147483647 h 380"/>
                  <a:gd name="T18" fmla="*/ 2147483647 w 583"/>
                  <a:gd name="T19" fmla="*/ 2147483647 h 380"/>
                  <a:gd name="T20" fmla="*/ 2147483647 w 583"/>
                  <a:gd name="T21" fmla="*/ 2147483647 h 380"/>
                  <a:gd name="T22" fmla="*/ 2147483647 w 583"/>
                  <a:gd name="T23" fmla="*/ 2147483647 h 380"/>
                  <a:gd name="T24" fmla="*/ 2147483647 w 583"/>
                  <a:gd name="T25" fmla="*/ 2147483647 h 380"/>
                  <a:gd name="T26" fmla="*/ 2147483647 w 583"/>
                  <a:gd name="T27" fmla="*/ 0 h 38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83"/>
                  <a:gd name="T43" fmla="*/ 0 h 380"/>
                  <a:gd name="T44" fmla="*/ 583 w 583"/>
                  <a:gd name="T45" fmla="*/ 380 h 38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83" h="380">
                    <a:moveTo>
                      <a:pt x="11" y="0"/>
                    </a:moveTo>
                    <a:lnTo>
                      <a:pt x="9" y="147"/>
                    </a:lnTo>
                    <a:lnTo>
                      <a:pt x="0" y="320"/>
                    </a:lnTo>
                    <a:lnTo>
                      <a:pt x="424" y="326"/>
                    </a:lnTo>
                    <a:lnTo>
                      <a:pt x="468" y="350"/>
                    </a:lnTo>
                    <a:lnTo>
                      <a:pt x="500" y="317"/>
                    </a:lnTo>
                    <a:lnTo>
                      <a:pt x="583" y="380"/>
                    </a:lnTo>
                    <a:lnTo>
                      <a:pt x="571" y="314"/>
                    </a:lnTo>
                    <a:lnTo>
                      <a:pt x="579" y="264"/>
                    </a:lnTo>
                    <a:lnTo>
                      <a:pt x="583" y="91"/>
                    </a:lnTo>
                    <a:lnTo>
                      <a:pt x="546" y="54"/>
                    </a:lnTo>
                    <a:lnTo>
                      <a:pt x="561" y="6"/>
                    </a:lnTo>
                    <a:lnTo>
                      <a:pt x="284" y="4"/>
                    </a:lnTo>
                    <a:lnTo>
                      <a:pt x="11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20" name="Shape - Ohio"/>
              <p:cNvSpPr>
                <a:spLocks noChangeAspect="1"/>
              </p:cNvSpPr>
              <p:nvPr/>
            </p:nvSpPr>
            <p:spPr bwMode="auto">
              <a:xfrm>
                <a:off x="5822947" y="2173287"/>
                <a:ext cx="547688" cy="619125"/>
              </a:xfrm>
              <a:custGeom>
                <a:avLst/>
                <a:gdLst>
                  <a:gd name="T0" fmla="*/ 0 w 345"/>
                  <a:gd name="T1" fmla="*/ 89 h 398"/>
                  <a:gd name="T2" fmla="*/ 155 w 345"/>
                  <a:gd name="T3" fmla="*/ 74 h 398"/>
                  <a:gd name="T4" fmla="*/ 188 w 345"/>
                  <a:gd name="T5" fmla="*/ 80 h 398"/>
                  <a:gd name="T6" fmla="*/ 261 w 345"/>
                  <a:gd name="T7" fmla="*/ 46 h 398"/>
                  <a:gd name="T8" fmla="*/ 277 w 345"/>
                  <a:gd name="T9" fmla="*/ 15 h 398"/>
                  <a:gd name="T10" fmla="*/ 321 w 345"/>
                  <a:gd name="T11" fmla="*/ 0 h 398"/>
                  <a:gd name="T12" fmla="*/ 345 w 345"/>
                  <a:gd name="T13" fmla="*/ 150 h 398"/>
                  <a:gd name="T14" fmla="*/ 327 w 345"/>
                  <a:gd name="T15" fmla="*/ 167 h 398"/>
                  <a:gd name="T16" fmla="*/ 331 w 345"/>
                  <a:gd name="T17" fmla="*/ 271 h 398"/>
                  <a:gd name="T18" fmla="*/ 297 w 345"/>
                  <a:gd name="T19" fmla="*/ 280 h 398"/>
                  <a:gd name="T20" fmla="*/ 277 w 345"/>
                  <a:gd name="T21" fmla="*/ 338 h 398"/>
                  <a:gd name="T22" fmla="*/ 251 w 345"/>
                  <a:gd name="T23" fmla="*/ 331 h 398"/>
                  <a:gd name="T24" fmla="*/ 242 w 345"/>
                  <a:gd name="T25" fmla="*/ 398 h 398"/>
                  <a:gd name="T26" fmla="*/ 203 w 345"/>
                  <a:gd name="T27" fmla="*/ 369 h 398"/>
                  <a:gd name="T28" fmla="*/ 127 w 345"/>
                  <a:gd name="T29" fmla="*/ 387 h 398"/>
                  <a:gd name="T30" fmla="*/ 94 w 345"/>
                  <a:gd name="T31" fmla="*/ 362 h 398"/>
                  <a:gd name="T32" fmla="*/ 51 w 345"/>
                  <a:gd name="T33" fmla="*/ 360 h 398"/>
                  <a:gd name="T34" fmla="*/ 29 w 345"/>
                  <a:gd name="T35" fmla="*/ 249 h 398"/>
                  <a:gd name="T36" fmla="*/ 0 w 345"/>
                  <a:gd name="T37" fmla="*/ 89 h 39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45"/>
                  <a:gd name="T58" fmla="*/ 0 h 398"/>
                  <a:gd name="T59" fmla="*/ 345 w 345"/>
                  <a:gd name="T60" fmla="*/ 398 h 39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45" h="398">
                    <a:moveTo>
                      <a:pt x="0" y="89"/>
                    </a:moveTo>
                    <a:lnTo>
                      <a:pt x="155" y="74"/>
                    </a:lnTo>
                    <a:lnTo>
                      <a:pt x="188" y="80"/>
                    </a:lnTo>
                    <a:lnTo>
                      <a:pt x="261" y="46"/>
                    </a:lnTo>
                    <a:lnTo>
                      <a:pt x="277" y="15"/>
                    </a:lnTo>
                    <a:lnTo>
                      <a:pt x="321" y="0"/>
                    </a:lnTo>
                    <a:lnTo>
                      <a:pt x="345" y="150"/>
                    </a:lnTo>
                    <a:lnTo>
                      <a:pt x="327" y="167"/>
                    </a:lnTo>
                    <a:lnTo>
                      <a:pt x="331" y="271"/>
                    </a:lnTo>
                    <a:lnTo>
                      <a:pt x="297" y="280"/>
                    </a:lnTo>
                    <a:lnTo>
                      <a:pt x="277" y="338"/>
                    </a:lnTo>
                    <a:lnTo>
                      <a:pt x="251" y="331"/>
                    </a:lnTo>
                    <a:lnTo>
                      <a:pt x="242" y="398"/>
                    </a:lnTo>
                    <a:lnTo>
                      <a:pt x="203" y="369"/>
                    </a:lnTo>
                    <a:lnTo>
                      <a:pt x="127" y="387"/>
                    </a:lnTo>
                    <a:lnTo>
                      <a:pt x="94" y="362"/>
                    </a:lnTo>
                    <a:lnTo>
                      <a:pt x="51" y="360"/>
                    </a:lnTo>
                    <a:lnTo>
                      <a:pt x="29" y="249"/>
                    </a:lnTo>
                    <a:lnTo>
                      <a:pt x="0" y="89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21" name="Shape - North Dakota"/>
              <p:cNvSpPr>
                <a:spLocks noChangeAspect="1"/>
              </p:cNvSpPr>
              <p:nvPr/>
            </p:nvSpPr>
            <p:spPr bwMode="auto">
              <a:xfrm>
                <a:off x="3546473" y="1281112"/>
                <a:ext cx="876300" cy="506412"/>
              </a:xfrm>
              <a:custGeom>
                <a:avLst/>
                <a:gdLst>
                  <a:gd name="T0" fmla="*/ 2147483647 w 555"/>
                  <a:gd name="T1" fmla="*/ 0 h 325"/>
                  <a:gd name="T2" fmla="*/ 2147483647 w 555"/>
                  <a:gd name="T3" fmla="*/ 2147483647 h 325"/>
                  <a:gd name="T4" fmla="*/ 2147483647 w 555"/>
                  <a:gd name="T5" fmla="*/ 2147483647 h 325"/>
                  <a:gd name="T6" fmla="*/ 2147483647 w 555"/>
                  <a:gd name="T7" fmla="*/ 2147483647 h 325"/>
                  <a:gd name="T8" fmla="*/ 2147483647 w 555"/>
                  <a:gd name="T9" fmla="*/ 2147483647 h 325"/>
                  <a:gd name="T10" fmla="*/ 2147483647 w 555"/>
                  <a:gd name="T11" fmla="*/ 2147483647 h 325"/>
                  <a:gd name="T12" fmla="*/ 2147483647 w 555"/>
                  <a:gd name="T13" fmla="*/ 2147483647 h 325"/>
                  <a:gd name="T14" fmla="*/ 0 w 555"/>
                  <a:gd name="T15" fmla="*/ 2147483647 h 325"/>
                  <a:gd name="T16" fmla="*/ 2147483647 w 555"/>
                  <a:gd name="T17" fmla="*/ 0 h 3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55"/>
                  <a:gd name="T28" fmla="*/ 0 h 325"/>
                  <a:gd name="T29" fmla="*/ 555 w 555"/>
                  <a:gd name="T30" fmla="*/ 325 h 32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55" h="325">
                    <a:moveTo>
                      <a:pt x="2" y="0"/>
                    </a:moveTo>
                    <a:lnTo>
                      <a:pt x="465" y="10"/>
                    </a:lnTo>
                    <a:lnTo>
                      <a:pt x="500" y="106"/>
                    </a:lnTo>
                    <a:lnTo>
                      <a:pt x="532" y="179"/>
                    </a:lnTo>
                    <a:lnTo>
                      <a:pt x="555" y="298"/>
                    </a:lnTo>
                    <a:lnTo>
                      <a:pt x="541" y="325"/>
                    </a:lnTo>
                    <a:lnTo>
                      <a:pt x="370" y="320"/>
                    </a:lnTo>
                    <a:lnTo>
                      <a:pt x="0" y="314"/>
                    </a:lnTo>
                    <a:lnTo>
                      <a:pt x="2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28" name="Shape - Nebraska"/>
              <p:cNvSpPr>
                <a:spLocks noChangeAspect="1"/>
              </p:cNvSpPr>
              <p:nvPr/>
            </p:nvSpPr>
            <p:spPr bwMode="auto">
              <a:xfrm>
                <a:off x="3508373" y="2260600"/>
                <a:ext cx="1095375" cy="487363"/>
              </a:xfrm>
              <a:custGeom>
                <a:avLst/>
                <a:gdLst>
                  <a:gd name="T0" fmla="*/ 2147483647 w 695"/>
                  <a:gd name="T1" fmla="*/ 0 h 313"/>
                  <a:gd name="T2" fmla="*/ 0 w 695"/>
                  <a:gd name="T3" fmla="*/ 2147483647 h 313"/>
                  <a:gd name="T4" fmla="*/ 2147483647 w 695"/>
                  <a:gd name="T5" fmla="*/ 2147483647 h 313"/>
                  <a:gd name="T6" fmla="*/ 2147483647 w 695"/>
                  <a:gd name="T7" fmla="*/ 2147483647 h 313"/>
                  <a:gd name="T8" fmla="*/ 2147483647 w 695"/>
                  <a:gd name="T9" fmla="*/ 2147483647 h 313"/>
                  <a:gd name="T10" fmla="*/ 2147483647 w 695"/>
                  <a:gd name="T11" fmla="*/ 2147483647 h 313"/>
                  <a:gd name="T12" fmla="*/ 2147483647 w 695"/>
                  <a:gd name="T13" fmla="*/ 2147483647 h 313"/>
                  <a:gd name="T14" fmla="*/ 2147483647 w 695"/>
                  <a:gd name="T15" fmla="*/ 2147483647 h 313"/>
                  <a:gd name="T16" fmla="*/ 2147483647 w 695"/>
                  <a:gd name="T17" fmla="*/ 2147483647 h 313"/>
                  <a:gd name="T18" fmla="*/ 2147483647 w 695"/>
                  <a:gd name="T19" fmla="*/ 2147483647 h 313"/>
                  <a:gd name="T20" fmla="*/ 2147483647 w 695"/>
                  <a:gd name="T21" fmla="*/ 2147483647 h 313"/>
                  <a:gd name="T22" fmla="*/ 2147483647 w 695"/>
                  <a:gd name="T23" fmla="*/ 2147483647 h 313"/>
                  <a:gd name="T24" fmla="*/ 2147483647 w 695"/>
                  <a:gd name="T25" fmla="*/ 2147483647 h 313"/>
                  <a:gd name="T26" fmla="*/ 2147483647 w 695"/>
                  <a:gd name="T27" fmla="*/ 2147483647 h 313"/>
                  <a:gd name="T28" fmla="*/ 2147483647 w 695"/>
                  <a:gd name="T29" fmla="*/ 0 h 31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695"/>
                  <a:gd name="T46" fmla="*/ 0 h 313"/>
                  <a:gd name="T47" fmla="*/ 695 w 695"/>
                  <a:gd name="T48" fmla="*/ 313 h 31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695" h="313">
                    <a:moveTo>
                      <a:pt x="8" y="0"/>
                    </a:moveTo>
                    <a:lnTo>
                      <a:pt x="0" y="207"/>
                    </a:lnTo>
                    <a:lnTo>
                      <a:pt x="157" y="211"/>
                    </a:lnTo>
                    <a:lnTo>
                      <a:pt x="155" y="313"/>
                    </a:lnTo>
                    <a:lnTo>
                      <a:pt x="367" y="310"/>
                    </a:lnTo>
                    <a:lnTo>
                      <a:pt x="556" y="307"/>
                    </a:lnTo>
                    <a:lnTo>
                      <a:pt x="695" y="310"/>
                    </a:lnTo>
                    <a:lnTo>
                      <a:pt x="652" y="222"/>
                    </a:lnTo>
                    <a:lnTo>
                      <a:pt x="622" y="140"/>
                    </a:lnTo>
                    <a:lnTo>
                      <a:pt x="589" y="55"/>
                    </a:lnTo>
                    <a:lnTo>
                      <a:pt x="510" y="1"/>
                    </a:lnTo>
                    <a:lnTo>
                      <a:pt x="474" y="33"/>
                    </a:lnTo>
                    <a:lnTo>
                      <a:pt x="431" y="10"/>
                    </a:lnTo>
                    <a:lnTo>
                      <a:pt x="242" y="4"/>
                    </a:lnTo>
                    <a:lnTo>
                      <a:pt x="8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30" name="Shape - Missouri"/>
              <p:cNvSpPr>
                <a:spLocks noChangeAspect="1"/>
              </p:cNvSpPr>
              <p:nvPr/>
            </p:nvSpPr>
            <p:spPr bwMode="auto">
              <a:xfrm>
                <a:off x="4548185" y="2611438"/>
                <a:ext cx="863600" cy="701675"/>
              </a:xfrm>
              <a:custGeom>
                <a:avLst/>
                <a:gdLst>
                  <a:gd name="T0" fmla="*/ 0 w 548"/>
                  <a:gd name="T1" fmla="*/ 15 h 451"/>
                  <a:gd name="T2" fmla="*/ 240 w 548"/>
                  <a:gd name="T3" fmla="*/ 0 h 451"/>
                  <a:gd name="T4" fmla="*/ 290 w 548"/>
                  <a:gd name="T5" fmla="*/ 0 h 451"/>
                  <a:gd name="T6" fmla="*/ 329 w 548"/>
                  <a:gd name="T7" fmla="*/ 13 h 451"/>
                  <a:gd name="T8" fmla="*/ 308 w 548"/>
                  <a:gd name="T9" fmla="*/ 52 h 451"/>
                  <a:gd name="T10" fmla="*/ 378 w 548"/>
                  <a:gd name="T11" fmla="*/ 116 h 451"/>
                  <a:gd name="T12" fmla="*/ 401 w 548"/>
                  <a:gd name="T13" fmla="*/ 170 h 451"/>
                  <a:gd name="T14" fmla="*/ 442 w 548"/>
                  <a:gd name="T15" fmla="*/ 156 h 451"/>
                  <a:gd name="T16" fmla="*/ 441 w 548"/>
                  <a:gd name="T17" fmla="*/ 232 h 451"/>
                  <a:gd name="T18" fmla="*/ 483 w 548"/>
                  <a:gd name="T19" fmla="*/ 255 h 451"/>
                  <a:gd name="T20" fmla="*/ 502 w 548"/>
                  <a:gd name="T21" fmla="*/ 322 h 451"/>
                  <a:gd name="T22" fmla="*/ 532 w 548"/>
                  <a:gd name="T23" fmla="*/ 328 h 451"/>
                  <a:gd name="T24" fmla="*/ 548 w 548"/>
                  <a:gd name="T25" fmla="*/ 356 h 451"/>
                  <a:gd name="T26" fmla="*/ 511 w 548"/>
                  <a:gd name="T27" fmla="*/ 395 h 451"/>
                  <a:gd name="T28" fmla="*/ 499 w 548"/>
                  <a:gd name="T29" fmla="*/ 439 h 451"/>
                  <a:gd name="T30" fmla="*/ 447 w 548"/>
                  <a:gd name="T31" fmla="*/ 451 h 451"/>
                  <a:gd name="T32" fmla="*/ 460 w 548"/>
                  <a:gd name="T33" fmla="*/ 402 h 451"/>
                  <a:gd name="T34" fmla="*/ 255 w 548"/>
                  <a:gd name="T35" fmla="*/ 420 h 451"/>
                  <a:gd name="T36" fmla="*/ 107 w 548"/>
                  <a:gd name="T37" fmla="*/ 438 h 451"/>
                  <a:gd name="T38" fmla="*/ 98 w 548"/>
                  <a:gd name="T39" fmla="*/ 390 h 451"/>
                  <a:gd name="T40" fmla="*/ 88 w 548"/>
                  <a:gd name="T41" fmla="*/ 246 h 451"/>
                  <a:gd name="T42" fmla="*/ 86 w 548"/>
                  <a:gd name="T43" fmla="*/ 167 h 451"/>
                  <a:gd name="T44" fmla="*/ 37 w 548"/>
                  <a:gd name="T45" fmla="*/ 131 h 451"/>
                  <a:gd name="T46" fmla="*/ 55 w 548"/>
                  <a:gd name="T47" fmla="*/ 98 h 451"/>
                  <a:gd name="T48" fmla="*/ 31 w 548"/>
                  <a:gd name="T49" fmla="*/ 80 h 451"/>
                  <a:gd name="T50" fmla="*/ 0 w 548"/>
                  <a:gd name="T51" fmla="*/ 15 h 45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48"/>
                  <a:gd name="T79" fmla="*/ 0 h 451"/>
                  <a:gd name="T80" fmla="*/ 548 w 548"/>
                  <a:gd name="T81" fmla="*/ 451 h 451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48" h="451">
                    <a:moveTo>
                      <a:pt x="0" y="15"/>
                    </a:moveTo>
                    <a:lnTo>
                      <a:pt x="240" y="0"/>
                    </a:lnTo>
                    <a:lnTo>
                      <a:pt x="290" y="0"/>
                    </a:lnTo>
                    <a:lnTo>
                      <a:pt x="329" y="13"/>
                    </a:lnTo>
                    <a:lnTo>
                      <a:pt x="308" y="52"/>
                    </a:lnTo>
                    <a:lnTo>
                      <a:pt x="378" y="116"/>
                    </a:lnTo>
                    <a:lnTo>
                      <a:pt x="401" y="170"/>
                    </a:lnTo>
                    <a:lnTo>
                      <a:pt x="442" y="156"/>
                    </a:lnTo>
                    <a:lnTo>
                      <a:pt x="441" y="232"/>
                    </a:lnTo>
                    <a:lnTo>
                      <a:pt x="483" y="255"/>
                    </a:lnTo>
                    <a:lnTo>
                      <a:pt x="502" y="322"/>
                    </a:lnTo>
                    <a:lnTo>
                      <a:pt x="532" y="328"/>
                    </a:lnTo>
                    <a:lnTo>
                      <a:pt x="548" y="356"/>
                    </a:lnTo>
                    <a:lnTo>
                      <a:pt x="511" y="395"/>
                    </a:lnTo>
                    <a:lnTo>
                      <a:pt x="499" y="439"/>
                    </a:lnTo>
                    <a:lnTo>
                      <a:pt x="447" y="451"/>
                    </a:lnTo>
                    <a:lnTo>
                      <a:pt x="460" y="402"/>
                    </a:lnTo>
                    <a:lnTo>
                      <a:pt x="255" y="420"/>
                    </a:lnTo>
                    <a:lnTo>
                      <a:pt x="107" y="438"/>
                    </a:lnTo>
                    <a:lnTo>
                      <a:pt x="98" y="390"/>
                    </a:lnTo>
                    <a:lnTo>
                      <a:pt x="88" y="246"/>
                    </a:lnTo>
                    <a:lnTo>
                      <a:pt x="86" y="167"/>
                    </a:lnTo>
                    <a:lnTo>
                      <a:pt x="37" y="131"/>
                    </a:lnTo>
                    <a:lnTo>
                      <a:pt x="55" y="98"/>
                    </a:lnTo>
                    <a:lnTo>
                      <a:pt x="31" y="80"/>
                    </a:lnTo>
                    <a:lnTo>
                      <a:pt x="0" y="15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32" name="Shape - Minnesota"/>
              <p:cNvSpPr>
                <a:spLocks noChangeAspect="1"/>
              </p:cNvSpPr>
              <p:nvPr/>
            </p:nvSpPr>
            <p:spPr bwMode="auto">
              <a:xfrm>
                <a:off x="4279897" y="1219200"/>
                <a:ext cx="857251" cy="957263"/>
              </a:xfrm>
              <a:custGeom>
                <a:avLst/>
                <a:gdLst>
                  <a:gd name="T0" fmla="*/ 0 w 545"/>
                  <a:gd name="T1" fmla="*/ 2147483647 h 614"/>
                  <a:gd name="T2" fmla="*/ 2147483647 w 545"/>
                  <a:gd name="T3" fmla="*/ 2147483647 h 614"/>
                  <a:gd name="T4" fmla="*/ 2147483647 w 545"/>
                  <a:gd name="T5" fmla="*/ 0 h 614"/>
                  <a:gd name="T6" fmla="*/ 2147483647 w 545"/>
                  <a:gd name="T7" fmla="*/ 2147483647 h 614"/>
                  <a:gd name="T8" fmla="*/ 2147483647 w 545"/>
                  <a:gd name="T9" fmla="*/ 2147483647 h 614"/>
                  <a:gd name="T10" fmla="*/ 2147483647 w 545"/>
                  <a:gd name="T11" fmla="*/ 2147483647 h 614"/>
                  <a:gd name="T12" fmla="*/ 2147483647 w 545"/>
                  <a:gd name="T13" fmla="*/ 2147483647 h 614"/>
                  <a:gd name="T14" fmla="*/ 2147483647 w 545"/>
                  <a:gd name="T15" fmla="*/ 2147483647 h 614"/>
                  <a:gd name="T16" fmla="*/ 2147483647 w 545"/>
                  <a:gd name="T17" fmla="*/ 2147483647 h 614"/>
                  <a:gd name="T18" fmla="*/ 2147483647 w 545"/>
                  <a:gd name="T19" fmla="*/ 2147483647 h 614"/>
                  <a:gd name="T20" fmla="*/ 2147483647 w 545"/>
                  <a:gd name="T21" fmla="*/ 2147483647 h 614"/>
                  <a:gd name="T22" fmla="*/ 2147483647 w 545"/>
                  <a:gd name="T23" fmla="*/ 2147483647 h 614"/>
                  <a:gd name="T24" fmla="*/ 2147483647 w 545"/>
                  <a:gd name="T25" fmla="*/ 2147483647 h 614"/>
                  <a:gd name="T26" fmla="*/ 2147483647 w 545"/>
                  <a:gd name="T27" fmla="*/ 2147483647 h 614"/>
                  <a:gd name="T28" fmla="*/ 2147483647 w 545"/>
                  <a:gd name="T29" fmla="*/ 2147483647 h 614"/>
                  <a:gd name="T30" fmla="*/ 2147483647 w 545"/>
                  <a:gd name="T31" fmla="*/ 2147483647 h 614"/>
                  <a:gd name="T32" fmla="*/ 2147483647 w 545"/>
                  <a:gd name="T33" fmla="*/ 2147483647 h 614"/>
                  <a:gd name="T34" fmla="*/ 2147483647 w 545"/>
                  <a:gd name="T35" fmla="*/ 2147483647 h 614"/>
                  <a:gd name="T36" fmla="*/ 2147483647 w 545"/>
                  <a:gd name="T37" fmla="*/ 2147483647 h 614"/>
                  <a:gd name="T38" fmla="*/ 2147483647 w 545"/>
                  <a:gd name="T39" fmla="*/ 2147483647 h 614"/>
                  <a:gd name="T40" fmla="*/ 2147483647 w 545"/>
                  <a:gd name="T41" fmla="*/ 2147483647 h 614"/>
                  <a:gd name="T42" fmla="*/ 2147483647 w 545"/>
                  <a:gd name="T43" fmla="*/ 2147483647 h 614"/>
                  <a:gd name="T44" fmla="*/ 2147483647 w 545"/>
                  <a:gd name="T45" fmla="*/ 2147483647 h 614"/>
                  <a:gd name="T46" fmla="*/ 2147483647 w 545"/>
                  <a:gd name="T47" fmla="*/ 2147483647 h 614"/>
                  <a:gd name="T48" fmla="*/ 2147483647 w 545"/>
                  <a:gd name="T49" fmla="*/ 2147483647 h 614"/>
                  <a:gd name="T50" fmla="*/ 2147483647 w 545"/>
                  <a:gd name="T51" fmla="*/ 2147483647 h 614"/>
                  <a:gd name="T52" fmla="*/ 2147483647 w 545"/>
                  <a:gd name="T53" fmla="*/ 2147483647 h 614"/>
                  <a:gd name="T54" fmla="*/ 2147483647 w 545"/>
                  <a:gd name="T55" fmla="*/ 2147483647 h 614"/>
                  <a:gd name="T56" fmla="*/ 2147483647 w 545"/>
                  <a:gd name="T57" fmla="*/ 2147483647 h 614"/>
                  <a:gd name="T58" fmla="*/ 2147483647 w 545"/>
                  <a:gd name="T59" fmla="*/ 2147483647 h 614"/>
                  <a:gd name="T60" fmla="*/ 0 w 545"/>
                  <a:gd name="T61" fmla="*/ 2147483647 h 61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45"/>
                  <a:gd name="T94" fmla="*/ 0 h 614"/>
                  <a:gd name="T95" fmla="*/ 545 w 545"/>
                  <a:gd name="T96" fmla="*/ 614 h 61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45" h="614">
                    <a:moveTo>
                      <a:pt x="0" y="48"/>
                    </a:moveTo>
                    <a:lnTo>
                      <a:pt x="143" y="48"/>
                    </a:lnTo>
                    <a:lnTo>
                      <a:pt x="141" y="0"/>
                    </a:lnTo>
                    <a:lnTo>
                      <a:pt x="173" y="14"/>
                    </a:lnTo>
                    <a:lnTo>
                      <a:pt x="179" y="51"/>
                    </a:lnTo>
                    <a:lnTo>
                      <a:pt x="247" y="91"/>
                    </a:lnTo>
                    <a:lnTo>
                      <a:pt x="268" y="73"/>
                    </a:lnTo>
                    <a:lnTo>
                      <a:pt x="308" y="73"/>
                    </a:lnTo>
                    <a:lnTo>
                      <a:pt x="340" y="109"/>
                    </a:lnTo>
                    <a:lnTo>
                      <a:pt x="361" y="96"/>
                    </a:lnTo>
                    <a:lnTo>
                      <a:pt x="420" y="111"/>
                    </a:lnTo>
                    <a:lnTo>
                      <a:pt x="441" y="84"/>
                    </a:lnTo>
                    <a:lnTo>
                      <a:pt x="478" y="105"/>
                    </a:lnTo>
                    <a:lnTo>
                      <a:pt x="545" y="102"/>
                    </a:lnTo>
                    <a:lnTo>
                      <a:pt x="437" y="178"/>
                    </a:lnTo>
                    <a:lnTo>
                      <a:pt x="383" y="245"/>
                    </a:lnTo>
                    <a:lnTo>
                      <a:pt x="393" y="342"/>
                    </a:lnTo>
                    <a:lnTo>
                      <a:pt x="356" y="382"/>
                    </a:lnTo>
                    <a:lnTo>
                      <a:pt x="371" y="410"/>
                    </a:lnTo>
                    <a:lnTo>
                      <a:pt x="371" y="482"/>
                    </a:lnTo>
                    <a:lnTo>
                      <a:pt x="408" y="482"/>
                    </a:lnTo>
                    <a:lnTo>
                      <a:pt x="463" y="534"/>
                    </a:lnTo>
                    <a:lnTo>
                      <a:pt x="486" y="596"/>
                    </a:lnTo>
                    <a:lnTo>
                      <a:pt x="100" y="614"/>
                    </a:lnTo>
                    <a:lnTo>
                      <a:pt x="101" y="444"/>
                    </a:lnTo>
                    <a:lnTo>
                      <a:pt x="67" y="407"/>
                    </a:lnTo>
                    <a:lnTo>
                      <a:pt x="79" y="362"/>
                    </a:lnTo>
                    <a:lnTo>
                      <a:pt x="91" y="337"/>
                    </a:lnTo>
                    <a:lnTo>
                      <a:pt x="67" y="219"/>
                    </a:lnTo>
                    <a:lnTo>
                      <a:pt x="34" y="142"/>
                    </a:lnTo>
                    <a:lnTo>
                      <a:pt x="0" y="48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grpSp>
            <p:nvGrpSpPr>
              <p:cNvPr id="34" name="Shape - Michigan"/>
              <p:cNvGrpSpPr>
                <a:grpSpLocks/>
              </p:cNvGrpSpPr>
              <p:nvPr/>
            </p:nvGrpSpPr>
            <p:grpSpPr bwMode="auto">
              <a:xfrm>
                <a:off x="5092697" y="1443038"/>
                <a:ext cx="990600" cy="882650"/>
                <a:chOff x="3254" y="860"/>
                <a:chExt cx="623" cy="557"/>
              </a:xfrm>
              <a:grpFill/>
            </p:grpSpPr>
            <p:sp>
              <p:nvSpPr>
                <p:cNvPr id="125" name="Freeform 27"/>
                <p:cNvSpPr>
                  <a:spLocks noChangeAspect="1"/>
                </p:cNvSpPr>
                <p:nvPr/>
              </p:nvSpPr>
              <p:spPr bwMode="auto">
                <a:xfrm>
                  <a:off x="3254" y="860"/>
                  <a:ext cx="442" cy="190"/>
                </a:xfrm>
                <a:custGeom>
                  <a:avLst/>
                  <a:gdLst>
                    <a:gd name="T0" fmla="*/ 0 w 445"/>
                    <a:gd name="T1" fmla="*/ 100 h 193"/>
                    <a:gd name="T2" fmla="*/ 96 w 445"/>
                    <a:gd name="T3" fmla="*/ 0 h 193"/>
                    <a:gd name="T4" fmla="*/ 79 w 445"/>
                    <a:gd name="T5" fmla="*/ 41 h 193"/>
                    <a:gd name="T6" fmla="*/ 92 w 445"/>
                    <a:gd name="T7" fmla="*/ 54 h 193"/>
                    <a:gd name="T8" fmla="*/ 123 w 445"/>
                    <a:gd name="T9" fmla="*/ 36 h 193"/>
                    <a:gd name="T10" fmla="*/ 192 w 445"/>
                    <a:gd name="T11" fmla="*/ 63 h 193"/>
                    <a:gd name="T12" fmla="*/ 220 w 445"/>
                    <a:gd name="T13" fmla="*/ 41 h 193"/>
                    <a:gd name="T14" fmla="*/ 311 w 445"/>
                    <a:gd name="T15" fmla="*/ 32 h 193"/>
                    <a:gd name="T16" fmla="*/ 329 w 445"/>
                    <a:gd name="T17" fmla="*/ 55 h 193"/>
                    <a:gd name="T18" fmla="*/ 364 w 445"/>
                    <a:gd name="T19" fmla="*/ 50 h 193"/>
                    <a:gd name="T20" fmla="*/ 432 w 445"/>
                    <a:gd name="T21" fmla="*/ 78 h 193"/>
                    <a:gd name="T22" fmla="*/ 436 w 445"/>
                    <a:gd name="T23" fmla="*/ 96 h 193"/>
                    <a:gd name="T24" fmla="*/ 363 w 445"/>
                    <a:gd name="T25" fmla="*/ 114 h 193"/>
                    <a:gd name="T26" fmla="*/ 341 w 445"/>
                    <a:gd name="T27" fmla="*/ 100 h 193"/>
                    <a:gd name="T28" fmla="*/ 302 w 445"/>
                    <a:gd name="T29" fmla="*/ 105 h 193"/>
                    <a:gd name="T30" fmla="*/ 257 w 445"/>
                    <a:gd name="T31" fmla="*/ 131 h 193"/>
                    <a:gd name="T32" fmla="*/ 237 w 445"/>
                    <a:gd name="T33" fmla="*/ 133 h 193"/>
                    <a:gd name="T34" fmla="*/ 221 w 445"/>
                    <a:gd name="T35" fmla="*/ 114 h 193"/>
                    <a:gd name="T36" fmla="*/ 198 w 445"/>
                    <a:gd name="T37" fmla="*/ 182 h 193"/>
                    <a:gd name="T38" fmla="*/ 170 w 445"/>
                    <a:gd name="T39" fmla="*/ 184 h 193"/>
                    <a:gd name="T40" fmla="*/ 158 w 445"/>
                    <a:gd name="T41" fmla="*/ 156 h 193"/>
                    <a:gd name="T42" fmla="*/ 98 w 445"/>
                    <a:gd name="T43" fmla="*/ 145 h 193"/>
                    <a:gd name="T44" fmla="*/ 73 w 445"/>
                    <a:gd name="T45" fmla="*/ 124 h 193"/>
                    <a:gd name="T46" fmla="*/ 23 w 445"/>
                    <a:gd name="T47" fmla="*/ 131 h 193"/>
                    <a:gd name="T48" fmla="*/ 0 w 445"/>
                    <a:gd name="T49" fmla="*/ 100 h 19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445"/>
                    <a:gd name="T76" fmla="*/ 0 h 193"/>
                    <a:gd name="T77" fmla="*/ 445 w 445"/>
                    <a:gd name="T78" fmla="*/ 193 h 193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445" h="193">
                      <a:moveTo>
                        <a:pt x="0" y="106"/>
                      </a:moveTo>
                      <a:lnTo>
                        <a:pt x="99" y="0"/>
                      </a:lnTo>
                      <a:lnTo>
                        <a:pt x="82" y="44"/>
                      </a:lnTo>
                      <a:lnTo>
                        <a:pt x="95" y="57"/>
                      </a:lnTo>
                      <a:lnTo>
                        <a:pt x="126" y="39"/>
                      </a:lnTo>
                      <a:lnTo>
                        <a:pt x="195" y="66"/>
                      </a:lnTo>
                      <a:lnTo>
                        <a:pt x="225" y="44"/>
                      </a:lnTo>
                      <a:lnTo>
                        <a:pt x="317" y="32"/>
                      </a:lnTo>
                      <a:lnTo>
                        <a:pt x="335" y="58"/>
                      </a:lnTo>
                      <a:lnTo>
                        <a:pt x="371" y="53"/>
                      </a:lnTo>
                      <a:lnTo>
                        <a:pt x="441" y="81"/>
                      </a:lnTo>
                      <a:lnTo>
                        <a:pt x="445" y="102"/>
                      </a:lnTo>
                      <a:lnTo>
                        <a:pt x="369" y="120"/>
                      </a:lnTo>
                      <a:lnTo>
                        <a:pt x="347" y="106"/>
                      </a:lnTo>
                      <a:lnTo>
                        <a:pt x="308" y="111"/>
                      </a:lnTo>
                      <a:lnTo>
                        <a:pt x="263" y="137"/>
                      </a:lnTo>
                      <a:lnTo>
                        <a:pt x="243" y="139"/>
                      </a:lnTo>
                      <a:lnTo>
                        <a:pt x="226" y="120"/>
                      </a:lnTo>
                      <a:lnTo>
                        <a:pt x="201" y="191"/>
                      </a:lnTo>
                      <a:lnTo>
                        <a:pt x="173" y="193"/>
                      </a:lnTo>
                      <a:lnTo>
                        <a:pt x="161" y="164"/>
                      </a:lnTo>
                      <a:lnTo>
                        <a:pt x="101" y="151"/>
                      </a:lnTo>
                      <a:lnTo>
                        <a:pt x="73" y="130"/>
                      </a:lnTo>
                      <a:lnTo>
                        <a:pt x="23" y="137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>
                    <a:latin typeface="Lucida Sans" panose="020B0602030504020204" pitchFamily="34" charset="0"/>
                  </a:endParaRPr>
                </a:p>
              </p:txBody>
            </p:sp>
            <p:sp>
              <p:nvSpPr>
                <p:cNvPr id="126" name="Freeform 28"/>
                <p:cNvSpPr>
                  <a:spLocks noChangeAspect="1"/>
                </p:cNvSpPr>
                <p:nvPr/>
              </p:nvSpPr>
              <p:spPr bwMode="auto">
                <a:xfrm>
                  <a:off x="3560" y="994"/>
                  <a:ext cx="317" cy="423"/>
                </a:xfrm>
                <a:custGeom>
                  <a:avLst/>
                  <a:gdLst>
                    <a:gd name="T0" fmla="*/ 79 w 319"/>
                    <a:gd name="T1" fmla="*/ 18 h 432"/>
                    <a:gd name="T2" fmla="*/ 90 w 319"/>
                    <a:gd name="T3" fmla="*/ 42 h 432"/>
                    <a:gd name="T4" fmla="*/ 70 w 319"/>
                    <a:gd name="T5" fmla="*/ 58 h 432"/>
                    <a:gd name="T6" fmla="*/ 69 w 319"/>
                    <a:gd name="T7" fmla="*/ 121 h 432"/>
                    <a:gd name="T8" fmla="*/ 57 w 319"/>
                    <a:gd name="T9" fmla="*/ 79 h 432"/>
                    <a:gd name="T10" fmla="*/ 11 w 319"/>
                    <a:gd name="T11" fmla="*/ 119 h 432"/>
                    <a:gd name="T12" fmla="*/ 0 w 319"/>
                    <a:gd name="T13" fmla="*/ 237 h 432"/>
                    <a:gd name="T14" fmla="*/ 30 w 319"/>
                    <a:gd name="T15" fmla="*/ 294 h 432"/>
                    <a:gd name="T16" fmla="*/ 33 w 319"/>
                    <a:gd name="T17" fmla="*/ 323 h 432"/>
                    <a:gd name="T18" fmla="*/ 34 w 319"/>
                    <a:gd name="T19" fmla="*/ 346 h 432"/>
                    <a:gd name="T20" fmla="*/ 33 w 319"/>
                    <a:gd name="T21" fmla="*/ 368 h 432"/>
                    <a:gd name="T22" fmla="*/ 27 w 319"/>
                    <a:gd name="T23" fmla="*/ 405 h 432"/>
                    <a:gd name="T24" fmla="*/ 149 w 319"/>
                    <a:gd name="T25" fmla="*/ 399 h 432"/>
                    <a:gd name="T26" fmla="*/ 312 w 319"/>
                    <a:gd name="T27" fmla="*/ 385 h 432"/>
                    <a:gd name="T28" fmla="*/ 282 w 319"/>
                    <a:gd name="T29" fmla="*/ 377 h 432"/>
                    <a:gd name="T30" fmla="*/ 265 w 319"/>
                    <a:gd name="T31" fmla="*/ 354 h 432"/>
                    <a:gd name="T32" fmla="*/ 291 w 319"/>
                    <a:gd name="T33" fmla="*/ 338 h 432"/>
                    <a:gd name="T34" fmla="*/ 291 w 319"/>
                    <a:gd name="T35" fmla="*/ 314 h 432"/>
                    <a:gd name="T36" fmla="*/ 279 w 319"/>
                    <a:gd name="T37" fmla="*/ 295 h 432"/>
                    <a:gd name="T38" fmla="*/ 291 w 319"/>
                    <a:gd name="T39" fmla="*/ 281 h 432"/>
                    <a:gd name="T40" fmla="*/ 313 w 319"/>
                    <a:gd name="T41" fmla="*/ 283 h 432"/>
                    <a:gd name="T42" fmla="*/ 309 w 319"/>
                    <a:gd name="T43" fmla="*/ 226 h 432"/>
                    <a:gd name="T44" fmla="*/ 303 w 319"/>
                    <a:gd name="T45" fmla="*/ 194 h 432"/>
                    <a:gd name="T46" fmla="*/ 289 w 319"/>
                    <a:gd name="T47" fmla="*/ 171 h 432"/>
                    <a:gd name="T48" fmla="*/ 276 w 319"/>
                    <a:gd name="T49" fmla="*/ 160 h 432"/>
                    <a:gd name="T50" fmla="*/ 255 w 319"/>
                    <a:gd name="T51" fmla="*/ 156 h 432"/>
                    <a:gd name="T52" fmla="*/ 237 w 319"/>
                    <a:gd name="T53" fmla="*/ 156 h 432"/>
                    <a:gd name="T54" fmla="*/ 218 w 319"/>
                    <a:gd name="T55" fmla="*/ 182 h 432"/>
                    <a:gd name="T56" fmla="*/ 204 w 319"/>
                    <a:gd name="T57" fmla="*/ 191 h 432"/>
                    <a:gd name="T58" fmla="*/ 195 w 319"/>
                    <a:gd name="T59" fmla="*/ 194 h 432"/>
                    <a:gd name="T60" fmla="*/ 185 w 319"/>
                    <a:gd name="T61" fmla="*/ 189 h 432"/>
                    <a:gd name="T62" fmla="*/ 182 w 319"/>
                    <a:gd name="T63" fmla="*/ 176 h 432"/>
                    <a:gd name="T64" fmla="*/ 185 w 319"/>
                    <a:gd name="T65" fmla="*/ 167 h 432"/>
                    <a:gd name="T66" fmla="*/ 194 w 319"/>
                    <a:gd name="T67" fmla="*/ 160 h 432"/>
                    <a:gd name="T68" fmla="*/ 203 w 319"/>
                    <a:gd name="T69" fmla="*/ 156 h 432"/>
                    <a:gd name="T70" fmla="*/ 212 w 319"/>
                    <a:gd name="T71" fmla="*/ 155 h 432"/>
                    <a:gd name="T72" fmla="*/ 212 w 319"/>
                    <a:gd name="T73" fmla="*/ 138 h 432"/>
                    <a:gd name="T74" fmla="*/ 236 w 319"/>
                    <a:gd name="T75" fmla="*/ 121 h 432"/>
                    <a:gd name="T76" fmla="*/ 212 w 319"/>
                    <a:gd name="T77" fmla="*/ 69 h 432"/>
                    <a:gd name="T78" fmla="*/ 212 w 319"/>
                    <a:gd name="T79" fmla="*/ 43 h 432"/>
                    <a:gd name="T80" fmla="*/ 172 w 319"/>
                    <a:gd name="T81" fmla="*/ 33 h 432"/>
                    <a:gd name="T82" fmla="*/ 113 w 319"/>
                    <a:gd name="T83" fmla="*/ 0 h 432"/>
                    <a:gd name="T84" fmla="*/ 79 w 319"/>
                    <a:gd name="T85" fmla="*/ 18 h 43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19"/>
                    <a:gd name="T130" fmla="*/ 0 h 432"/>
                    <a:gd name="T131" fmla="*/ 319 w 319"/>
                    <a:gd name="T132" fmla="*/ 432 h 432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19" h="432">
                      <a:moveTo>
                        <a:pt x="81" y="18"/>
                      </a:moveTo>
                      <a:lnTo>
                        <a:pt x="93" y="45"/>
                      </a:lnTo>
                      <a:lnTo>
                        <a:pt x="70" y="61"/>
                      </a:lnTo>
                      <a:lnTo>
                        <a:pt x="69" y="130"/>
                      </a:lnTo>
                      <a:lnTo>
                        <a:pt x="57" y="85"/>
                      </a:lnTo>
                      <a:lnTo>
                        <a:pt x="11" y="128"/>
                      </a:lnTo>
                      <a:lnTo>
                        <a:pt x="0" y="252"/>
                      </a:lnTo>
                      <a:lnTo>
                        <a:pt x="30" y="313"/>
                      </a:lnTo>
                      <a:lnTo>
                        <a:pt x="33" y="344"/>
                      </a:lnTo>
                      <a:lnTo>
                        <a:pt x="34" y="369"/>
                      </a:lnTo>
                      <a:lnTo>
                        <a:pt x="33" y="392"/>
                      </a:lnTo>
                      <a:lnTo>
                        <a:pt x="27" y="432"/>
                      </a:lnTo>
                      <a:lnTo>
                        <a:pt x="152" y="425"/>
                      </a:lnTo>
                      <a:lnTo>
                        <a:pt x="318" y="410"/>
                      </a:lnTo>
                      <a:lnTo>
                        <a:pt x="288" y="401"/>
                      </a:lnTo>
                      <a:lnTo>
                        <a:pt x="271" y="378"/>
                      </a:lnTo>
                      <a:lnTo>
                        <a:pt x="297" y="359"/>
                      </a:lnTo>
                      <a:lnTo>
                        <a:pt x="297" y="335"/>
                      </a:lnTo>
                      <a:lnTo>
                        <a:pt x="285" y="314"/>
                      </a:lnTo>
                      <a:lnTo>
                        <a:pt x="297" y="299"/>
                      </a:lnTo>
                      <a:lnTo>
                        <a:pt x="319" y="301"/>
                      </a:lnTo>
                      <a:lnTo>
                        <a:pt x="315" y="241"/>
                      </a:lnTo>
                      <a:lnTo>
                        <a:pt x="309" y="206"/>
                      </a:lnTo>
                      <a:lnTo>
                        <a:pt x="295" y="183"/>
                      </a:lnTo>
                      <a:lnTo>
                        <a:pt x="282" y="170"/>
                      </a:lnTo>
                      <a:lnTo>
                        <a:pt x="261" y="165"/>
                      </a:lnTo>
                      <a:lnTo>
                        <a:pt x="242" y="165"/>
                      </a:lnTo>
                      <a:lnTo>
                        <a:pt x="221" y="194"/>
                      </a:lnTo>
                      <a:lnTo>
                        <a:pt x="207" y="203"/>
                      </a:lnTo>
                      <a:lnTo>
                        <a:pt x="198" y="206"/>
                      </a:lnTo>
                      <a:lnTo>
                        <a:pt x="188" y="201"/>
                      </a:lnTo>
                      <a:lnTo>
                        <a:pt x="185" y="188"/>
                      </a:lnTo>
                      <a:lnTo>
                        <a:pt x="188" y="179"/>
                      </a:lnTo>
                      <a:lnTo>
                        <a:pt x="197" y="170"/>
                      </a:lnTo>
                      <a:lnTo>
                        <a:pt x="206" y="165"/>
                      </a:lnTo>
                      <a:lnTo>
                        <a:pt x="215" y="164"/>
                      </a:lnTo>
                      <a:lnTo>
                        <a:pt x="215" y="147"/>
                      </a:lnTo>
                      <a:lnTo>
                        <a:pt x="239" y="130"/>
                      </a:lnTo>
                      <a:lnTo>
                        <a:pt x="215" y="73"/>
                      </a:lnTo>
                      <a:lnTo>
                        <a:pt x="215" y="46"/>
                      </a:lnTo>
                      <a:lnTo>
                        <a:pt x="175" y="36"/>
                      </a:lnTo>
                      <a:lnTo>
                        <a:pt x="116" y="0"/>
                      </a:lnTo>
                      <a:lnTo>
                        <a:pt x="81" y="18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>
                    <a:latin typeface="Lucida Sans" panose="020B0602030504020204" pitchFamily="34" charset="0"/>
                  </a:endParaRPr>
                </a:p>
              </p:txBody>
            </p:sp>
          </p:grpSp>
          <p:sp>
            <p:nvSpPr>
              <p:cNvPr id="39" name="Shape - Kansas"/>
              <p:cNvSpPr>
                <a:spLocks noChangeAspect="1"/>
              </p:cNvSpPr>
              <p:nvPr/>
            </p:nvSpPr>
            <p:spPr bwMode="auto">
              <a:xfrm>
                <a:off x="3740148" y="2733675"/>
                <a:ext cx="966788" cy="485775"/>
              </a:xfrm>
              <a:custGeom>
                <a:avLst/>
                <a:gdLst>
                  <a:gd name="T0" fmla="*/ 2147483647 w 611"/>
                  <a:gd name="T1" fmla="*/ 2147483647 h 312"/>
                  <a:gd name="T2" fmla="*/ 2147483647 w 611"/>
                  <a:gd name="T3" fmla="*/ 2147483647 h 312"/>
                  <a:gd name="T4" fmla="*/ 0 w 611"/>
                  <a:gd name="T5" fmla="*/ 2147483647 h 312"/>
                  <a:gd name="T6" fmla="*/ 2147483647 w 611"/>
                  <a:gd name="T7" fmla="*/ 2147483647 h 312"/>
                  <a:gd name="T8" fmla="*/ 2147483647 w 611"/>
                  <a:gd name="T9" fmla="*/ 2147483647 h 312"/>
                  <a:gd name="T10" fmla="*/ 2147483647 w 611"/>
                  <a:gd name="T11" fmla="*/ 2147483647 h 312"/>
                  <a:gd name="T12" fmla="*/ 2147483647 w 611"/>
                  <a:gd name="T13" fmla="*/ 2147483647 h 312"/>
                  <a:gd name="T14" fmla="*/ 2147483647 w 611"/>
                  <a:gd name="T15" fmla="*/ 2147483647 h 312"/>
                  <a:gd name="T16" fmla="*/ 2147483647 w 611"/>
                  <a:gd name="T17" fmla="*/ 0 h 312"/>
                  <a:gd name="T18" fmla="*/ 2147483647 w 611"/>
                  <a:gd name="T19" fmla="*/ 2147483647 h 312"/>
                  <a:gd name="T20" fmla="*/ 2147483647 w 611"/>
                  <a:gd name="T21" fmla="*/ 2147483647 h 3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611"/>
                  <a:gd name="T34" fmla="*/ 0 h 312"/>
                  <a:gd name="T35" fmla="*/ 611 w 611"/>
                  <a:gd name="T36" fmla="*/ 312 h 3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611" h="312">
                    <a:moveTo>
                      <a:pt x="6" y="3"/>
                    </a:moveTo>
                    <a:lnTo>
                      <a:pt x="4" y="182"/>
                    </a:lnTo>
                    <a:lnTo>
                      <a:pt x="0" y="309"/>
                    </a:lnTo>
                    <a:lnTo>
                      <a:pt x="611" y="312"/>
                    </a:lnTo>
                    <a:lnTo>
                      <a:pt x="599" y="149"/>
                    </a:lnTo>
                    <a:lnTo>
                      <a:pt x="599" y="88"/>
                    </a:lnTo>
                    <a:lnTo>
                      <a:pt x="550" y="51"/>
                    </a:lnTo>
                    <a:lnTo>
                      <a:pt x="565" y="18"/>
                    </a:lnTo>
                    <a:lnTo>
                      <a:pt x="544" y="0"/>
                    </a:lnTo>
                    <a:lnTo>
                      <a:pt x="267" y="3"/>
                    </a:lnTo>
                    <a:lnTo>
                      <a:pt x="6" y="3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40" name="Shape - Iowa"/>
              <p:cNvSpPr>
                <a:spLocks noChangeAspect="1"/>
              </p:cNvSpPr>
              <p:nvPr/>
            </p:nvSpPr>
            <p:spPr bwMode="auto">
              <a:xfrm>
                <a:off x="4422773" y="2147887"/>
                <a:ext cx="758825" cy="487362"/>
              </a:xfrm>
              <a:custGeom>
                <a:avLst/>
                <a:gdLst>
                  <a:gd name="T0" fmla="*/ 2147483647 w 481"/>
                  <a:gd name="T1" fmla="*/ 2147483647 h 313"/>
                  <a:gd name="T2" fmla="*/ 0 w 481"/>
                  <a:gd name="T3" fmla="*/ 2147483647 h 313"/>
                  <a:gd name="T4" fmla="*/ 2147483647 w 481"/>
                  <a:gd name="T5" fmla="*/ 2147483647 h 313"/>
                  <a:gd name="T6" fmla="*/ 2147483647 w 481"/>
                  <a:gd name="T7" fmla="*/ 2147483647 h 313"/>
                  <a:gd name="T8" fmla="*/ 2147483647 w 481"/>
                  <a:gd name="T9" fmla="*/ 2147483647 h 313"/>
                  <a:gd name="T10" fmla="*/ 2147483647 w 481"/>
                  <a:gd name="T11" fmla="*/ 2147483647 h 313"/>
                  <a:gd name="T12" fmla="*/ 2147483647 w 481"/>
                  <a:gd name="T13" fmla="*/ 2147483647 h 313"/>
                  <a:gd name="T14" fmla="*/ 2147483647 w 481"/>
                  <a:gd name="T15" fmla="*/ 2147483647 h 313"/>
                  <a:gd name="T16" fmla="*/ 2147483647 w 481"/>
                  <a:gd name="T17" fmla="*/ 2147483647 h 313"/>
                  <a:gd name="T18" fmla="*/ 2147483647 w 481"/>
                  <a:gd name="T19" fmla="*/ 2147483647 h 313"/>
                  <a:gd name="T20" fmla="*/ 2147483647 w 481"/>
                  <a:gd name="T21" fmla="*/ 2147483647 h 313"/>
                  <a:gd name="T22" fmla="*/ 2147483647 w 481"/>
                  <a:gd name="T23" fmla="*/ 2147483647 h 313"/>
                  <a:gd name="T24" fmla="*/ 2147483647 w 481"/>
                  <a:gd name="T25" fmla="*/ 2147483647 h 313"/>
                  <a:gd name="T26" fmla="*/ 2147483647 w 481"/>
                  <a:gd name="T27" fmla="*/ 2147483647 h 313"/>
                  <a:gd name="T28" fmla="*/ 2147483647 w 481"/>
                  <a:gd name="T29" fmla="*/ 0 h 313"/>
                  <a:gd name="T30" fmla="*/ 2147483647 w 481"/>
                  <a:gd name="T31" fmla="*/ 2147483647 h 313"/>
                  <a:gd name="T32" fmla="*/ 2147483647 w 481"/>
                  <a:gd name="T33" fmla="*/ 2147483647 h 313"/>
                  <a:gd name="T34" fmla="*/ 2147483647 w 481"/>
                  <a:gd name="T35" fmla="*/ 2147483647 h 3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81"/>
                  <a:gd name="T55" fmla="*/ 0 h 313"/>
                  <a:gd name="T56" fmla="*/ 481 w 481"/>
                  <a:gd name="T57" fmla="*/ 313 h 3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81" h="313">
                    <a:moveTo>
                      <a:pt x="7" y="16"/>
                    </a:moveTo>
                    <a:lnTo>
                      <a:pt x="0" y="71"/>
                    </a:lnTo>
                    <a:lnTo>
                      <a:pt x="10" y="129"/>
                    </a:lnTo>
                    <a:lnTo>
                      <a:pt x="55" y="249"/>
                    </a:lnTo>
                    <a:lnTo>
                      <a:pt x="80" y="313"/>
                    </a:lnTo>
                    <a:lnTo>
                      <a:pt x="363" y="298"/>
                    </a:lnTo>
                    <a:lnTo>
                      <a:pt x="410" y="313"/>
                    </a:lnTo>
                    <a:lnTo>
                      <a:pt x="438" y="252"/>
                    </a:lnTo>
                    <a:lnTo>
                      <a:pt x="428" y="208"/>
                    </a:lnTo>
                    <a:lnTo>
                      <a:pt x="475" y="200"/>
                    </a:lnTo>
                    <a:lnTo>
                      <a:pt x="481" y="131"/>
                    </a:lnTo>
                    <a:lnTo>
                      <a:pt x="453" y="101"/>
                    </a:lnTo>
                    <a:lnTo>
                      <a:pt x="404" y="71"/>
                    </a:lnTo>
                    <a:lnTo>
                      <a:pt x="414" y="30"/>
                    </a:lnTo>
                    <a:lnTo>
                      <a:pt x="393" y="0"/>
                    </a:lnTo>
                    <a:lnTo>
                      <a:pt x="287" y="4"/>
                    </a:lnTo>
                    <a:lnTo>
                      <a:pt x="180" y="9"/>
                    </a:lnTo>
                    <a:lnTo>
                      <a:pt x="7" y="16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41" name="Shape - Indiana"/>
              <p:cNvSpPr>
                <a:spLocks noChangeAspect="1"/>
              </p:cNvSpPr>
              <p:nvPr/>
            </p:nvSpPr>
            <p:spPr bwMode="auto">
              <a:xfrm>
                <a:off x="5495923" y="2312988"/>
                <a:ext cx="422275" cy="687387"/>
              </a:xfrm>
              <a:custGeom>
                <a:avLst/>
                <a:gdLst>
                  <a:gd name="T0" fmla="*/ 0 w 268"/>
                  <a:gd name="T1" fmla="*/ 2147483647 h 441"/>
                  <a:gd name="T2" fmla="*/ 2147483647 w 268"/>
                  <a:gd name="T3" fmla="*/ 2147483647 h 441"/>
                  <a:gd name="T4" fmla="*/ 2147483647 w 268"/>
                  <a:gd name="T5" fmla="*/ 2147483647 h 441"/>
                  <a:gd name="T6" fmla="*/ 2147483647 w 268"/>
                  <a:gd name="T7" fmla="*/ 2147483647 h 441"/>
                  <a:gd name="T8" fmla="*/ 2147483647 w 268"/>
                  <a:gd name="T9" fmla="*/ 2147483647 h 441"/>
                  <a:gd name="T10" fmla="*/ 2147483647 w 268"/>
                  <a:gd name="T11" fmla="*/ 0 h 441"/>
                  <a:gd name="T12" fmla="*/ 2147483647 w 268"/>
                  <a:gd name="T13" fmla="*/ 2147483647 h 441"/>
                  <a:gd name="T14" fmla="*/ 2147483647 w 268"/>
                  <a:gd name="T15" fmla="*/ 2147483647 h 441"/>
                  <a:gd name="T16" fmla="*/ 2147483647 w 268"/>
                  <a:gd name="T17" fmla="*/ 2147483647 h 441"/>
                  <a:gd name="T18" fmla="*/ 2147483647 w 268"/>
                  <a:gd name="T19" fmla="*/ 2147483647 h 441"/>
                  <a:gd name="T20" fmla="*/ 2147483647 w 268"/>
                  <a:gd name="T21" fmla="*/ 2147483647 h 441"/>
                  <a:gd name="T22" fmla="*/ 2147483647 w 268"/>
                  <a:gd name="T23" fmla="*/ 2147483647 h 441"/>
                  <a:gd name="T24" fmla="*/ 2147483647 w 268"/>
                  <a:gd name="T25" fmla="*/ 2147483647 h 441"/>
                  <a:gd name="T26" fmla="*/ 2147483647 w 268"/>
                  <a:gd name="T27" fmla="*/ 2147483647 h 441"/>
                  <a:gd name="T28" fmla="*/ 2147483647 w 268"/>
                  <a:gd name="T29" fmla="*/ 2147483647 h 441"/>
                  <a:gd name="T30" fmla="*/ 0 w 268"/>
                  <a:gd name="T31" fmla="*/ 2147483647 h 4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68"/>
                  <a:gd name="T49" fmla="*/ 0 h 441"/>
                  <a:gd name="T50" fmla="*/ 268 w 268"/>
                  <a:gd name="T51" fmla="*/ 441 h 44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68" h="441">
                    <a:moveTo>
                      <a:pt x="0" y="31"/>
                    </a:moveTo>
                    <a:lnTo>
                      <a:pt x="31" y="48"/>
                    </a:lnTo>
                    <a:lnTo>
                      <a:pt x="61" y="45"/>
                    </a:lnTo>
                    <a:lnTo>
                      <a:pt x="71" y="36"/>
                    </a:lnTo>
                    <a:lnTo>
                      <a:pt x="79" y="9"/>
                    </a:lnTo>
                    <a:lnTo>
                      <a:pt x="208" y="0"/>
                    </a:lnTo>
                    <a:lnTo>
                      <a:pt x="268" y="312"/>
                    </a:lnTo>
                    <a:lnTo>
                      <a:pt x="263" y="309"/>
                    </a:lnTo>
                    <a:lnTo>
                      <a:pt x="219" y="326"/>
                    </a:lnTo>
                    <a:lnTo>
                      <a:pt x="187" y="410"/>
                    </a:lnTo>
                    <a:lnTo>
                      <a:pt x="141" y="398"/>
                    </a:lnTo>
                    <a:lnTo>
                      <a:pt x="87" y="429"/>
                    </a:lnTo>
                    <a:lnTo>
                      <a:pt x="17" y="441"/>
                    </a:lnTo>
                    <a:lnTo>
                      <a:pt x="49" y="359"/>
                    </a:lnTo>
                    <a:lnTo>
                      <a:pt x="35" y="313"/>
                    </a:lnTo>
                    <a:lnTo>
                      <a:pt x="0" y="31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42" name="Shape - Illinois"/>
              <p:cNvSpPr>
                <a:spLocks noChangeAspect="1"/>
              </p:cNvSpPr>
              <p:nvPr/>
            </p:nvSpPr>
            <p:spPr bwMode="auto">
              <a:xfrm>
                <a:off x="5033431" y="2251075"/>
                <a:ext cx="547688" cy="887413"/>
              </a:xfrm>
              <a:custGeom>
                <a:avLst/>
                <a:gdLst>
                  <a:gd name="T0" fmla="*/ 64 w 346"/>
                  <a:gd name="T1" fmla="*/ 33 h 571"/>
                  <a:gd name="T2" fmla="*/ 262 w 346"/>
                  <a:gd name="T3" fmla="*/ 0 h 571"/>
                  <a:gd name="T4" fmla="*/ 294 w 346"/>
                  <a:gd name="T5" fmla="*/ 70 h 571"/>
                  <a:gd name="T6" fmla="*/ 334 w 346"/>
                  <a:gd name="T7" fmla="*/ 362 h 571"/>
                  <a:gd name="T8" fmla="*/ 346 w 346"/>
                  <a:gd name="T9" fmla="*/ 401 h 571"/>
                  <a:gd name="T10" fmla="*/ 314 w 346"/>
                  <a:gd name="T11" fmla="*/ 478 h 571"/>
                  <a:gd name="T12" fmla="*/ 314 w 346"/>
                  <a:gd name="T13" fmla="*/ 532 h 571"/>
                  <a:gd name="T14" fmla="*/ 279 w 346"/>
                  <a:gd name="T15" fmla="*/ 526 h 571"/>
                  <a:gd name="T16" fmla="*/ 280 w 346"/>
                  <a:gd name="T17" fmla="*/ 571 h 571"/>
                  <a:gd name="T18" fmla="*/ 243 w 346"/>
                  <a:gd name="T19" fmla="*/ 553 h 571"/>
                  <a:gd name="T20" fmla="*/ 223 w 346"/>
                  <a:gd name="T21" fmla="*/ 559 h 571"/>
                  <a:gd name="T22" fmla="*/ 195 w 346"/>
                  <a:gd name="T23" fmla="*/ 554 h 571"/>
                  <a:gd name="T24" fmla="*/ 174 w 346"/>
                  <a:gd name="T25" fmla="*/ 486 h 571"/>
                  <a:gd name="T26" fmla="*/ 134 w 346"/>
                  <a:gd name="T27" fmla="*/ 465 h 571"/>
                  <a:gd name="T28" fmla="*/ 134 w 346"/>
                  <a:gd name="T29" fmla="*/ 392 h 571"/>
                  <a:gd name="T30" fmla="*/ 94 w 346"/>
                  <a:gd name="T31" fmla="*/ 401 h 571"/>
                  <a:gd name="T32" fmla="*/ 71 w 346"/>
                  <a:gd name="T33" fmla="*/ 347 h 571"/>
                  <a:gd name="T34" fmla="*/ 0 w 346"/>
                  <a:gd name="T35" fmla="*/ 285 h 571"/>
                  <a:gd name="T36" fmla="*/ 52 w 346"/>
                  <a:gd name="T37" fmla="*/ 186 h 571"/>
                  <a:gd name="T38" fmla="*/ 37 w 346"/>
                  <a:gd name="T39" fmla="*/ 140 h 571"/>
                  <a:gd name="T40" fmla="*/ 89 w 346"/>
                  <a:gd name="T41" fmla="*/ 131 h 571"/>
                  <a:gd name="T42" fmla="*/ 94 w 346"/>
                  <a:gd name="T43" fmla="*/ 67 h 571"/>
                  <a:gd name="T44" fmla="*/ 64 w 346"/>
                  <a:gd name="T45" fmla="*/ 33 h 57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46"/>
                  <a:gd name="T70" fmla="*/ 0 h 571"/>
                  <a:gd name="T71" fmla="*/ 346 w 346"/>
                  <a:gd name="T72" fmla="*/ 571 h 57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46" h="571">
                    <a:moveTo>
                      <a:pt x="64" y="33"/>
                    </a:moveTo>
                    <a:lnTo>
                      <a:pt x="262" y="0"/>
                    </a:lnTo>
                    <a:lnTo>
                      <a:pt x="294" y="70"/>
                    </a:lnTo>
                    <a:lnTo>
                      <a:pt x="334" y="362"/>
                    </a:lnTo>
                    <a:lnTo>
                      <a:pt x="346" y="401"/>
                    </a:lnTo>
                    <a:lnTo>
                      <a:pt x="314" y="478"/>
                    </a:lnTo>
                    <a:lnTo>
                      <a:pt x="314" y="532"/>
                    </a:lnTo>
                    <a:lnTo>
                      <a:pt x="279" y="526"/>
                    </a:lnTo>
                    <a:lnTo>
                      <a:pt x="280" y="571"/>
                    </a:lnTo>
                    <a:lnTo>
                      <a:pt x="243" y="553"/>
                    </a:lnTo>
                    <a:lnTo>
                      <a:pt x="223" y="559"/>
                    </a:lnTo>
                    <a:lnTo>
                      <a:pt x="195" y="554"/>
                    </a:lnTo>
                    <a:lnTo>
                      <a:pt x="174" y="486"/>
                    </a:lnTo>
                    <a:lnTo>
                      <a:pt x="134" y="465"/>
                    </a:lnTo>
                    <a:lnTo>
                      <a:pt x="134" y="392"/>
                    </a:lnTo>
                    <a:lnTo>
                      <a:pt x="94" y="401"/>
                    </a:lnTo>
                    <a:lnTo>
                      <a:pt x="71" y="347"/>
                    </a:lnTo>
                    <a:lnTo>
                      <a:pt x="0" y="285"/>
                    </a:lnTo>
                    <a:lnTo>
                      <a:pt x="52" y="186"/>
                    </a:lnTo>
                    <a:lnTo>
                      <a:pt x="37" y="140"/>
                    </a:lnTo>
                    <a:lnTo>
                      <a:pt x="89" y="131"/>
                    </a:lnTo>
                    <a:lnTo>
                      <a:pt x="94" y="67"/>
                    </a:lnTo>
                    <a:lnTo>
                      <a:pt x="64" y="33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57" name="Text - Wisconsin"/>
              <p:cNvSpPr txBox="1">
                <a:spLocks noChangeArrowheads="1"/>
              </p:cNvSpPr>
              <p:nvPr/>
            </p:nvSpPr>
            <p:spPr bwMode="auto">
              <a:xfrm>
                <a:off x="4811711" y="1798638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WI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65" name="Text - South Dakota"/>
              <p:cNvSpPr txBox="1">
                <a:spLocks noChangeArrowheads="1"/>
              </p:cNvSpPr>
              <p:nvPr/>
            </p:nvSpPr>
            <p:spPr bwMode="auto">
              <a:xfrm>
                <a:off x="3635372" y="1898650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SD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71" name="Text - Ohio"/>
              <p:cNvSpPr txBox="1">
                <a:spLocks noChangeArrowheads="1"/>
              </p:cNvSpPr>
              <p:nvPr/>
            </p:nvSpPr>
            <p:spPr bwMode="auto">
              <a:xfrm>
                <a:off x="5730872" y="2376488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OH</a:t>
                </a:r>
                <a:endParaRPr lang="en-US" sz="1200" b="1" baseline="30000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72" name="Text - North Dakota"/>
              <p:cNvSpPr txBox="1">
                <a:spLocks noChangeArrowheads="1"/>
              </p:cNvSpPr>
              <p:nvPr/>
            </p:nvSpPr>
            <p:spPr bwMode="auto">
              <a:xfrm>
                <a:off x="3613148" y="1401763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ND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79" name="Text - Nebraska"/>
              <p:cNvSpPr txBox="1">
                <a:spLocks noChangeArrowheads="1"/>
              </p:cNvSpPr>
              <p:nvPr/>
            </p:nvSpPr>
            <p:spPr bwMode="auto">
              <a:xfrm>
                <a:off x="3687760" y="2360613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NE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81" name="Text - Missouri"/>
              <p:cNvSpPr txBox="1">
                <a:spLocks noChangeArrowheads="1"/>
              </p:cNvSpPr>
              <p:nvPr/>
            </p:nvSpPr>
            <p:spPr bwMode="auto">
              <a:xfrm>
                <a:off x="4641847" y="2873375"/>
                <a:ext cx="693739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MO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83" name="Text - Minnesota"/>
              <p:cNvSpPr txBox="1">
                <a:spLocks noChangeArrowheads="1"/>
              </p:cNvSpPr>
              <p:nvPr/>
            </p:nvSpPr>
            <p:spPr bwMode="auto">
              <a:xfrm>
                <a:off x="4033835" y="1449388"/>
                <a:ext cx="1219200" cy="406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/>
                </a:r>
                <a:b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</a:b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MN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84" name="Text - Michigan"/>
              <p:cNvSpPr txBox="1">
                <a:spLocks noChangeArrowheads="1"/>
              </p:cNvSpPr>
              <p:nvPr/>
            </p:nvSpPr>
            <p:spPr bwMode="auto">
              <a:xfrm>
                <a:off x="5475287" y="1949450"/>
                <a:ext cx="693737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MI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90" name="Text - Kansas"/>
              <p:cNvSpPr txBox="1">
                <a:spLocks noChangeArrowheads="1"/>
              </p:cNvSpPr>
              <p:nvPr/>
            </p:nvSpPr>
            <p:spPr bwMode="auto">
              <a:xfrm>
                <a:off x="3856036" y="2852738"/>
                <a:ext cx="693737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KS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91" name="Text - Iowa"/>
              <p:cNvSpPr txBox="1">
                <a:spLocks noChangeArrowheads="1"/>
              </p:cNvSpPr>
              <p:nvPr/>
            </p:nvSpPr>
            <p:spPr bwMode="auto">
              <a:xfrm>
                <a:off x="4427536" y="2260600"/>
                <a:ext cx="693737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IA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92" name="Text - Indiana"/>
              <p:cNvSpPr txBox="1">
                <a:spLocks noChangeArrowheads="1"/>
              </p:cNvSpPr>
              <p:nvPr/>
            </p:nvSpPr>
            <p:spPr bwMode="auto">
              <a:xfrm>
                <a:off x="5351460" y="2503488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IN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93" name="Text - Illinois"/>
              <p:cNvSpPr txBox="1">
                <a:spLocks noChangeArrowheads="1"/>
              </p:cNvSpPr>
              <p:nvPr/>
            </p:nvSpPr>
            <p:spPr bwMode="auto">
              <a:xfrm>
                <a:off x="4951411" y="2516188"/>
                <a:ext cx="693737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IL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809627" y="1905000"/>
              <a:ext cx="3305173" cy="4325938"/>
              <a:chOff x="304800" y="1312862"/>
              <a:chExt cx="3305173" cy="4325938"/>
            </a:xfrm>
            <a:solidFill>
              <a:schemeClr val="accent4"/>
            </a:solidFill>
          </p:grpSpPr>
          <p:sp>
            <p:nvSpPr>
              <p:cNvPr id="5" name="Shape - Wyoming"/>
              <p:cNvSpPr>
                <a:spLocks noChangeAspect="1"/>
              </p:cNvSpPr>
              <p:nvPr/>
            </p:nvSpPr>
            <p:spPr bwMode="auto">
              <a:xfrm>
                <a:off x="2343147" y="2163762"/>
                <a:ext cx="896939" cy="720725"/>
              </a:xfrm>
              <a:custGeom>
                <a:avLst/>
                <a:gdLst>
                  <a:gd name="T0" fmla="*/ 2147483647 w 567"/>
                  <a:gd name="T1" fmla="*/ 0 h 463"/>
                  <a:gd name="T2" fmla="*/ 2147483647 w 567"/>
                  <a:gd name="T3" fmla="*/ 2147483647 h 463"/>
                  <a:gd name="T4" fmla="*/ 0 w 567"/>
                  <a:gd name="T5" fmla="*/ 2147483647 h 463"/>
                  <a:gd name="T6" fmla="*/ 2147483647 w 567"/>
                  <a:gd name="T7" fmla="*/ 2147483647 h 463"/>
                  <a:gd name="T8" fmla="*/ 2147483647 w 567"/>
                  <a:gd name="T9" fmla="*/ 2147483647 h 463"/>
                  <a:gd name="T10" fmla="*/ 2147483647 w 567"/>
                  <a:gd name="T11" fmla="*/ 2147483647 h 463"/>
                  <a:gd name="T12" fmla="*/ 2147483647 w 567"/>
                  <a:gd name="T13" fmla="*/ 0 h 46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67"/>
                  <a:gd name="T22" fmla="*/ 0 h 463"/>
                  <a:gd name="T23" fmla="*/ 567 w 567"/>
                  <a:gd name="T24" fmla="*/ 463 h 46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67" h="463">
                    <a:moveTo>
                      <a:pt x="55" y="0"/>
                    </a:moveTo>
                    <a:lnTo>
                      <a:pt x="35" y="172"/>
                    </a:lnTo>
                    <a:lnTo>
                      <a:pt x="0" y="420"/>
                    </a:lnTo>
                    <a:lnTo>
                      <a:pt x="164" y="433"/>
                    </a:lnTo>
                    <a:lnTo>
                      <a:pt x="547" y="463"/>
                    </a:lnTo>
                    <a:lnTo>
                      <a:pt x="567" y="47"/>
                    </a:lnTo>
                    <a:lnTo>
                      <a:pt x="55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8" name="Shape - Washington"/>
              <p:cNvSpPr>
                <a:spLocks noChangeAspect="1"/>
              </p:cNvSpPr>
              <p:nvPr/>
            </p:nvSpPr>
            <p:spPr bwMode="auto">
              <a:xfrm>
                <a:off x="1019174" y="1312862"/>
                <a:ext cx="835025" cy="603250"/>
              </a:xfrm>
              <a:custGeom>
                <a:avLst/>
                <a:gdLst>
                  <a:gd name="T0" fmla="*/ 2147483647 w 530"/>
                  <a:gd name="T1" fmla="*/ 0 h 389"/>
                  <a:gd name="T2" fmla="*/ 2147483647 w 530"/>
                  <a:gd name="T3" fmla="*/ 2147483647 h 389"/>
                  <a:gd name="T4" fmla="*/ 2147483647 w 530"/>
                  <a:gd name="T5" fmla="*/ 2147483647 h 389"/>
                  <a:gd name="T6" fmla="*/ 2147483647 w 530"/>
                  <a:gd name="T7" fmla="*/ 2147483647 h 389"/>
                  <a:gd name="T8" fmla="*/ 2147483647 w 530"/>
                  <a:gd name="T9" fmla="*/ 2147483647 h 389"/>
                  <a:gd name="T10" fmla="*/ 2147483647 w 530"/>
                  <a:gd name="T11" fmla="*/ 2147483647 h 389"/>
                  <a:gd name="T12" fmla="*/ 2147483647 w 530"/>
                  <a:gd name="T13" fmla="*/ 2147483647 h 389"/>
                  <a:gd name="T14" fmla="*/ 2147483647 w 530"/>
                  <a:gd name="T15" fmla="*/ 2147483647 h 389"/>
                  <a:gd name="T16" fmla="*/ 2147483647 w 530"/>
                  <a:gd name="T17" fmla="*/ 2147483647 h 389"/>
                  <a:gd name="T18" fmla="*/ 2147483647 w 530"/>
                  <a:gd name="T19" fmla="*/ 2147483647 h 389"/>
                  <a:gd name="T20" fmla="*/ 2147483647 w 530"/>
                  <a:gd name="T21" fmla="*/ 2147483647 h 389"/>
                  <a:gd name="T22" fmla="*/ 2147483647 w 530"/>
                  <a:gd name="T23" fmla="*/ 2147483647 h 389"/>
                  <a:gd name="T24" fmla="*/ 2147483647 w 530"/>
                  <a:gd name="T25" fmla="*/ 2147483647 h 389"/>
                  <a:gd name="T26" fmla="*/ 2147483647 w 530"/>
                  <a:gd name="T27" fmla="*/ 2147483647 h 389"/>
                  <a:gd name="T28" fmla="*/ 2147483647 w 530"/>
                  <a:gd name="T29" fmla="*/ 2147483647 h 389"/>
                  <a:gd name="T30" fmla="*/ 2147483647 w 530"/>
                  <a:gd name="T31" fmla="*/ 2147483647 h 389"/>
                  <a:gd name="T32" fmla="*/ 2147483647 w 530"/>
                  <a:gd name="T33" fmla="*/ 2147483647 h 389"/>
                  <a:gd name="T34" fmla="*/ 2147483647 w 530"/>
                  <a:gd name="T35" fmla="*/ 2147483647 h 389"/>
                  <a:gd name="T36" fmla="*/ 2147483647 w 530"/>
                  <a:gd name="T37" fmla="*/ 2147483647 h 389"/>
                  <a:gd name="T38" fmla="*/ 2147483647 w 530"/>
                  <a:gd name="T39" fmla="*/ 2147483647 h 389"/>
                  <a:gd name="T40" fmla="*/ 0 w 530"/>
                  <a:gd name="T41" fmla="*/ 2147483647 h 389"/>
                  <a:gd name="T42" fmla="*/ 2147483647 w 530"/>
                  <a:gd name="T43" fmla="*/ 2147483647 h 389"/>
                  <a:gd name="T44" fmla="*/ 2147483647 w 530"/>
                  <a:gd name="T45" fmla="*/ 2147483647 h 389"/>
                  <a:gd name="T46" fmla="*/ 2147483647 w 530"/>
                  <a:gd name="T47" fmla="*/ 2147483647 h 389"/>
                  <a:gd name="T48" fmla="*/ 2147483647 w 530"/>
                  <a:gd name="T49" fmla="*/ 2147483647 h 389"/>
                  <a:gd name="T50" fmla="*/ 2147483647 w 530"/>
                  <a:gd name="T51" fmla="*/ 2147483647 h 389"/>
                  <a:gd name="T52" fmla="*/ 2147483647 w 530"/>
                  <a:gd name="T53" fmla="*/ 2147483647 h 389"/>
                  <a:gd name="T54" fmla="*/ 2147483647 w 530"/>
                  <a:gd name="T55" fmla="*/ 2147483647 h 389"/>
                  <a:gd name="T56" fmla="*/ 2147483647 w 530"/>
                  <a:gd name="T57" fmla="*/ 2147483647 h 389"/>
                  <a:gd name="T58" fmla="*/ 2147483647 w 530"/>
                  <a:gd name="T59" fmla="*/ 2147483647 h 389"/>
                  <a:gd name="T60" fmla="*/ 2147483647 w 530"/>
                  <a:gd name="T61" fmla="*/ 2147483647 h 389"/>
                  <a:gd name="T62" fmla="*/ 2147483647 w 530"/>
                  <a:gd name="T63" fmla="*/ 2147483647 h 389"/>
                  <a:gd name="T64" fmla="*/ 2147483647 w 530"/>
                  <a:gd name="T65" fmla="*/ 2147483647 h 389"/>
                  <a:gd name="T66" fmla="*/ 2147483647 w 530"/>
                  <a:gd name="T67" fmla="*/ 2147483647 h 389"/>
                  <a:gd name="T68" fmla="*/ 2147483647 w 530"/>
                  <a:gd name="T69" fmla="*/ 2147483647 h 389"/>
                  <a:gd name="T70" fmla="*/ 2147483647 w 530"/>
                  <a:gd name="T71" fmla="*/ 2147483647 h 389"/>
                  <a:gd name="T72" fmla="*/ 2147483647 w 530"/>
                  <a:gd name="T73" fmla="*/ 2147483647 h 389"/>
                  <a:gd name="T74" fmla="*/ 2147483647 w 530"/>
                  <a:gd name="T75" fmla="*/ 0 h 38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530"/>
                  <a:gd name="T115" fmla="*/ 0 h 389"/>
                  <a:gd name="T116" fmla="*/ 530 w 530"/>
                  <a:gd name="T117" fmla="*/ 389 h 38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530" h="389">
                    <a:moveTo>
                      <a:pt x="134" y="0"/>
                    </a:moveTo>
                    <a:lnTo>
                      <a:pt x="243" y="30"/>
                    </a:lnTo>
                    <a:lnTo>
                      <a:pt x="326" y="49"/>
                    </a:lnTo>
                    <a:lnTo>
                      <a:pt x="366" y="58"/>
                    </a:lnTo>
                    <a:lnTo>
                      <a:pt x="408" y="64"/>
                    </a:lnTo>
                    <a:lnTo>
                      <a:pt x="463" y="74"/>
                    </a:lnTo>
                    <a:lnTo>
                      <a:pt x="530" y="86"/>
                    </a:lnTo>
                    <a:lnTo>
                      <a:pt x="487" y="389"/>
                    </a:lnTo>
                    <a:lnTo>
                      <a:pt x="281" y="345"/>
                    </a:lnTo>
                    <a:lnTo>
                      <a:pt x="253" y="365"/>
                    </a:lnTo>
                    <a:lnTo>
                      <a:pt x="216" y="335"/>
                    </a:lnTo>
                    <a:lnTo>
                      <a:pt x="183" y="365"/>
                    </a:lnTo>
                    <a:lnTo>
                      <a:pt x="153" y="339"/>
                    </a:lnTo>
                    <a:lnTo>
                      <a:pt x="68" y="335"/>
                    </a:lnTo>
                    <a:lnTo>
                      <a:pt x="80" y="286"/>
                    </a:lnTo>
                    <a:lnTo>
                      <a:pt x="19" y="281"/>
                    </a:lnTo>
                    <a:lnTo>
                      <a:pt x="13" y="253"/>
                    </a:lnTo>
                    <a:lnTo>
                      <a:pt x="25" y="223"/>
                    </a:lnTo>
                    <a:lnTo>
                      <a:pt x="10" y="196"/>
                    </a:lnTo>
                    <a:lnTo>
                      <a:pt x="11" y="120"/>
                    </a:lnTo>
                    <a:lnTo>
                      <a:pt x="0" y="62"/>
                    </a:lnTo>
                    <a:lnTo>
                      <a:pt x="7" y="40"/>
                    </a:lnTo>
                    <a:lnTo>
                      <a:pt x="34" y="49"/>
                    </a:lnTo>
                    <a:lnTo>
                      <a:pt x="62" y="83"/>
                    </a:lnTo>
                    <a:lnTo>
                      <a:pt x="114" y="91"/>
                    </a:lnTo>
                    <a:lnTo>
                      <a:pt x="128" y="119"/>
                    </a:lnTo>
                    <a:lnTo>
                      <a:pt x="102" y="119"/>
                    </a:lnTo>
                    <a:lnTo>
                      <a:pt x="99" y="143"/>
                    </a:lnTo>
                    <a:lnTo>
                      <a:pt x="114" y="146"/>
                    </a:lnTo>
                    <a:lnTo>
                      <a:pt x="120" y="170"/>
                    </a:lnTo>
                    <a:lnTo>
                      <a:pt x="89" y="187"/>
                    </a:lnTo>
                    <a:lnTo>
                      <a:pt x="89" y="204"/>
                    </a:lnTo>
                    <a:lnTo>
                      <a:pt x="125" y="204"/>
                    </a:lnTo>
                    <a:lnTo>
                      <a:pt x="134" y="162"/>
                    </a:lnTo>
                    <a:lnTo>
                      <a:pt x="161" y="137"/>
                    </a:lnTo>
                    <a:lnTo>
                      <a:pt x="128" y="71"/>
                    </a:lnTo>
                    <a:lnTo>
                      <a:pt x="149" y="50"/>
                    </a:lnTo>
                    <a:lnTo>
                      <a:pt x="134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11" name="Shape - Utah"/>
              <p:cNvSpPr>
                <a:spLocks noChangeAspect="1"/>
              </p:cNvSpPr>
              <p:nvPr/>
            </p:nvSpPr>
            <p:spPr bwMode="auto">
              <a:xfrm>
                <a:off x="1906587" y="2597149"/>
                <a:ext cx="693737" cy="885825"/>
              </a:xfrm>
              <a:custGeom>
                <a:avLst/>
                <a:gdLst>
                  <a:gd name="T0" fmla="*/ 2147483647 w 441"/>
                  <a:gd name="T1" fmla="*/ 0 h 569"/>
                  <a:gd name="T2" fmla="*/ 2147483647 w 441"/>
                  <a:gd name="T3" fmla="*/ 2147483647 h 569"/>
                  <a:gd name="T4" fmla="*/ 2147483647 w 441"/>
                  <a:gd name="T5" fmla="*/ 2147483647 h 569"/>
                  <a:gd name="T6" fmla="*/ 2147483647 w 441"/>
                  <a:gd name="T7" fmla="*/ 2147483647 h 569"/>
                  <a:gd name="T8" fmla="*/ 2147483647 w 441"/>
                  <a:gd name="T9" fmla="*/ 2147483647 h 569"/>
                  <a:gd name="T10" fmla="*/ 0 w 441"/>
                  <a:gd name="T11" fmla="*/ 2147483647 h 569"/>
                  <a:gd name="T12" fmla="*/ 2147483647 w 441"/>
                  <a:gd name="T13" fmla="*/ 2147483647 h 569"/>
                  <a:gd name="T14" fmla="*/ 2147483647 w 441"/>
                  <a:gd name="T15" fmla="*/ 0 h 5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41"/>
                  <a:gd name="T25" fmla="*/ 0 h 569"/>
                  <a:gd name="T26" fmla="*/ 441 w 441"/>
                  <a:gd name="T27" fmla="*/ 569 h 56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41" h="569">
                    <a:moveTo>
                      <a:pt x="82" y="0"/>
                    </a:moveTo>
                    <a:lnTo>
                      <a:pt x="298" y="30"/>
                    </a:lnTo>
                    <a:lnTo>
                      <a:pt x="283" y="139"/>
                    </a:lnTo>
                    <a:lnTo>
                      <a:pt x="441" y="154"/>
                    </a:lnTo>
                    <a:lnTo>
                      <a:pt x="398" y="569"/>
                    </a:lnTo>
                    <a:lnTo>
                      <a:pt x="0" y="526"/>
                    </a:lnTo>
                    <a:lnTo>
                      <a:pt x="40" y="261"/>
                    </a:lnTo>
                    <a:lnTo>
                      <a:pt x="82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18" name="Shape - Oregon"/>
              <p:cNvSpPr>
                <a:spLocks noChangeAspect="1"/>
              </p:cNvSpPr>
              <p:nvPr/>
            </p:nvSpPr>
            <p:spPr bwMode="auto">
              <a:xfrm>
                <a:off x="819148" y="1749424"/>
                <a:ext cx="1044575" cy="784225"/>
              </a:xfrm>
              <a:custGeom>
                <a:avLst/>
                <a:gdLst>
                  <a:gd name="T0" fmla="*/ 145 w 662"/>
                  <a:gd name="T1" fmla="*/ 0 h 505"/>
                  <a:gd name="T2" fmla="*/ 126 w 662"/>
                  <a:gd name="T3" fmla="*/ 11 h 505"/>
                  <a:gd name="T4" fmla="*/ 114 w 662"/>
                  <a:gd name="T5" fmla="*/ 55 h 505"/>
                  <a:gd name="T6" fmla="*/ 102 w 662"/>
                  <a:gd name="T7" fmla="*/ 93 h 505"/>
                  <a:gd name="T8" fmla="*/ 93 w 662"/>
                  <a:gd name="T9" fmla="*/ 123 h 505"/>
                  <a:gd name="T10" fmla="*/ 81 w 662"/>
                  <a:gd name="T11" fmla="*/ 155 h 505"/>
                  <a:gd name="T12" fmla="*/ 67 w 662"/>
                  <a:gd name="T13" fmla="*/ 188 h 505"/>
                  <a:gd name="T14" fmla="*/ 50 w 662"/>
                  <a:gd name="T15" fmla="*/ 224 h 505"/>
                  <a:gd name="T16" fmla="*/ 26 w 662"/>
                  <a:gd name="T17" fmla="*/ 266 h 505"/>
                  <a:gd name="T18" fmla="*/ 0 w 662"/>
                  <a:gd name="T19" fmla="*/ 306 h 505"/>
                  <a:gd name="T20" fmla="*/ 0 w 662"/>
                  <a:gd name="T21" fmla="*/ 394 h 505"/>
                  <a:gd name="T22" fmla="*/ 371 w 662"/>
                  <a:gd name="T23" fmla="*/ 470 h 505"/>
                  <a:gd name="T24" fmla="*/ 543 w 662"/>
                  <a:gd name="T25" fmla="*/ 505 h 505"/>
                  <a:gd name="T26" fmla="*/ 579 w 662"/>
                  <a:gd name="T27" fmla="*/ 330 h 505"/>
                  <a:gd name="T28" fmla="*/ 601 w 662"/>
                  <a:gd name="T29" fmla="*/ 315 h 505"/>
                  <a:gd name="T30" fmla="*/ 580 w 662"/>
                  <a:gd name="T31" fmla="*/ 276 h 505"/>
                  <a:gd name="T32" fmla="*/ 591 w 662"/>
                  <a:gd name="T33" fmla="*/ 236 h 505"/>
                  <a:gd name="T34" fmla="*/ 662 w 662"/>
                  <a:gd name="T35" fmla="*/ 169 h 505"/>
                  <a:gd name="T36" fmla="*/ 613 w 662"/>
                  <a:gd name="T37" fmla="*/ 108 h 505"/>
                  <a:gd name="T38" fmla="*/ 407 w 662"/>
                  <a:gd name="T39" fmla="*/ 64 h 505"/>
                  <a:gd name="T40" fmla="*/ 379 w 662"/>
                  <a:gd name="T41" fmla="*/ 82 h 505"/>
                  <a:gd name="T42" fmla="*/ 342 w 662"/>
                  <a:gd name="T43" fmla="*/ 52 h 505"/>
                  <a:gd name="T44" fmla="*/ 309 w 662"/>
                  <a:gd name="T45" fmla="*/ 84 h 505"/>
                  <a:gd name="T46" fmla="*/ 278 w 662"/>
                  <a:gd name="T47" fmla="*/ 52 h 505"/>
                  <a:gd name="T48" fmla="*/ 196 w 662"/>
                  <a:gd name="T49" fmla="*/ 54 h 505"/>
                  <a:gd name="T50" fmla="*/ 206 w 662"/>
                  <a:gd name="T51" fmla="*/ 5 h 505"/>
                  <a:gd name="T52" fmla="*/ 145 w 662"/>
                  <a:gd name="T53" fmla="*/ 0 h 50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662"/>
                  <a:gd name="T82" fmla="*/ 0 h 505"/>
                  <a:gd name="T83" fmla="*/ 662 w 662"/>
                  <a:gd name="T84" fmla="*/ 505 h 50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662" h="505">
                    <a:moveTo>
                      <a:pt x="145" y="0"/>
                    </a:moveTo>
                    <a:lnTo>
                      <a:pt x="126" y="11"/>
                    </a:lnTo>
                    <a:lnTo>
                      <a:pt x="114" y="55"/>
                    </a:lnTo>
                    <a:lnTo>
                      <a:pt x="102" y="93"/>
                    </a:lnTo>
                    <a:lnTo>
                      <a:pt x="93" y="123"/>
                    </a:lnTo>
                    <a:lnTo>
                      <a:pt x="81" y="155"/>
                    </a:lnTo>
                    <a:lnTo>
                      <a:pt x="67" y="188"/>
                    </a:lnTo>
                    <a:lnTo>
                      <a:pt x="50" y="224"/>
                    </a:lnTo>
                    <a:lnTo>
                      <a:pt x="26" y="266"/>
                    </a:lnTo>
                    <a:lnTo>
                      <a:pt x="0" y="306"/>
                    </a:lnTo>
                    <a:lnTo>
                      <a:pt x="0" y="394"/>
                    </a:lnTo>
                    <a:lnTo>
                      <a:pt x="371" y="470"/>
                    </a:lnTo>
                    <a:lnTo>
                      <a:pt x="543" y="505"/>
                    </a:lnTo>
                    <a:lnTo>
                      <a:pt x="579" y="330"/>
                    </a:lnTo>
                    <a:lnTo>
                      <a:pt x="601" y="315"/>
                    </a:lnTo>
                    <a:lnTo>
                      <a:pt x="580" y="276"/>
                    </a:lnTo>
                    <a:lnTo>
                      <a:pt x="591" y="236"/>
                    </a:lnTo>
                    <a:lnTo>
                      <a:pt x="662" y="169"/>
                    </a:lnTo>
                    <a:lnTo>
                      <a:pt x="613" y="108"/>
                    </a:lnTo>
                    <a:lnTo>
                      <a:pt x="407" y="64"/>
                    </a:lnTo>
                    <a:lnTo>
                      <a:pt x="379" y="82"/>
                    </a:lnTo>
                    <a:lnTo>
                      <a:pt x="342" y="52"/>
                    </a:lnTo>
                    <a:lnTo>
                      <a:pt x="309" y="84"/>
                    </a:lnTo>
                    <a:lnTo>
                      <a:pt x="278" y="52"/>
                    </a:lnTo>
                    <a:lnTo>
                      <a:pt x="196" y="54"/>
                    </a:lnTo>
                    <a:lnTo>
                      <a:pt x="206" y="5"/>
                    </a:lnTo>
                    <a:lnTo>
                      <a:pt x="145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24" name="Shape - New Mexico"/>
              <p:cNvSpPr>
                <a:spLocks noChangeAspect="1"/>
              </p:cNvSpPr>
              <p:nvPr/>
            </p:nvSpPr>
            <p:spPr bwMode="auto">
              <a:xfrm>
                <a:off x="2424110" y="3475036"/>
                <a:ext cx="898525" cy="877887"/>
              </a:xfrm>
              <a:custGeom>
                <a:avLst/>
                <a:gdLst>
                  <a:gd name="T0" fmla="*/ 2147483647 w 568"/>
                  <a:gd name="T1" fmla="*/ 0 h 563"/>
                  <a:gd name="T2" fmla="*/ 2147483647 w 568"/>
                  <a:gd name="T3" fmla="*/ 2147483647 h 563"/>
                  <a:gd name="T4" fmla="*/ 2147483647 w 568"/>
                  <a:gd name="T5" fmla="*/ 2147483647 h 563"/>
                  <a:gd name="T6" fmla="*/ 2147483647 w 568"/>
                  <a:gd name="T7" fmla="*/ 2147483647 h 563"/>
                  <a:gd name="T8" fmla="*/ 2147483647 w 568"/>
                  <a:gd name="T9" fmla="*/ 2147483647 h 563"/>
                  <a:gd name="T10" fmla="*/ 2147483647 w 568"/>
                  <a:gd name="T11" fmla="*/ 2147483647 h 563"/>
                  <a:gd name="T12" fmla="*/ 2147483647 w 568"/>
                  <a:gd name="T13" fmla="*/ 2147483647 h 563"/>
                  <a:gd name="T14" fmla="*/ 2147483647 w 568"/>
                  <a:gd name="T15" fmla="*/ 2147483647 h 563"/>
                  <a:gd name="T16" fmla="*/ 0 w 568"/>
                  <a:gd name="T17" fmla="*/ 2147483647 h 563"/>
                  <a:gd name="T18" fmla="*/ 2147483647 w 568"/>
                  <a:gd name="T19" fmla="*/ 2147483647 h 563"/>
                  <a:gd name="T20" fmla="*/ 2147483647 w 568"/>
                  <a:gd name="T21" fmla="*/ 0 h 56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8"/>
                  <a:gd name="T34" fmla="*/ 0 h 563"/>
                  <a:gd name="T35" fmla="*/ 568 w 568"/>
                  <a:gd name="T36" fmla="*/ 563 h 56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8" h="563">
                    <a:moveTo>
                      <a:pt x="69" y="0"/>
                    </a:moveTo>
                    <a:lnTo>
                      <a:pt x="568" y="22"/>
                    </a:lnTo>
                    <a:lnTo>
                      <a:pt x="544" y="520"/>
                    </a:lnTo>
                    <a:lnTo>
                      <a:pt x="382" y="511"/>
                    </a:lnTo>
                    <a:lnTo>
                      <a:pt x="230" y="507"/>
                    </a:lnTo>
                    <a:lnTo>
                      <a:pt x="230" y="526"/>
                    </a:lnTo>
                    <a:lnTo>
                      <a:pt x="103" y="526"/>
                    </a:lnTo>
                    <a:lnTo>
                      <a:pt x="95" y="563"/>
                    </a:lnTo>
                    <a:lnTo>
                      <a:pt x="0" y="551"/>
                    </a:lnTo>
                    <a:lnTo>
                      <a:pt x="54" y="130"/>
                    </a:lnTo>
                    <a:lnTo>
                      <a:pt x="69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27" name="Shape - Nevada"/>
              <p:cNvSpPr>
                <a:spLocks noChangeAspect="1"/>
              </p:cNvSpPr>
              <p:nvPr/>
            </p:nvSpPr>
            <p:spPr bwMode="auto">
              <a:xfrm>
                <a:off x="1216022" y="2460623"/>
                <a:ext cx="831851" cy="1239838"/>
              </a:xfrm>
              <a:custGeom>
                <a:avLst/>
                <a:gdLst>
                  <a:gd name="T0" fmla="*/ 2147483647 w 527"/>
                  <a:gd name="T1" fmla="*/ 0 h 797"/>
                  <a:gd name="T2" fmla="*/ 0 w 527"/>
                  <a:gd name="T3" fmla="*/ 2147483647 h 797"/>
                  <a:gd name="T4" fmla="*/ 2147483647 w 527"/>
                  <a:gd name="T5" fmla="*/ 2147483647 h 797"/>
                  <a:gd name="T6" fmla="*/ 2147483647 w 527"/>
                  <a:gd name="T7" fmla="*/ 2147483647 h 797"/>
                  <a:gd name="T8" fmla="*/ 2147483647 w 527"/>
                  <a:gd name="T9" fmla="*/ 2147483647 h 797"/>
                  <a:gd name="T10" fmla="*/ 2147483647 w 527"/>
                  <a:gd name="T11" fmla="*/ 2147483647 h 797"/>
                  <a:gd name="T12" fmla="*/ 2147483647 w 527"/>
                  <a:gd name="T13" fmla="*/ 2147483647 h 797"/>
                  <a:gd name="T14" fmla="*/ 2147483647 w 527"/>
                  <a:gd name="T15" fmla="*/ 2147483647 h 797"/>
                  <a:gd name="T16" fmla="*/ 2147483647 w 527"/>
                  <a:gd name="T17" fmla="*/ 2147483647 h 797"/>
                  <a:gd name="T18" fmla="*/ 2147483647 w 527"/>
                  <a:gd name="T19" fmla="*/ 2147483647 h 797"/>
                  <a:gd name="T20" fmla="*/ 2147483647 w 527"/>
                  <a:gd name="T21" fmla="*/ 2147483647 h 797"/>
                  <a:gd name="T22" fmla="*/ 2147483647 w 527"/>
                  <a:gd name="T23" fmla="*/ 0 h 79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27"/>
                  <a:gd name="T37" fmla="*/ 0 h 797"/>
                  <a:gd name="T38" fmla="*/ 527 w 527"/>
                  <a:gd name="T39" fmla="*/ 797 h 79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27" h="797">
                    <a:moveTo>
                      <a:pt x="67" y="0"/>
                    </a:moveTo>
                    <a:lnTo>
                      <a:pt x="0" y="316"/>
                    </a:lnTo>
                    <a:lnTo>
                      <a:pt x="359" y="797"/>
                    </a:lnTo>
                    <a:lnTo>
                      <a:pt x="381" y="776"/>
                    </a:lnTo>
                    <a:lnTo>
                      <a:pt x="380" y="681"/>
                    </a:lnTo>
                    <a:lnTo>
                      <a:pt x="425" y="688"/>
                    </a:lnTo>
                    <a:lnTo>
                      <a:pt x="471" y="396"/>
                    </a:lnTo>
                    <a:lnTo>
                      <a:pt x="502" y="198"/>
                    </a:lnTo>
                    <a:lnTo>
                      <a:pt x="511" y="138"/>
                    </a:lnTo>
                    <a:lnTo>
                      <a:pt x="527" y="85"/>
                    </a:lnTo>
                    <a:lnTo>
                      <a:pt x="290" y="47"/>
                    </a:lnTo>
                    <a:lnTo>
                      <a:pt x="67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29" name="Shape - Montana"/>
              <p:cNvSpPr>
                <a:spLocks noChangeAspect="1"/>
              </p:cNvSpPr>
              <p:nvPr/>
            </p:nvSpPr>
            <p:spPr bwMode="auto">
              <a:xfrm>
                <a:off x="1929457" y="1455737"/>
                <a:ext cx="1306512" cy="803275"/>
              </a:xfrm>
              <a:custGeom>
                <a:avLst/>
                <a:gdLst>
                  <a:gd name="T0" fmla="*/ 2147483647 w 828"/>
                  <a:gd name="T1" fmla="*/ 0 h 516"/>
                  <a:gd name="T2" fmla="*/ 2147483647 w 828"/>
                  <a:gd name="T3" fmla="*/ 2147483647 h 516"/>
                  <a:gd name="T4" fmla="*/ 2147483647 w 828"/>
                  <a:gd name="T5" fmla="*/ 2147483647 h 516"/>
                  <a:gd name="T6" fmla="*/ 2147483647 w 828"/>
                  <a:gd name="T7" fmla="*/ 2147483647 h 516"/>
                  <a:gd name="T8" fmla="*/ 2147483647 w 828"/>
                  <a:gd name="T9" fmla="*/ 2147483647 h 516"/>
                  <a:gd name="T10" fmla="*/ 2147483647 w 828"/>
                  <a:gd name="T11" fmla="*/ 2147483647 h 516"/>
                  <a:gd name="T12" fmla="*/ 2147483647 w 828"/>
                  <a:gd name="T13" fmla="*/ 2147483647 h 516"/>
                  <a:gd name="T14" fmla="*/ 2147483647 w 828"/>
                  <a:gd name="T15" fmla="*/ 2147483647 h 516"/>
                  <a:gd name="T16" fmla="*/ 2147483647 w 828"/>
                  <a:gd name="T17" fmla="*/ 2147483647 h 516"/>
                  <a:gd name="T18" fmla="*/ 2147483647 w 828"/>
                  <a:gd name="T19" fmla="*/ 2147483647 h 516"/>
                  <a:gd name="T20" fmla="*/ 2147483647 w 828"/>
                  <a:gd name="T21" fmla="*/ 2147483647 h 516"/>
                  <a:gd name="T22" fmla="*/ 2147483647 w 828"/>
                  <a:gd name="T23" fmla="*/ 2147483647 h 516"/>
                  <a:gd name="T24" fmla="*/ 2147483647 w 828"/>
                  <a:gd name="T25" fmla="*/ 2147483647 h 516"/>
                  <a:gd name="T26" fmla="*/ 2147483647 w 828"/>
                  <a:gd name="T27" fmla="*/ 2147483647 h 516"/>
                  <a:gd name="T28" fmla="*/ 2147483647 w 828"/>
                  <a:gd name="T29" fmla="*/ 2147483647 h 516"/>
                  <a:gd name="T30" fmla="*/ 2147483647 w 828"/>
                  <a:gd name="T31" fmla="*/ 2147483647 h 516"/>
                  <a:gd name="T32" fmla="*/ 2147483647 w 828"/>
                  <a:gd name="T33" fmla="*/ 2147483647 h 516"/>
                  <a:gd name="T34" fmla="*/ 0 w 828"/>
                  <a:gd name="T35" fmla="*/ 2147483647 h 516"/>
                  <a:gd name="T36" fmla="*/ 2147483647 w 828"/>
                  <a:gd name="T37" fmla="*/ 0 h 51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28"/>
                  <a:gd name="T58" fmla="*/ 0 h 516"/>
                  <a:gd name="T59" fmla="*/ 828 w 828"/>
                  <a:gd name="T60" fmla="*/ 516 h 51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28" h="516">
                    <a:moveTo>
                      <a:pt x="14" y="0"/>
                    </a:moveTo>
                    <a:lnTo>
                      <a:pt x="176" y="21"/>
                    </a:lnTo>
                    <a:lnTo>
                      <a:pt x="275" y="34"/>
                    </a:lnTo>
                    <a:lnTo>
                      <a:pt x="404" y="48"/>
                    </a:lnTo>
                    <a:lnTo>
                      <a:pt x="524" y="60"/>
                    </a:lnTo>
                    <a:lnTo>
                      <a:pt x="731" y="75"/>
                    </a:lnTo>
                    <a:lnTo>
                      <a:pt x="828" y="82"/>
                    </a:lnTo>
                    <a:lnTo>
                      <a:pt x="825" y="502"/>
                    </a:lnTo>
                    <a:lnTo>
                      <a:pt x="318" y="459"/>
                    </a:lnTo>
                    <a:lnTo>
                      <a:pt x="307" y="516"/>
                    </a:lnTo>
                    <a:lnTo>
                      <a:pt x="288" y="489"/>
                    </a:lnTo>
                    <a:lnTo>
                      <a:pt x="242" y="493"/>
                    </a:lnTo>
                    <a:lnTo>
                      <a:pt x="175" y="504"/>
                    </a:lnTo>
                    <a:lnTo>
                      <a:pt x="163" y="431"/>
                    </a:lnTo>
                    <a:lnTo>
                      <a:pt x="84" y="373"/>
                    </a:lnTo>
                    <a:lnTo>
                      <a:pt x="96" y="317"/>
                    </a:lnTo>
                    <a:lnTo>
                      <a:pt x="103" y="273"/>
                    </a:lnTo>
                    <a:lnTo>
                      <a:pt x="0" y="128"/>
                    </a:lnTo>
                    <a:lnTo>
                      <a:pt x="14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43" name="Shape - Idaho"/>
              <p:cNvSpPr>
                <a:spLocks noChangeAspect="1"/>
              </p:cNvSpPr>
              <p:nvPr/>
            </p:nvSpPr>
            <p:spPr bwMode="auto">
              <a:xfrm>
                <a:off x="1673222" y="1444624"/>
                <a:ext cx="750888" cy="1196975"/>
              </a:xfrm>
              <a:custGeom>
                <a:avLst/>
                <a:gdLst>
                  <a:gd name="T0" fmla="*/ 2147483647 w 476"/>
                  <a:gd name="T1" fmla="*/ 0 h 770"/>
                  <a:gd name="T2" fmla="*/ 2147483647 w 476"/>
                  <a:gd name="T3" fmla="*/ 2147483647 h 770"/>
                  <a:gd name="T4" fmla="*/ 2147483647 w 476"/>
                  <a:gd name="T5" fmla="*/ 2147483647 h 770"/>
                  <a:gd name="T6" fmla="*/ 2147483647 w 476"/>
                  <a:gd name="T7" fmla="*/ 2147483647 h 770"/>
                  <a:gd name="T8" fmla="*/ 2147483647 w 476"/>
                  <a:gd name="T9" fmla="*/ 2147483647 h 770"/>
                  <a:gd name="T10" fmla="*/ 2147483647 w 476"/>
                  <a:gd name="T11" fmla="*/ 2147483647 h 770"/>
                  <a:gd name="T12" fmla="*/ 2147483647 w 476"/>
                  <a:gd name="T13" fmla="*/ 2147483647 h 770"/>
                  <a:gd name="T14" fmla="*/ 0 w 476"/>
                  <a:gd name="T15" fmla="*/ 2147483647 h 770"/>
                  <a:gd name="T16" fmla="*/ 2147483647 w 476"/>
                  <a:gd name="T17" fmla="*/ 2147483647 h 770"/>
                  <a:gd name="T18" fmla="*/ 2147483647 w 476"/>
                  <a:gd name="T19" fmla="*/ 2147483647 h 770"/>
                  <a:gd name="T20" fmla="*/ 2147483647 w 476"/>
                  <a:gd name="T21" fmla="*/ 2147483647 h 770"/>
                  <a:gd name="T22" fmla="*/ 2147483647 w 476"/>
                  <a:gd name="T23" fmla="*/ 2147483647 h 770"/>
                  <a:gd name="T24" fmla="*/ 2147483647 w 476"/>
                  <a:gd name="T25" fmla="*/ 2147483647 h 770"/>
                  <a:gd name="T26" fmla="*/ 2147483647 w 476"/>
                  <a:gd name="T27" fmla="*/ 2147483647 h 770"/>
                  <a:gd name="T28" fmla="*/ 2147483647 w 476"/>
                  <a:gd name="T29" fmla="*/ 2147483647 h 770"/>
                  <a:gd name="T30" fmla="*/ 2147483647 w 476"/>
                  <a:gd name="T31" fmla="*/ 2147483647 h 770"/>
                  <a:gd name="T32" fmla="*/ 2147483647 w 476"/>
                  <a:gd name="T33" fmla="*/ 2147483647 h 770"/>
                  <a:gd name="T34" fmla="*/ 2147483647 w 476"/>
                  <a:gd name="T35" fmla="*/ 2147483647 h 770"/>
                  <a:gd name="T36" fmla="*/ 2147483647 w 476"/>
                  <a:gd name="T37" fmla="*/ 2147483647 h 770"/>
                  <a:gd name="T38" fmla="*/ 2147483647 w 476"/>
                  <a:gd name="T39" fmla="*/ 2147483647 h 770"/>
                  <a:gd name="T40" fmla="*/ 2147483647 w 476"/>
                  <a:gd name="T41" fmla="*/ 2147483647 h 770"/>
                  <a:gd name="T42" fmla="*/ 2147483647 w 476"/>
                  <a:gd name="T43" fmla="*/ 0 h 77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76"/>
                  <a:gd name="T67" fmla="*/ 0 h 770"/>
                  <a:gd name="T68" fmla="*/ 476 w 476"/>
                  <a:gd name="T69" fmla="*/ 770 h 77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76" h="770">
                    <a:moveTo>
                      <a:pt x="115" y="0"/>
                    </a:moveTo>
                    <a:lnTo>
                      <a:pt x="72" y="301"/>
                    </a:lnTo>
                    <a:lnTo>
                      <a:pt x="117" y="365"/>
                    </a:lnTo>
                    <a:lnTo>
                      <a:pt x="47" y="432"/>
                    </a:lnTo>
                    <a:lnTo>
                      <a:pt x="38" y="478"/>
                    </a:lnTo>
                    <a:lnTo>
                      <a:pt x="57" y="511"/>
                    </a:lnTo>
                    <a:lnTo>
                      <a:pt x="38" y="527"/>
                    </a:lnTo>
                    <a:lnTo>
                      <a:pt x="0" y="701"/>
                    </a:lnTo>
                    <a:lnTo>
                      <a:pt x="227" y="742"/>
                    </a:lnTo>
                    <a:lnTo>
                      <a:pt x="442" y="770"/>
                    </a:lnTo>
                    <a:lnTo>
                      <a:pt x="464" y="611"/>
                    </a:lnTo>
                    <a:lnTo>
                      <a:pt x="476" y="523"/>
                    </a:lnTo>
                    <a:lnTo>
                      <a:pt x="455" y="491"/>
                    </a:lnTo>
                    <a:lnTo>
                      <a:pt x="406" y="500"/>
                    </a:lnTo>
                    <a:lnTo>
                      <a:pt x="342" y="508"/>
                    </a:lnTo>
                    <a:lnTo>
                      <a:pt x="330" y="436"/>
                    </a:lnTo>
                    <a:lnTo>
                      <a:pt x="252" y="378"/>
                    </a:lnTo>
                    <a:lnTo>
                      <a:pt x="263" y="341"/>
                    </a:lnTo>
                    <a:lnTo>
                      <a:pt x="270" y="275"/>
                    </a:lnTo>
                    <a:lnTo>
                      <a:pt x="170" y="134"/>
                    </a:lnTo>
                    <a:lnTo>
                      <a:pt x="184" y="9"/>
                    </a:lnTo>
                    <a:lnTo>
                      <a:pt x="115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grpSp>
            <p:nvGrpSpPr>
              <p:cNvPr id="44" name="Shape - Hawaii"/>
              <p:cNvGrpSpPr/>
              <p:nvPr/>
            </p:nvGrpSpPr>
            <p:grpSpPr>
              <a:xfrm>
                <a:off x="1712913" y="4418011"/>
                <a:ext cx="622300" cy="477838"/>
                <a:chOff x="2184402" y="4672013"/>
                <a:chExt cx="622300" cy="477838"/>
              </a:xfrm>
              <a:grpFill/>
            </p:grpSpPr>
            <p:sp>
              <p:nvSpPr>
                <p:cNvPr id="117" name="Freeform 4"/>
                <p:cNvSpPr>
                  <a:spLocks noChangeAspect="1"/>
                </p:cNvSpPr>
                <p:nvPr/>
              </p:nvSpPr>
              <p:spPr bwMode="auto">
                <a:xfrm>
                  <a:off x="2184402" y="4731923"/>
                  <a:ext cx="47758" cy="69294"/>
                </a:xfrm>
                <a:custGeom>
                  <a:avLst/>
                  <a:gdLst>
                    <a:gd name="T0" fmla="*/ 0 w 66"/>
                    <a:gd name="T1" fmla="*/ 96 h 96"/>
                    <a:gd name="T2" fmla="*/ 0 w 66"/>
                    <a:gd name="T3" fmla="*/ 68 h 96"/>
                    <a:gd name="T4" fmla="*/ 37 w 66"/>
                    <a:gd name="T5" fmla="*/ 0 h 96"/>
                    <a:gd name="T6" fmla="*/ 66 w 66"/>
                    <a:gd name="T7" fmla="*/ 20 h 96"/>
                    <a:gd name="T8" fmla="*/ 34 w 66"/>
                    <a:gd name="T9" fmla="*/ 96 h 96"/>
                    <a:gd name="T10" fmla="*/ 0 w 66"/>
                    <a:gd name="T11" fmla="*/ 96 h 9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6"/>
                    <a:gd name="T19" fmla="*/ 0 h 96"/>
                    <a:gd name="T20" fmla="*/ 66 w 66"/>
                    <a:gd name="T21" fmla="*/ 96 h 9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6" h="96">
                      <a:moveTo>
                        <a:pt x="0" y="96"/>
                      </a:moveTo>
                      <a:lnTo>
                        <a:pt x="0" y="68"/>
                      </a:lnTo>
                      <a:lnTo>
                        <a:pt x="37" y="0"/>
                      </a:lnTo>
                      <a:lnTo>
                        <a:pt x="66" y="20"/>
                      </a:lnTo>
                      <a:lnTo>
                        <a:pt x="34" y="96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>
                    <a:latin typeface="Lucida Sans" panose="020B0602030504020204" pitchFamily="34" charset="0"/>
                  </a:endParaRPr>
                </a:p>
              </p:txBody>
            </p:sp>
            <p:sp>
              <p:nvSpPr>
                <p:cNvPr id="118" name="Freeform 5"/>
                <p:cNvSpPr>
                  <a:spLocks noChangeAspect="1"/>
                </p:cNvSpPr>
                <p:nvPr/>
              </p:nvSpPr>
              <p:spPr bwMode="auto">
                <a:xfrm>
                  <a:off x="2252421" y="4672013"/>
                  <a:ext cx="89727" cy="87339"/>
                </a:xfrm>
                <a:custGeom>
                  <a:avLst/>
                  <a:gdLst>
                    <a:gd name="T0" fmla="*/ 27 w 124"/>
                    <a:gd name="T1" fmla="*/ 13 h 121"/>
                    <a:gd name="T2" fmla="*/ 0 w 124"/>
                    <a:gd name="T3" fmla="*/ 72 h 121"/>
                    <a:gd name="T4" fmla="*/ 48 w 124"/>
                    <a:gd name="T5" fmla="*/ 110 h 121"/>
                    <a:gd name="T6" fmla="*/ 103 w 124"/>
                    <a:gd name="T7" fmla="*/ 121 h 121"/>
                    <a:gd name="T8" fmla="*/ 124 w 124"/>
                    <a:gd name="T9" fmla="*/ 73 h 121"/>
                    <a:gd name="T10" fmla="*/ 110 w 124"/>
                    <a:gd name="T11" fmla="*/ 0 h 121"/>
                    <a:gd name="T12" fmla="*/ 27 w 124"/>
                    <a:gd name="T13" fmla="*/ 13 h 12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24"/>
                    <a:gd name="T22" fmla="*/ 0 h 121"/>
                    <a:gd name="T23" fmla="*/ 124 w 124"/>
                    <a:gd name="T24" fmla="*/ 121 h 12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24" h="121">
                      <a:moveTo>
                        <a:pt x="27" y="13"/>
                      </a:moveTo>
                      <a:lnTo>
                        <a:pt x="0" y="72"/>
                      </a:lnTo>
                      <a:lnTo>
                        <a:pt x="48" y="110"/>
                      </a:lnTo>
                      <a:lnTo>
                        <a:pt x="103" y="121"/>
                      </a:lnTo>
                      <a:lnTo>
                        <a:pt x="124" y="73"/>
                      </a:lnTo>
                      <a:lnTo>
                        <a:pt x="110" y="0"/>
                      </a:lnTo>
                      <a:lnTo>
                        <a:pt x="27" y="1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>
                    <a:latin typeface="Lucida Sans" panose="020B0602030504020204" pitchFamily="34" charset="0"/>
                  </a:endParaRPr>
                </a:p>
              </p:txBody>
            </p:sp>
            <p:sp>
              <p:nvSpPr>
                <p:cNvPr id="119" name="Freeform 6"/>
                <p:cNvSpPr>
                  <a:spLocks noChangeAspect="1"/>
                </p:cNvSpPr>
                <p:nvPr/>
              </p:nvSpPr>
              <p:spPr bwMode="auto">
                <a:xfrm>
                  <a:off x="2336359" y="4731923"/>
                  <a:ext cx="133143" cy="98166"/>
                </a:xfrm>
                <a:custGeom>
                  <a:avLst/>
                  <a:gdLst>
                    <a:gd name="T0" fmla="*/ 0 w 184"/>
                    <a:gd name="T1" fmla="*/ 48 h 136"/>
                    <a:gd name="T2" fmla="*/ 126 w 184"/>
                    <a:gd name="T3" fmla="*/ 0 h 136"/>
                    <a:gd name="T4" fmla="*/ 149 w 184"/>
                    <a:gd name="T5" fmla="*/ 59 h 136"/>
                    <a:gd name="T6" fmla="*/ 173 w 184"/>
                    <a:gd name="T7" fmla="*/ 72 h 136"/>
                    <a:gd name="T8" fmla="*/ 184 w 184"/>
                    <a:gd name="T9" fmla="*/ 120 h 136"/>
                    <a:gd name="T10" fmla="*/ 121 w 184"/>
                    <a:gd name="T11" fmla="*/ 127 h 136"/>
                    <a:gd name="T12" fmla="*/ 76 w 184"/>
                    <a:gd name="T13" fmla="*/ 136 h 136"/>
                    <a:gd name="T14" fmla="*/ 0 w 184"/>
                    <a:gd name="T15" fmla="*/ 48 h 1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4"/>
                    <a:gd name="T25" fmla="*/ 0 h 136"/>
                    <a:gd name="T26" fmla="*/ 184 w 184"/>
                    <a:gd name="T27" fmla="*/ 136 h 1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4" h="136">
                      <a:moveTo>
                        <a:pt x="0" y="48"/>
                      </a:moveTo>
                      <a:lnTo>
                        <a:pt x="126" y="0"/>
                      </a:lnTo>
                      <a:lnTo>
                        <a:pt x="149" y="59"/>
                      </a:lnTo>
                      <a:lnTo>
                        <a:pt x="173" y="72"/>
                      </a:lnTo>
                      <a:lnTo>
                        <a:pt x="184" y="120"/>
                      </a:lnTo>
                      <a:lnTo>
                        <a:pt x="121" y="127"/>
                      </a:lnTo>
                      <a:lnTo>
                        <a:pt x="76" y="136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>
                    <a:latin typeface="Lucida Sans" panose="020B0602030504020204" pitchFamily="34" charset="0"/>
                  </a:endParaRPr>
                </a:p>
              </p:txBody>
            </p:sp>
            <p:sp>
              <p:nvSpPr>
                <p:cNvPr id="120" name="Freeform 7"/>
                <p:cNvSpPr>
                  <a:spLocks noChangeAspect="1"/>
                </p:cNvSpPr>
                <p:nvPr/>
              </p:nvSpPr>
              <p:spPr bwMode="auto">
                <a:xfrm>
                  <a:off x="2473844" y="4806270"/>
                  <a:ext cx="105646" cy="51970"/>
                </a:xfrm>
                <a:custGeom>
                  <a:avLst/>
                  <a:gdLst>
                    <a:gd name="T0" fmla="*/ 22 w 146"/>
                    <a:gd name="T1" fmla="*/ 3 h 72"/>
                    <a:gd name="T2" fmla="*/ 0 w 146"/>
                    <a:gd name="T3" fmla="*/ 67 h 72"/>
                    <a:gd name="T4" fmla="*/ 38 w 146"/>
                    <a:gd name="T5" fmla="*/ 72 h 72"/>
                    <a:gd name="T6" fmla="*/ 62 w 146"/>
                    <a:gd name="T7" fmla="*/ 57 h 72"/>
                    <a:gd name="T8" fmla="*/ 107 w 146"/>
                    <a:gd name="T9" fmla="*/ 58 h 72"/>
                    <a:gd name="T10" fmla="*/ 146 w 146"/>
                    <a:gd name="T11" fmla="*/ 30 h 72"/>
                    <a:gd name="T12" fmla="*/ 120 w 146"/>
                    <a:gd name="T13" fmla="*/ 20 h 72"/>
                    <a:gd name="T14" fmla="*/ 101 w 146"/>
                    <a:gd name="T15" fmla="*/ 0 h 72"/>
                    <a:gd name="T16" fmla="*/ 22 w 146"/>
                    <a:gd name="T17" fmla="*/ 3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46"/>
                    <a:gd name="T28" fmla="*/ 0 h 72"/>
                    <a:gd name="T29" fmla="*/ 146 w 14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46" h="72">
                      <a:moveTo>
                        <a:pt x="22" y="3"/>
                      </a:moveTo>
                      <a:lnTo>
                        <a:pt x="0" y="67"/>
                      </a:lnTo>
                      <a:lnTo>
                        <a:pt x="38" y="72"/>
                      </a:lnTo>
                      <a:lnTo>
                        <a:pt x="62" y="57"/>
                      </a:lnTo>
                      <a:lnTo>
                        <a:pt x="107" y="58"/>
                      </a:lnTo>
                      <a:lnTo>
                        <a:pt x="146" y="30"/>
                      </a:lnTo>
                      <a:lnTo>
                        <a:pt x="120" y="20"/>
                      </a:lnTo>
                      <a:lnTo>
                        <a:pt x="101" y="0"/>
                      </a:lnTo>
                      <a:lnTo>
                        <a:pt x="22" y="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>
                    <a:latin typeface="Lucida Sans" panose="020B0602030504020204" pitchFamily="34" charset="0"/>
                  </a:endParaRPr>
                </a:p>
              </p:txBody>
            </p:sp>
            <p:sp>
              <p:nvSpPr>
                <p:cNvPr id="121" name="Freeform 8"/>
                <p:cNvSpPr>
                  <a:spLocks noChangeAspect="1"/>
                </p:cNvSpPr>
                <p:nvPr/>
              </p:nvSpPr>
              <p:spPr bwMode="auto">
                <a:xfrm>
                  <a:off x="2504959" y="4879894"/>
                  <a:ext cx="43416" cy="37534"/>
                </a:xfrm>
                <a:custGeom>
                  <a:avLst/>
                  <a:gdLst>
                    <a:gd name="T0" fmla="*/ 52 w 60"/>
                    <a:gd name="T1" fmla="*/ 0 h 52"/>
                    <a:gd name="T2" fmla="*/ 0 w 60"/>
                    <a:gd name="T3" fmla="*/ 4 h 52"/>
                    <a:gd name="T4" fmla="*/ 9 w 60"/>
                    <a:gd name="T5" fmla="*/ 52 h 52"/>
                    <a:gd name="T6" fmla="*/ 60 w 60"/>
                    <a:gd name="T7" fmla="*/ 40 h 52"/>
                    <a:gd name="T8" fmla="*/ 52 w 60"/>
                    <a:gd name="T9" fmla="*/ 0 h 5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0"/>
                    <a:gd name="T16" fmla="*/ 0 h 52"/>
                    <a:gd name="T17" fmla="*/ 60 w 60"/>
                    <a:gd name="T18" fmla="*/ 52 h 5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0" h="52">
                      <a:moveTo>
                        <a:pt x="52" y="0"/>
                      </a:moveTo>
                      <a:lnTo>
                        <a:pt x="0" y="4"/>
                      </a:lnTo>
                      <a:lnTo>
                        <a:pt x="9" y="52"/>
                      </a:lnTo>
                      <a:lnTo>
                        <a:pt x="60" y="40"/>
                      </a:lnTo>
                      <a:lnTo>
                        <a:pt x="52" y="0"/>
                      </a:lnTo>
                      <a:close/>
                    </a:path>
                  </a:pathLst>
                </a:custGeom>
                <a:grpFill/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>
                    <a:latin typeface="Lucida Sans" panose="020B0602030504020204" pitchFamily="34" charset="0"/>
                  </a:endParaRPr>
                </a:p>
              </p:txBody>
            </p:sp>
            <p:sp>
              <p:nvSpPr>
                <p:cNvPr id="122" name="Freeform 9"/>
                <p:cNvSpPr>
                  <a:spLocks noChangeAspect="1"/>
                </p:cNvSpPr>
                <p:nvPr/>
              </p:nvSpPr>
              <p:spPr bwMode="auto">
                <a:xfrm>
                  <a:off x="2551993" y="4920316"/>
                  <a:ext cx="29668" cy="36812"/>
                </a:xfrm>
                <a:custGeom>
                  <a:avLst/>
                  <a:gdLst>
                    <a:gd name="T0" fmla="*/ 0 w 41"/>
                    <a:gd name="T1" fmla="*/ 20 h 51"/>
                    <a:gd name="T2" fmla="*/ 41 w 41"/>
                    <a:gd name="T3" fmla="*/ 0 h 51"/>
                    <a:gd name="T4" fmla="*/ 41 w 41"/>
                    <a:gd name="T5" fmla="*/ 45 h 51"/>
                    <a:gd name="T6" fmla="*/ 14 w 41"/>
                    <a:gd name="T7" fmla="*/ 51 h 51"/>
                    <a:gd name="T8" fmla="*/ 0 w 41"/>
                    <a:gd name="T9" fmla="*/ 2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1"/>
                    <a:gd name="T16" fmla="*/ 0 h 51"/>
                    <a:gd name="T17" fmla="*/ 41 w 41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1" h="51">
                      <a:moveTo>
                        <a:pt x="0" y="20"/>
                      </a:moveTo>
                      <a:lnTo>
                        <a:pt x="41" y="0"/>
                      </a:lnTo>
                      <a:lnTo>
                        <a:pt x="41" y="45"/>
                      </a:lnTo>
                      <a:lnTo>
                        <a:pt x="14" y="51"/>
                      </a:lnTo>
                      <a:lnTo>
                        <a:pt x="0" y="20"/>
                      </a:lnTo>
                      <a:close/>
                    </a:path>
                  </a:pathLst>
                </a:custGeom>
                <a:grpFill/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>
                    <a:latin typeface="Lucida Sans" panose="020B0602030504020204" pitchFamily="34" charset="0"/>
                  </a:endParaRPr>
                </a:p>
              </p:txBody>
            </p:sp>
            <p:sp>
              <p:nvSpPr>
                <p:cNvPr id="123" name="Freeform"/>
                <p:cNvSpPr>
                  <a:spLocks noChangeAspect="1"/>
                </p:cNvSpPr>
                <p:nvPr/>
              </p:nvSpPr>
              <p:spPr bwMode="auto">
                <a:xfrm>
                  <a:off x="2626524" y="4937639"/>
                  <a:ext cx="180178" cy="212212"/>
                </a:xfrm>
                <a:custGeom>
                  <a:avLst/>
                  <a:gdLst>
                    <a:gd name="T0" fmla="*/ 42 w 249"/>
                    <a:gd name="T1" fmla="*/ 0 h 294"/>
                    <a:gd name="T2" fmla="*/ 0 w 249"/>
                    <a:gd name="T3" fmla="*/ 112 h 294"/>
                    <a:gd name="T4" fmla="*/ 30 w 249"/>
                    <a:gd name="T5" fmla="*/ 167 h 294"/>
                    <a:gd name="T6" fmla="*/ 30 w 249"/>
                    <a:gd name="T7" fmla="*/ 267 h 294"/>
                    <a:gd name="T8" fmla="*/ 90 w 249"/>
                    <a:gd name="T9" fmla="*/ 294 h 294"/>
                    <a:gd name="T10" fmla="*/ 117 w 249"/>
                    <a:gd name="T11" fmla="*/ 235 h 294"/>
                    <a:gd name="T12" fmla="*/ 193 w 249"/>
                    <a:gd name="T13" fmla="*/ 222 h 294"/>
                    <a:gd name="T14" fmla="*/ 249 w 249"/>
                    <a:gd name="T15" fmla="*/ 158 h 294"/>
                    <a:gd name="T16" fmla="*/ 190 w 249"/>
                    <a:gd name="T17" fmla="*/ 58 h 294"/>
                    <a:gd name="T18" fmla="*/ 42 w 249"/>
                    <a:gd name="T19" fmla="*/ 0 h 29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49"/>
                    <a:gd name="T31" fmla="*/ 0 h 294"/>
                    <a:gd name="T32" fmla="*/ 249 w 249"/>
                    <a:gd name="T33" fmla="*/ 294 h 294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49" h="294">
                      <a:moveTo>
                        <a:pt x="42" y="0"/>
                      </a:moveTo>
                      <a:lnTo>
                        <a:pt x="0" y="112"/>
                      </a:lnTo>
                      <a:lnTo>
                        <a:pt x="30" y="167"/>
                      </a:lnTo>
                      <a:lnTo>
                        <a:pt x="30" y="267"/>
                      </a:lnTo>
                      <a:lnTo>
                        <a:pt x="90" y="294"/>
                      </a:lnTo>
                      <a:lnTo>
                        <a:pt x="117" y="235"/>
                      </a:lnTo>
                      <a:lnTo>
                        <a:pt x="193" y="222"/>
                      </a:lnTo>
                      <a:lnTo>
                        <a:pt x="249" y="158"/>
                      </a:lnTo>
                      <a:lnTo>
                        <a:pt x="190" y="58"/>
                      </a:lnTo>
                      <a:lnTo>
                        <a:pt x="42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>
                    <a:latin typeface="Lucida Sans" panose="020B0602030504020204" pitchFamily="34" charset="0"/>
                  </a:endParaRPr>
                </a:p>
              </p:txBody>
            </p:sp>
            <p:sp>
              <p:nvSpPr>
                <p:cNvPr id="124" name="Freeform"/>
                <p:cNvSpPr>
                  <a:spLocks noChangeAspect="1"/>
                </p:cNvSpPr>
                <p:nvPr/>
              </p:nvSpPr>
              <p:spPr bwMode="auto">
                <a:xfrm>
                  <a:off x="2562847" y="4838751"/>
                  <a:ext cx="99857" cy="83008"/>
                </a:xfrm>
                <a:custGeom>
                  <a:avLst/>
                  <a:gdLst>
                    <a:gd name="T0" fmla="*/ 29 w 138"/>
                    <a:gd name="T1" fmla="*/ 0 h 115"/>
                    <a:gd name="T2" fmla="*/ 0 w 138"/>
                    <a:gd name="T3" fmla="*/ 34 h 115"/>
                    <a:gd name="T4" fmla="*/ 12 w 138"/>
                    <a:gd name="T5" fmla="*/ 61 h 115"/>
                    <a:gd name="T6" fmla="*/ 38 w 138"/>
                    <a:gd name="T7" fmla="*/ 70 h 115"/>
                    <a:gd name="T8" fmla="*/ 64 w 138"/>
                    <a:gd name="T9" fmla="*/ 115 h 115"/>
                    <a:gd name="T10" fmla="*/ 136 w 138"/>
                    <a:gd name="T11" fmla="*/ 97 h 115"/>
                    <a:gd name="T12" fmla="*/ 138 w 138"/>
                    <a:gd name="T13" fmla="*/ 49 h 115"/>
                    <a:gd name="T14" fmla="*/ 85 w 138"/>
                    <a:gd name="T15" fmla="*/ 9 h 115"/>
                    <a:gd name="T16" fmla="*/ 29 w 138"/>
                    <a:gd name="T17" fmla="*/ 0 h 1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38"/>
                    <a:gd name="T28" fmla="*/ 0 h 115"/>
                    <a:gd name="T29" fmla="*/ 138 w 138"/>
                    <a:gd name="T30" fmla="*/ 115 h 1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38" h="115">
                      <a:moveTo>
                        <a:pt x="29" y="0"/>
                      </a:moveTo>
                      <a:lnTo>
                        <a:pt x="0" y="34"/>
                      </a:lnTo>
                      <a:lnTo>
                        <a:pt x="12" y="61"/>
                      </a:lnTo>
                      <a:lnTo>
                        <a:pt x="38" y="70"/>
                      </a:lnTo>
                      <a:lnTo>
                        <a:pt x="64" y="115"/>
                      </a:lnTo>
                      <a:lnTo>
                        <a:pt x="136" y="97"/>
                      </a:lnTo>
                      <a:lnTo>
                        <a:pt x="138" y="49"/>
                      </a:lnTo>
                      <a:lnTo>
                        <a:pt x="85" y="9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>
                    <a:latin typeface="Lucida Sans" panose="020B0602030504020204" pitchFamily="34" charset="0"/>
                  </a:endParaRPr>
                </a:p>
              </p:txBody>
            </p:sp>
          </p:grpSp>
          <p:sp>
            <p:nvSpPr>
              <p:cNvPr id="49" name="Shape - Colorado"/>
              <p:cNvSpPr>
                <a:spLocks noChangeAspect="1"/>
              </p:cNvSpPr>
              <p:nvPr/>
            </p:nvSpPr>
            <p:spPr bwMode="auto">
              <a:xfrm>
                <a:off x="2527297" y="2836862"/>
                <a:ext cx="928688" cy="682625"/>
              </a:xfrm>
              <a:custGeom>
                <a:avLst/>
                <a:gdLst>
                  <a:gd name="T0" fmla="*/ 2147483647 w 590"/>
                  <a:gd name="T1" fmla="*/ 0 h 439"/>
                  <a:gd name="T2" fmla="*/ 2147483647 w 590"/>
                  <a:gd name="T3" fmla="*/ 2147483647 h 439"/>
                  <a:gd name="T4" fmla="*/ 0 w 590"/>
                  <a:gd name="T5" fmla="*/ 2147483647 h 439"/>
                  <a:gd name="T6" fmla="*/ 2147483647 w 590"/>
                  <a:gd name="T7" fmla="*/ 2147483647 h 439"/>
                  <a:gd name="T8" fmla="*/ 2147483647 w 590"/>
                  <a:gd name="T9" fmla="*/ 2147483647 h 439"/>
                  <a:gd name="T10" fmla="*/ 2147483647 w 590"/>
                  <a:gd name="T11" fmla="*/ 2147483647 h 439"/>
                  <a:gd name="T12" fmla="*/ 2147483647 w 590"/>
                  <a:gd name="T13" fmla="*/ 2147483647 h 439"/>
                  <a:gd name="T14" fmla="*/ 2147483647 w 590"/>
                  <a:gd name="T15" fmla="*/ 2147483647 h 439"/>
                  <a:gd name="T16" fmla="*/ 2147483647 w 590"/>
                  <a:gd name="T17" fmla="*/ 0 h 4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90"/>
                  <a:gd name="T28" fmla="*/ 0 h 439"/>
                  <a:gd name="T29" fmla="*/ 590 w 590"/>
                  <a:gd name="T30" fmla="*/ 439 h 4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90" h="439">
                    <a:moveTo>
                      <a:pt x="49" y="0"/>
                    </a:moveTo>
                    <a:lnTo>
                      <a:pt x="19" y="263"/>
                    </a:lnTo>
                    <a:lnTo>
                      <a:pt x="0" y="415"/>
                    </a:lnTo>
                    <a:lnTo>
                      <a:pt x="295" y="430"/>
                    </a:lnTo>
                    <a:lnTo>
                      <a:pt x="577" y="439"/>
                    </a:lnTo>
                    <a:lnTo>
                      <a:pt x="586" y="234"/>
                    </a:lnTo>
                    <a:lnTo>
                      <a:pt x="590" y="32"/>
                    </a:lnTo>
                    <a:lnTo>
                      <a:pt x="429" y="29"/>
                    </a:lnTo>
                    <a:lnTo>
                      <a:pt x="49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50" name="Shape - California"/>
              <p:cNvSpPr>
                <a:spLocks noChangeAspect="1"/>
              </p:cNvSpPr>
              <p:nvPr/>
            </p:nvSpPr>
            <p:spPr bwMode="auto">
              <a:xfrm>
                <a:off x="736597" y="2359024"/>
                <a:ext cx="1098551" cy="1673225"/>
              </a:xfrm>
              <a:custGeom>
                <a:avLst/>
                <a:gdLst>
                  <a:gd name="T0" fmla="*/ 2147483647 w 697"/>
                  <a:gd name="T1" fmla="*/ 0 h 1077"/>
                  <a:gd name="T2" fmla="*/ 2147483647 w 697"/>
                  <a:gd name="T3" fmla="*/ 2147483647 h 1077"/>
                  <a:gd name="T4" fmla="*/ 2147483647 w 697"/>
                  <a:gd name="T5" fmla="*/ 2147483647 h 1077"/>
                  <a:gd name="T6" fmla="*/ 2147483647 w 697"/>
                  <a:gd name="T7" fmla="*/ 2147483647 h 1077"/>
                  <a:gd name="T8" fmla="*/ 2147483647 w 697"/>
                  <a:gd name="T9" fmla="*/ 2147483647 h 1077"/>
                  <a:gd name="T10" fmla="*/ 2147483647 w 697"/>
                  <a:gd name="T11" fmla="*/ 2147483647 h 1077"/>
                  <a:gd name="T12" fmla="*/ 2147483647 w 697"/>
                  <a:gd name="T13" fmla="*/ 2147483647 h 1077"/>
                  <a:gd name="T14" fmla="*/ 2147483647 w 697"/>
                  <a:gd name="T15" fmla="*/ 2147483647 h 1077"/>
                  <a:gd name="T16" fmla="*/ 2147483647 w 697"/>
                  <a:gd name="T17" fmla="*/ 2147483647 h 1077"/>
                  <a:gd name="T18" fmla="*/ 2147483647 w 697"/>
                  <a:gd name="T19" fmla="*/ 2147483647 h 1077"/>
                  <a:gd name="T20" fmla="*/ 2147483647 w 697"/>
                  <a:gd name="T21" fmla="*/ 2147483647 h 1077"/>
                  <a:gd name="T22" fmla="*/ 2147483647 w 697"/>
                  <a:gd name="T23" fmla="*/ 2147483647 h 1077"/>
                  <a:gd name="T24" fmla="*/ 2147483647 w 697"/>
                  <a:gd name="T25" fmla="*/ 2147483647 h 1077"/>
                  <a:gd name="T26" fmla="*/ 2147483647 w 697"/>
                  <a:gd name="T27" fmla="*/ 2147483647 h 1077"/>
                  <a:gd name="T28" fmla="*/ 2147483647 w 697"/>
                  <a:gd name="T29" fmla="*/ 2147483647 h 1077"/>
                  <a:gd name="T30" fmla="*/ 2147483647 w 697"/>
                  <a:gd name="T31" fmla="*/ 2147483647 h 1077"/>
                  <a:gd name="T32" fmla="*/ 2147483647 w 697"/>
                  <a:gd name="T33" fmla="*/ 2147483647 h 1077"/>
                  <a:gd name="T34" fmla="*/ 2147483647 w 697"/>
                  <a:gd name="T35" fmla="*/ 2147483647 h 1077"/>
                  <a:gd name="T36" fmla="*/ 2147483647 w 697"/>
                  <a:gd name="T37" fmla="*/ 2147483647 h 1077"/>
                  <a:gd name="T38" fmla="*/ 2147483647 w 697"/>
                  <a:gd name="T39" fmla="*/ 2147483647 h 1077"/>
                  <a:gd name="T40" fmla="*/ 2147483647 w 697"/>
                  <a:gd name="T41" fmla="*/ 2147483647 h 1077"/>
                  <a:gd name="T42" fmla="*/ 2147483647 w 697"/>
                  <a:gd name="T43" fmla="*/ 2147483647 h 1077"/>
                  <a:gd name="T44" fmla="*/ 2147483647 w 697"/>
                  <a:gd name="T45" fmla="*/ 2147483647 h 1077"/>
                  <a:gd name="T46" fmla="*/ 2147483647 w 697"/>
                  <a:gd name="T47" fmla="*/ 2147483647 h 1077"/>
                  <a:gd name="T48" fmla="*/ 2147483647 w 697"/>
                  <a:gd name="T49" fmla="*/ 2147483647 h 1077"/>
                  <a:gd name="T50" fmla="*/ 2147483647 w 697"/>
                  <a:gd name="T51" fmla="*/ 2147483647 h 1077"/>
                  <a:gd name="T52" fmla="*/ 2147483647 w 697"/>
                  <a:gd name="T53" fmla="*/ 2147483647 h 1077"/>
                  <a:gd name="T54" fmla="*/ 2147483647 w 697"/>
                  <a:gd name="T55" fmla="*/ 2147483647 h 1077"/>
                  <a:gd name="T56" fmla="*/ 2147483647 w 697"/>
                  <a:gd name="T57" fmla="*/ 2147483647 h 1077"/>
                  <a:gd name="T58" fmla="*/ 2147483647 w 697"/>
                  <a:gd name="T59" fmla="*/ 2147483647 h 1077"/>
                  <a:gd name="T60" fmla="*/ 2147483647 w 697"/>
                  <a:gd name="T61" fmla="*/ 2147483647 h 1077"/>
                  <a:gd name="T62" fmla="*/ 2147483647 w 697"/>
                  <a:gd name="T63" fmla="*/ 2147483647 h 1077"/>
                  <a:gd name="T64" fmla="*/ 2147483647 w 697"/>
                  <a:gd name="T65" fmla="*/ 2147483647 h 1077"/>
                  <a:gd name="T66" fmla="*/ 2147483647 w 697"/>
                  <a:gd name="T67" fmla="*/ 2147483647 h 1077"/>
                  <a:gd name="T68" fmla="*/ 2147483647 w 697"/>
                  <a:gd name="T69" fmla="*/ 2147483647 h 1077"/>
                  <a:gd name="T70" fmla="*/ 2147483647 w 697"/>
                  <a:gd name="T71" fmla="*/ 2147483647 h 1077"/>
                  <a:gd name="T72" fmla="*/ 2147483647 w 697"/>
                  <a:gd name="T73" fmla="*/ 2147483647 h 1077"/>
                  <a:gd name="T74" fmla="*/ 2147483647 w 697"/>
                  <a:gd name="T75" fmla="*/ 2147483647 h 1077"/>
                  <a:gd name="T76" fmla="*/ 2147483647 w 697"/>
                  <a:gd name="T77" fmla="*/ 2147483647 h 1077"/>
                  <a:gd name="T78" fmla="*/ 2147483647 w 697"/>
                  <a:gd name="T79" fmla="*/ 2147483647 h 1077"/>
                  <a:gd name="T80" fmla="*/ 2147483647 w 697"/>
                  <a:gd name="T81" fmla="*/ 2147483647 h 1077"/>
                  <a:gd name="T82" fmla="*/ 2147483647 w 697"/>
                  <a:gd name="T83" fmla="*/ 2147483647 h 1077"/>
                  <a:gd name="T84" fmla="*/ 2147483647 w 697"/>
                  <a:gd name="T85" fmla="*/ 2147483647 h 1077"/>
                  <a:gd name="T86" fmla="*/ 0 w 697"/>
                  <a:gd name="T87" fmla="*/ 2147483647 h 1077"/>
                  <a:gd name="T88" fmla="*/ 2147483647 w 697"/>
                  <a:gd name="T89" fmla="*/ 2147483647 h 1077"/>
                  <a:gd name="T90" fmla="*/ 2147483647 w 697"/>
                  <a:gd name="T91" fmla="*/ 2147483647 h 1077"/>
                  <a:gd name="T92" fmla="*/ 2147483647 w 697"/>
                  <a:gd name="T93" fmla="*/ 2147483647 h 1077"/>
                  <a:gd name="T94" fmla="*/ 2147483647 w 697"/>
                  <a:gd name="T95" fmla="*/ 0 h 107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97"/>
                  <a:gd name="T145" fmla="*/ 0 h 1077"/>
                  <a:gd name="T146" fmla="*/ 697 w 697"/>
                  <a:gd name="T147" fmla="*/ 1077 h 1077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97" h="1077">
                    <a:moveTo>
                      <a:pt x="53" y="0"/>
                    </a:moveTo>
                    <a:lnTo>
                      <a:pt x="374" y="64"/>
                    </a:lnTo>
                    <a:lnTo>
                      <a:pt x="304" y="381"/>
                    </a:lnTo>
                    <a:lnTo>
                      <a:pt x="664" y="864"/>
                    </a:lnTo>
                    <a:lnTo>
                      <a:pt x="697" y="925"/>
                    </a:lnTo>
                    <a:lnTo>
                      <a:pt x="663" y="955"/>
                    </a:lnTo>
                    <a:lnTo>
                      <a:pt x="641" y="1009"/>
                    </a:lnTo>
                    <a:lnTo>
                      <a:pt x="620" y="1040"/>
                    </a:lnTo>
                    <a:lnTo>
                      <a:pt x="642" y="1068"/>
                    </a:lnTo>
                    <a:lnTo>
                      <a:pt x="605" y="1077"/>
                    </a:lnTo>
                    <a:lnTo>
                      <a:pt x="393" y="1070"/>
                    </a:lnTo>
                    <a:lnTo>
                      <a:pt x="380" y="1007"/>
                    </a:lnTo>
                    <a:lnTo>
                      <a:pt x="343" y="961"/>
                    </a:lnTo>
                    <a:lnTo>
                      <a:pt x="316" y="944"/>
                    </a:lnTo>
                    <a:lnTo>
                      <a:pt x="308" y="912"/>
                    </a:lnTo>
                    <a:lnTo>
                      <a:pt x="286" y="894"/>
                    </a:lnTo>
                    <a:lnTo>
                      <a:pt x="263" y="871"/>
                    </a:lnTo>
                    <a:lnTo>
                      <a:pt x="256" y="846"/>
                    </a:lnTo>
                    <a:lnTo>
                      <a:pt x="235" y="830"/>
                    </a:lnTo>
                    <a:lnTo>
                      <a:pt x="202" y="839"/>
                    </a:lnTo>
                    <a:lnTo>
                      <a:pt x="165" y="825"/>
                    </a:lnTo>
                    <a:lnTo>
                      <a:pt x="165" y="812"/>
                    </a:lnTo>
                    <a:lnTo>
                      <a:pt x="164" y="782"/>
                    </a:lnTo>
                    <a:lnTo>
                      <a:pt x="149" y="749"/>
                    </a:lnTo>
                    <a:lnTo>
                      <a:pt x="147" y="722"/>
                    </a:lnTo>
                    <a:lnTo>
                      <a:pt x="131" y="699"/>
                    </a:lnTo>
                    <a:lnTo>
                      <a:pt x="135" y="676"/>
                    </a:lnTo>
                    <a:lnTo>
                      <a:pt x="89" y="621"/>
                    </a:lnTo>
                    <a:lnTo>
                      <a:pt x="89" y="590"/>
                    </a:lnTo>
                    <a:lnTo>
                      <a:pt x="113" y="578"/>
                    </a:lnTo>
                    <a:lnTo>
                      <a:pt x="113" y="559"/>
                    </a:lnTo>
                    <a:lnTo>
                      <a:pt x="89" y="553"/>
                    </a:lnTo>
                    <a:lnTo>
                      <a:pt x="79" y="523"/>
                    </a:lnTo>
                    <a:lnTo>
                      <a:pt x="67" y="471"/>
                    </a:lnTo>
                    <a:lnTo>
                      <a:pt x="101" y="499"/>
                    </a:lnTo>
                    <a:lnTo>
                      <a:pt x="88" y="462"/>
                    </a:lnTo>
                    <a:lnTo>
                      <a:pt x="113" y="462"/>
                    </a:lnTo>
                    <a:lnTo>
                      <a:pt x="113" y="435"/>
                    </a:lnTo>
                    <a:lnTo>
                      <a:pt x="88" y="417"/>
                    </a:lnTo>
                    <a:lnTo>
                      <a:pt x="76" y="442"/>
                    </a:lnTo>
                    <a:lnTo>
                      <a:pt x="53" y="433"/>
                    </a:lnTo>
                    <a:lnTo>
                      <a:pt x="9" y="313"/>
                    </a:lnTo>
                    <a:lnTo>
                      <a:pt x="21" y="226"/>
                    </a:lnTo>
                    <a:lnTo>
                      <a:pt x="0" y="177"/>
                    </a:lnTo>
                    <a:lnTo>
                      <a:pt x="10" y="140"/>
                    </a:lnTo>
                    <a:lnTo>
                      <a:pt x="32" y="132"/>
                    </a:lnTo>
                    <a:lnTo>
                      <a:pt x="53" y="73"/>
                    </a:lnTo>
                    <a:lnTo>
                      <a:pt x="53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52" name="Shape - Arizona"/>
              <p:cNvSpPr>
                <a:spLocks noChangeAspect="1"/>
              </p:cNvSpPr>
              <p:nvPr/>
            </p:nvSpPr>
            <p:spPr bwMode="auto">
              <a:xfrm>
                <a:off x="1689097" y="3409948"/>
                <a:ext cx="844551" cy="927100"/>
              </a:xfrm>
              <a:custGeom>
                <a:avLst/>
                <a:gdLst>
                  <a:gd name="T0" fmla="*/ 2147483647 w 536"/>
                  <a:gd name="T1" fmla="*/ 0 h 595"/>
                  <a:gd name="T2" fmla="*/ 2147483647 w 536"/>
                  <a:gd name="T3" fmla="*/ 2147483647 h 595"/>
                  <a:gd name="T4" fmla="*/ 2147483647 w 536"/>
                  <a:gd name="T5" fmla="*/ 2147483647 h 595"/>
                  <a:gd name="T6" fmla="*/ 2147483647 w 536"/>
                  <a:gd name="T7" fmla="*/ 2147483647 h 595"/>
                  <a:gd name="T8" fmla="*/ 2147483647 w 536"/>
                  <a:gd name="T9" fmla="*/ 2147483647 h 595"/>
                  <a:gd name="T10" fmla="*/ 2147483647 w 536"/>
                  <a:gd name="T11" fmla="*/ 2147483647 h 595"/>
                  <a:gd name="T12" fmla="*/ 2147483647 w 536"/>
                  <a:gd name="T13" fmla="*/ 2147483647 h 595"/>
                  <a:gd name="T14" fmla="*/ 2147483647 w 536"/>
                  <a:gd name="T15" fmla="*/ 2147483647 h 595"/>
                  <a:gd name="T16" fmla="*/ 2147483647 w 536"/>
                  <a:gd name="T17" fmla="*/ 2147483647 h 595"/>
                  <a:gd name="T18" fmla="*/ 2147483647 w 536"/>
                  <a:gd name="T19" fmla="*/ 2147483647 h 595"/>
                  <a:gd name="T20" fmla="*/ 2147483647 w 536"/>
                  <a:gd name="T21" fmla="*/ 2147483647 h 595"/>
                  <a:gd name="T22" fmla="*/ 0 w 536"/>
                  <a:gd name="T23" fmla="*/ 2147483647 h 595"/>
                  <a:gd name="T24" fmla="*/ 2147483647 w 536"/>
                  <a:gd name="T25" fmla="*/ 2147483647 h 595"/>
                  <a:gd name="T26" fmla="*/ 2147483647 w 536"/>
                  <a:gd name="T27" fmla="*/ 2147483647 h 595"/>
                  <a:gd name="T28" fmla="*/ 2147483647 w 536"/>
                  <a:gd name="T29" fmla="*/ 2147483647 h 595"/>
                  <a:gd name="T30" fmla="*/ 2147483647 w 536"/>
                  <a:gd name="T31" fmla="*/ 0 h 59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36"/>
                  <a:gd name="T49" fmla="*/ 0 h 595"/>
                  <a:gd name="T50" fmla="*/ 536 w 536"/>
                  <a:gd name="T51" fmla="*/ 595 h 595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36" h="595">
                    <a:moveTo>
                      <a:pt x="136" y="0"/>
                    </a:moveTo>
                    <a:lnTo>
                      <a:pt x="126" y="78"/>
                    </a:lnTo>
                    <a:lnTo>
                      <a:pt x="79" y="69"/>
                    </a:lnTo>
                    <a:lnTo>
                      <a:pt x="82" y="169"/>
                    </a:lnTo>
                    <a:lnTo>
                      <a:pt x="60" y="188"/>
                    </a:lnTo>
                    <a:lnTo>
                      <a:pt x="93" y="249"/>
                    </a:lnTo>
                    <a:lnTo>
                      <a:pt x="60" y="276"/>
                    </a:lnTo>
                    <a:lnTo>
                      <a:pt x="42" y="321"/>
                    </a:lnTo>
                    <a:lnTo>
                      <a:pt x="17" y="364"/>
                    </a:lnTo>
                    <a:lnTo>
                      <a:pt x="35" y="389"/>
                    </a:lnTo>
                    <a:lnTo>
                      <a:pt x="3" y="400"/>
                    </a:lnTo>
                    <a:lnTo>
                      <a:pt x="0" y="440"/>
                    </a:lnTo>
                    <a:lnTo>
                      <a:pt x="301" y="592"/>
                    </a:lnTo>
                    <a:lnTo>
                      <a:pt x="471" y="595"/>
                    </a:lnTo>
                    <a:lnTo>
                      <a:pt x="536" y="46"/>
                    </a:lnTo>
                    <a:lnTo>
                      <a:pt x="136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53" name="Shape - Alaska"/>
              <p:cNvSpPr>
                <a:spLocks noChangeAspect="1"/>
              </p:cNvSpPr>
              <p:nvPr/>
            </p:nvSpPr>
            <p:spPr bwMode="auto">
              <a:xfrm>
                <a:off x="304800" y="4062412"/>
                <a:ext cx="1617663" cy="1576388"/>
              </a:xfrm>
              <a:custGeom>
                <a:avLst/>
                <a:gdLst>
                  <a:gd name="T0" fmla="*/ 2147483647 w 1572"/>
                  <a:gd name="T1" fmla="*/ 2147483647 h 1533"/>
                  <a:gd name="T2" fmla="*/ 2147483647 w 1572"/>
                  <a:gd name="T3" fmla="*/ 0 h 1533"/>
                  <a:gd name="T4" fmla="*/ 2147483647 w 1572"/>
                  <a:gd name="T5" fmla="*/ 2147483647 h 1533"/>
                  <a:gd name="T6" fmla="*/ 2147483647 w 1572"/>
                  <a:gd name="T7" fmla="*/ 2147483647 h 1533"/>
                  <a:gd name="T8" fmla="*/ 2147483647 w 1572"/>
                  <a:gd name="T9" fmla="*/ 2147483647 h 1533"/>
                  <a:gd name="T10" fmla="*/ 2147483647 w 1572"/>
                  <a:gd name="T11" fmla="*/ 2147483647 h 1533"/>
                  <a:gd name="T12" fmla="*/ 2147483647 w 1572"/>
                  <a:gd name="T13" fmla="*/ 2147483647 h 1533"/>
                  <a:gd name="T14" fmla="*/ 2147483647 w 1572"/>
                  <a:gd name="T15" fmla="*/ 2147483647 h 1533"/>
                  <a:gd name="T16" fmla="*/ 2147483647 w 1572"/>
                  <a:gd name="T17" fmla="*/ 2147483647 h 1533"/>
                  <a:gd name="T18" fmla="*/ 2147483647 w 1572"/>
                  <a:gd name="T19" fmla="*/ 2147483647 h 1533"/>
                  <a:gd name="T20" fmla="*/ 2147483647 w 1572"/>
                  <a:gd name="T21" fmla="*/ 2147483647 h 1533"/>
                  <a:gd name="T22" fmla="*/ 2147483647 w 1572"/>
                  <a:gd name="T23" fmla="*/ 2147483647 h 1533"/>
                  <a:gd name="T24" fmla="*/ 2147483647 w 1572"/>
                  <a:gd name="T25" fmla="*/ 2147483647 h 1533"/>
                  <a:gd name="T26" fmla="*/ 2147483647 w 1572"/>
                  <a:gd name="T27" fmla="*/ 2147483647 h 1533"/>
                  <a:gd name="T28" fmla="*/ 2147483647 w 1572"/>
                  <a:gd name="T29" fmla="*/ 2147483647 h 1533"/>
                  <a:gd name="T30" fmla="*/ 2147483647 w 1572"/>
                  <a:gd name="T31" fmla="*/ 2147483647 h 1533"/>
                  <a:gd name="T32" fmla="*/ 2147483647 w 1572"/>
                  <a:gd name="T33" fmla="*/ 2147483647 h 1533"/>
                  <a:gd name="T34" fmla="*/ 2147483647 w 1572"/>
                  <a:gd name="T35" fmla="*/ 2147483647 h 1533"/>
                  <a:gd name="T36" fmla="*/ 2147483647 w 1572"/>
                  <a:gd name="T37" fmla="*/ 2147483647 h 1533"/>
                  <a:gd name="T38" fmla="*/ 2147483647 w 1572"/>
                  <a:gd name="T39" fmla="*/ 2147483647 h 1533"/>
                  <a:gd name="T40" fmla="*/ 2147483647 w 1572"/>
                  <a:gd name="T41" fmla="*/ 2147483647 h 1533"/>
                  <a:gd name="T42" fmla="*/ 2147483647 w 1572"/>
                  <a:gd name="T43" fmla="*/ 2147483647 h 1533"/>
                  <a:gd name="T44" fmla="*/ 0 w 1572"/>
                  <a:gd name="T45" fmla="*/ 2147483647 h 1533"/>
                  <a:gd name="T46" fmla="*/ 2147483647 w 1572"/>
                  <a:gd name="T47" fmla="*/ 2147483647 h 1533"/>
                  <a:gd name="T48" fmla="*/ 2147483647 w 1572"/>
                  <a:gd name="T49" fmla="*/ 2147483647 h 1533"/>
                  <a:gd name="T50" fmla="*/ 2147483647 w 1572"/>
                  <a:gd name="T51" fmla="*/ 2147483647 h 1533"/>
                  <a:gd name="T52" fmla="*/ 2147483647 w 1572"/>
                  <a:gd name="T53" fmla="*/ 2147483647 h 1533"/>
                  <a:gd name="T54" fmla="*/ 2147483647 w 1572"/>
                  <a:gd name="T55" fmla="*/ 2147483647 h 1533"/>
                  <a:gd name="T56" fmla="*/ 2147483647 w 1572"/>
                  <a:gd name="T57" fmla="*/ 2147483647 h 1533"/>
                  <a:gd name="T58" fmla="*/ 2147483647 w 1572"/>
                  <a:gd name="T59" fmla="*/ 2147483647 h 1533"/>
                  <a:gd name="T60" fmla="*/ 2147483647 w 1572"/>
                  <a:gd name="T61" fmla="*/ 2147483647 h 1533"/>
                  <a:gd name="T62" fmla="*/ 2147483647 w 1572"/>
                  <a:gd name="T63" fmla="*/ 2147483647 h 1533"/>
                  <a:gd name="T64" fmla="*/ 2147483647 w 1572"/>
                  <a:gd name="T65" fmla="*/ 2147483647 h 1533"/>
                  <a:gd name="T66" fmla="*/ 2147483647 w 1572"/>
                  <a:gd name="T67" fmla="*/ 2147483647 h 1533"/>
                  <a:gd name="T68" fmla="*/ 2147483647 w 1572"/>
                  <a:gd name="T69" fmla="*/ 2147483647 h 1533"/>
                  <a:gd name="T70" fmla="*/ 2147483647 w 1572"/>
                  <a:gd name="T71" fmla="*/ 2147483647 h 1533"/>
                  <a:gd name="T72" fmla="*/ 2147483647 w 1572"/>
                  <a:gd name="T73" fmla="*/ 2147483647 h 1533"/>
                  <a:gd name="T74" fmla="*/ 2147483647 w 1572"/>
                  <a:gd name="T75" fmla="*/ 2147483647 h 1533"/>
                  <a:gd name="T76" fmla="*/ 2147483647 w 1572"/>
                  <a:gd name="T77" fmla="*/ 2147483647 h 1533"/>
                  <a:gd name="T78" fmla="*/ 2147483647 w 1572"/>
                  <a:gd name="T79" fmla="*/ 2147483647 h 1533"/>
                  <a:gd name="T80" fmla="*/ 2147483647 w 1572"/>
                  <a:gd name="T81" fmla="*/ 2147483647 h 1533"/>
                  <a:gd name="T82" fmla="*/ 2147483647 w 1572"/>
                  <a:gd name="T83" fmla="*/ 2147483647 h 153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572"/>
                  <a:gd name="T127" fmla="*/ 0 h 1533"/>
                  <a:gd name="T128" fmla="*/ 1572 w 1572"/>
                  <a:gd name="T129" fmla="*/ 1533 h 1533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572" h="1533">
                    <a:moveTo>
                      <a:pt x="251" y="228"/>
                    </a:moveTo>
                    <a:lnTo>
                      <a:pt x="567" y="0"/>
                    </a:lnTo>
                    <a:lnTo>
                      <a:pt x="717" y="40"/>
                    </a:lnTo>
                    <a:lnTo>
                      <a:pt x="790" y="113"/>
                    </a:lnTo>
                    <a:lnTo>
                      <a:pt x="1087" y="142"/>
                    </a:lnTo>
                    <a:lnTo>
                      <a:pt x="1096" y="900"/>
                    </a:lnTo>
                    <a:lnTo>
                      <a:pt x="1193" y="922"/>
                    </a:lnTo>
                    <a:lnTo>
                      <a:pt x="1238" y="1013"/>
                    </a:lnTo>
                    <a:lnTo>
                      <a:pt x="1306" y="982"/>
                    </a:lnTo>
                    <a:lnTo>
                      <a:pt x="1449" y="1188"/>
                    </a:lnTo>
                    <a:lnTo>
                      <a:pt x="1572" y="1283"/>
                    </a:lnTo>
                    <a:lnTo>
                      <a:pt x="1567" y="1365"/>
                    </a:lnTo>
                    <a:lnTo>
                      <a:pt x="1412" y="1375"/>
                    </a:lnTo>
                    <a:lnTo>
                      <a:pt x="1344" y="1124"/>
                    </a:lnTo>
                    <a:lnTo>
                      <a:pt x="855" y="876"/>
                    </a:lnTo>
                    <a:lnTo>
                      <a:pt x="868" y="954"/>
                    </a:lnTo>
                    <a:lnTo>
                      <a:pt x="758" y="1055"/>
                    </a:lnTo>
                    <a:lnTo>
                      <a:pt x="740" y="1018"/>
                    </a:lnTo>
                    <a:lnTo>
                      <a:pt x="709" y="1018"/>
                    </a:lnTo>
                    <a:lnTo>
                      <a:pt x="621" y="1228"/>
                    </a:lnTo>
                    <a:lnTo>
                      <a:pt x="348" y="1435"/>
                    </a:lnTo>
                    <a:lnTo>
                      <a:pt x="78" y="1533"/>
                    </a:lnTo>
                    <a:lnTo>
                      <a:pt x="0" y="1520"/>
                    </a:lnTo>
                    <a:lnTo>
                      <a:pt x="310" y="1343"/>
                    </a:lnTo>
                    <a:lnTo>
                      <a:pt x="348" y="1343"/>
                    </a:lnTo>
                    <a:lnTo>
                      <a:pt x="461" y="1206"/>
                    </a:lnTo>
                    <a:lnTo>
                      <a:pt x="512" y="1201"/>
                    </a:lnTo>
                    <a:lnTo>
                      <a:pt x="589" y="1097"/>
                    </a:lnTo>
                    <a:lnTo>
                      <a:pt x="562" y="1051"/>
                    </a:lnTo>
                    <a:lnTo>
                      <a:pt x="397" y="1073"/>
                    </a:lnTo>
                    <a:lnTo>
                      <a:pt x="284" y="812"/>
                    </a:lnTo>
                    <a:lnTo>
                      <a:pt x="348" y="694"/>
                    </a:lnTo>
                    <a:lnTo>
                      <a:pt x="452" y="653"/>
                    </a:lnTo>
                    <a:lnTo>
                      <a:pt x="415" y="548"/>
                    </a:lnTo>
                    <a:lnTo>
                      <a:pt x="306" y="598"/>
                    </a:lnTo>
                    <a:lnTo>
                      <a:pt x="224" y="447"/>
                    </a:lnTo>
                    <a:lnTo>
                      <a:pt x="315" y="411"/>
                    </a:lnTo>
                    <a:lnTo>
                      <a:pt x="397" y="452"/>
                    </a:lnTo>
                    <a:lnTo>
                      <a:pt x="434" y="429"/>
                    </a:lnTo>
                    <a:lnTo>
                      <a:pt x="366" y="301"/>
                    </a:lnTo>
                    <a:lnTo>
                      <a:pt x="246" y="292"/>
                    </a:lnTo>
                    <a:lnTo>
                      <a:pt x="251" y="228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56" name="Text - Wyoming"/>
              <p:cNvSpPr txBox="1">
                <a:spLocks noChangeArrowheads="1"/>
              </p:cNvSpPr>
              <p:nvPr/>
            </p:nvSpPr>
            <p:spPr bwMode="auto">
              <a:xfrm>
                <a:off x="2465385" y="2386012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WY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59" name="Text - Washington"/>
              <p:cNvSpPr txBox="1">
                <a:spLocks noChangeArrowheads="1"/>
              </p:cNvSpPr>
              <p:nvPr/>
            </p:nvSpPr>
            <p:spPr bwMode="auto">
              <a:xfrm>
                <a:off x="1165223" y="1482724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WA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62" name="Text - Utah"/>
              <p:cNvSpPr txBox="1">
                <a:spLocks noChangeArrowheads="1"/>
              </p:cNvSpPr>
              <p:nvPr/>
            </p:nvSpPr>
            <p:spPr bwMode="auto">
              <a:xfrm>
                <a:off x="1903411" y="2967037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UT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69" name="Text - Oregon"/>
              <p:cNvSpPr txBox="1">
                <a:spLocks noChangeArrowheads="1"/>
              </p:cNvSpPr>
              <p:nvPr/>
            </p:nvSpPr>
            <p:spPr bwMode="auto">
              <a:xfrm>
                <a:off x="723897" y="1927224"/>
                <a:ext cx="1219200" cy="406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/>
                </a:r>
                <a:b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</a:b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OR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75" name="Text - New Mexico"/>
              <p:cNvSpPr txBox="1">
                <a:spLocks noChangeArrowheads="1"/>
              </p:cNvSpPr>
              <p:nvPr/>
            </p:nvSpPr>
            <p:spPr bwMode="auto">
              <a:xfrm>
                <a:off x="2538411" y="3741737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NM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78" name="Text - Nevada"/>
              <p:cNvSpPr txBox="1">
                <a:spLocks noChangeArrowheads="1"/>
              </p:cNvSpPr>
              <p:nvPr/>
            </p:nvSpPr>
            <p:spPr bwMode="auto">
              <a:xfrm>
                <a:off x="1031873" y="2836432"/>
                <a:ext cx="1219200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NV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80" name="Text - Montana"/>
              <p:cNvSpPr txBox="1">
                <a:spLocks noChangeArrowheads="1"/>
              </p:cNvSpPr>
              <p:nvPr/>
            </p:nvSpPr>
            <p:spPr bwMode="auto">
              <a:xfrm>
                <a:off x="2319336" y="1674812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MT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94" name="Text - Idaho"/>
              <p:cNvSpPr txBox="1">
                <a:spLocks noChangeArrowheads="1"/>
              </p:cNvSpPr>
              <p:nvPr/>
            </p:nvSpPr>
            <p:spPr bwMode="auto">
              <a:xfrm>
                <a:off x="1724022" y="2222499"/>
                <a:ext cx="693739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ID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95" name="Text - Hawaii"/>
              <p:cNvSpPr txBox="1">
                <a:spLocks noChangeArrowheads="1"/>
              </p:cNvSpPr>
              <p:nvPr/>
            </p:nvSpPr>
            <p:spPr bwMode="auto">
              <a:xfrm>
                <a:off x="2209801" y="4716463"/>
                <a:ext cx="936625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HI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101" name="Text - Colorado"/>
              <p:cNvSpPr txBox="1">
                <a:spLocks noChangeArrowheads="1"/>
              </p:cNvSpPr>
              <p:nvPr/>
            </p:nvSpPr>
            <p:spPr bwMode="auto">
              <a:xfrm>
                <a:off x="2390773" y="2944812"/>
                <a:ext cx="1219200" cy="406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/>
                </a:r>
                <a:b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</a:b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CO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102" name="Text - California"/>
              <p:cNvSpPr txBox="1">
                <a:spLocks noChangeArrowheads="1"/>
              </p:cNvSpPr>
              <p:nvPr/>
            </p:nvSpPr>
            <p:spPr bwMode="auto">
              <a:xfrm>
                <a:off x="587373" y="3074987"/>
                <a:ext cx="1219200" cy="406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/>
                </a:r>
                <a:b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</a:b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CA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104" name="Text - Arizona"/>
              <p:cNvSpPr txBox="1">
                <a:spLocks noChangeArrowheads="1"/>
              </p:cNvSpPr>
              <p:nvPr/>
            </p:nvSpPr>
            <p:spPr bwMode="auto">
              <a:xfrm>
                <a:off x="1501772" y="3607276"/>
                <a:ext cx="1219200" cy="3430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6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/>
                </a:r>
                <a:b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</a:b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AZ</a:t>
                </a:r>
              </a:p>
            </p:txBody>
          </p:sp>
          <p:sp>
            <p:nvSpPr>
              <p:cNvPr id="105" name="Text - Alaska"/>
              <p:cNvSpPr txBox="1">
                <a:spLocks noChangeArrowheads="1"/>
              </p:cNvSpPr>
              <p:nvPr/>
            </p:nvSpPr>
            <p:spPr bwMode="auto">
              <a:xfrm>
                <a:off x="473075" y="4394347"/>
                <a:ext cx="1219200" cy="406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/>
                </a:r>
                <a:b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</a:b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AK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113" name="Line - Hawaii"/>
              <p:cNvSpPr>
                <a:spLocks noChangeShapeType="1"/>
              </p:cNvSpPr>
              <p:nvPr/>
            </p:nvSpPr>
            <p:spPr bwMode="auto">
              <a:xfrm flipH="1" flipV="1">
                <a:off x="2246312" y="4772025"/>
                <a:ext cx="268288" cy="66675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</p:grpSp>
        <p:grpSp>
          <p:nvGrpSpPr>
            <p:cNvPr id="131" name="Group 130"/>
            <p:cNvGrpSpPr/>
            <p:nvPr/>
          </p:nvGrpSpPr>
          <p:grpSpPr>
            <a:xfrm>
              <a:off x="6629400" y="1819275"/>
              <a:ext cx="2293938" cy="1533525"/>
              <a:chOff x="6392862" y="1143000"/>
              <a:chExt cx="2293938" cy="1533525"/>
            </a:xfrm>
            <a:solidFill>
              <a:schemeClr val="accent6"/>
            </a:solidFill>
          </p:grpSpPr>
          <p:sp>
            <p:nvSpPr>
              <p:cNvPr id="10" name="Shape - Vermont"/>
              <p:cNvSpPr>
                <a:spLocks noChangeAspect="1"/>
              </p:cNvSpPr>
              <p:nvPr/>
            </p:nvSpPr>
            <p:spPr bwMode="auto">
              <a:xfrm>
                <a:off x="7123112" y="1611312"/>
                <a:ext cx="220663" cy="401638"/>
              </a:xfrm>
              <a:custGeom>
                <a:avLst/>
                <a:gdLst>
                  <a:gd name="T0" fmla="*/ 0 w 139"/>
                  <a:gd name="T1" fmla="*/ 2147483647 h 257"/>
                  <a:gd name="T2" fmla="*/ 2147483647 w 139"/>
                  <a:gd name="T3" fmla="*/ 0 h 257"/>
                  <a:gd name="T4" fmla="*/ 2147483647 w 139"/>
                  <a:gd name="T5" fmla="*/ 2147483647 h 257"/>
                  <a:gd name="T6" fmla="*/ 2147483647 w 139"/>
                  <a:gd name="T7" fmla="*/ 2147483647 h 257"/>
                  <a:gd name="T8" fmla="*/ 2147483647 w 139"/>
                  <a:gd name="T9" fmla="*/ 2147483647 h 257"/>
                  <a:gd name="T10" fmla="*/ 2147483647 w 139"/>
                  <a:gd name="T11" fmla="*/ 2147483647 h 257"/>
                  <a:gd name="T12" fmla="*/ 2147483647 w 139"/>
                  <a:gd name="T13" fmla="*/ 2147483647 h 257"/>
                  <a:gd name="T14" fmla="*/ 2147483647 w 139"/>
                  <a:gd name="T15" fmla="*/ 2147483647 h 257"/>
                  <a:gd name="T16" fmla="*/ 2147483647 w 139"/>
                  <a:gd name="T17" fmla="*/ 2147483647 h 257"/>
                  <a:gd name="T18" fmla="*/ 0 w 139"/>
                  <a:gd name="T19" fmla="*/ 2147483647 h 25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9"/>
                  <a:gd name="T31" fmla="*/ 0 h 257"/>
                  <a:gd name="T32" fmla="*/ 139 w 139"/>
                  <a:gd name="T33" fmla="*/ 257 h 25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9" h="257">
                    <a:moveTo>
                      <a:pt x="0" y="27"/>
                    </a:moveTo>
                    <a:lnTo>
                      <a:pt x="102" y="0"/>
                    </a:lnTo>
                    <a:lnTo>
                      <a:pt x="139" y="70"/>
                    </a:lnTo>
                    <a:lnTo>
                      <a:pt x="120" y="88"/>
                    </a:lnTo>
                    <a:lnTo>
                      <a:pt x="127" y="243"/>
                    </a:lnTo>
                    <a:lnTo>
                      <a:pt x="69" y="257"/>
                    </a:lnTo>
                    <a:lnTo>
                      <a:pt x="41" y="193"/>
                    </a:lnTo>
                    <a:lnTo>
                      <a:pt x="39" y="117"/>
                    </a:lnTo>
                    <a:lnTo>
                      <a:pt x="14" y="94"/>
                    </a:lnTo>
                    <a:lnTo>
                      <a:pt x="0" y="27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16" name="Shape - Rhode Island"/>
              <p:cNvSpPr>
                <a:spLocks noChangeAspect="1"/>
              </p:cNvSpPr>
              <p:nvPr/>
            </p:nvSpPr>
            <p:spPr bwMode="auto">
              <a:xfrm>
                <a:off x="7434259" y="2063750"/>
                <a:ext cx="120651" cy="101600"/>
              </a:xfrm>
              <a:custGeom>
                <a:avLst/>
                <a:gdLst>
                  <a:gd name="T0" fmla="*/ 0 w 77"/>
                  <a:gd name="T1" fmla="*/ 2147483647 h 64"/>
                  <a:gd name="T2" fmla="*/ 2147483647 w 77"/>
                  <a:gd name="T3" fmla="*/ 0 h 64"/>
                  <a:gd name="T4" fmla="*/ 2147483647 w 77"/>
                  <a:gd name="T5" fmla="*/ 2147483647 h 64"/>
                  <a:gd name="T6" fmla="*/ 2147483647 w 77"/>
                  <a:gd name="T7" fmla="*/ 2147483647 h 64"/>
                  <a:gd name="T8" fmla="*/ 2147483647 w 77"/>
                  <a:gd name="T9" fmla="*/ 2147483647 h 64"/>
                  <a:gd name="T10" fmla="*/ 2147483647 w 77"/>
                  <a:gd name="T11" fmla="*/ 2147483647 h 64"/>
                  <a:gd name="T12" fmla="*/ 0 w 77"/>
                  <a:gd name="T13" fmla="*/ 2147483647 h 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7"/>
                  <a:gd name="T22" fmla="*/ 0 h 64"/>
                  <a:gd name="T23" fmla="*/ 77 w 77"/>
                  <a:gd name="T24" fmla="*/ 64 h 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7" h="64">
                    <a:moveTo>
                      <a:pt x="0" y="10"/>
                    </a:moveTo>
                    <a:lnTo>
                      <a:pt x="32" y="0"/>
                    </a:lnTo>
                    <a:lnTo>
                      <a:pt x="77" y="33"/>
                    </a:lnTo>
                    <a:lnTo>
                      <a:pt x="68" y="42"/>
                    </a:lnTo>
                    <a:lnTo>
                      <a:pt x="46" y="42"/>
                    </a:lnTo>
                    <a:lnTo>
                      <a:pt x="35" y="64"/>
                    </a:lnTo>
                    <a:lnTo>
                      <a:pt x="0" y="1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17" name="Shape - Pennsylvania"/>
              <p:cNvSpPr>
                <a:spLocks noChangeAspect="1"/>
              </p:cNvSpPr>
              <p:nvPr/>
            </p:nvSpPr>
            <p:spPr bwMode="auto">
              <a:xfrm>
                <a:off x="6418261" y="2193925"/>
                <a:ext cx="746125" cy="482600"/>
              </a:xfrm>
              <a:custGeom>
                <a:avLst/>
                <a:gdLst>
                  <a:gd name="T0" fmla="*/ 43 w 473"/>
                  <a:gd name="T1" fmla="*/ 45 h 310"/>
                  <a:gd name="T2" fmla="*/ 0 w 473"/>
                  <a:gd name="T3" fmla="*/ 87 h 310"/>
                  <a:gd name="T4" fmla="*/ 24 w 473"/>
                  <a:gd name="T5" fmla="*/ 237 h 310"/>
                  <a:gd name="T6" fmla="*/ 43 w 473"/>
                  <a:gd name="T7" fmla="*/ 310 h 310"/>
                  <a:gd name="T8" fmla="*/ 124 w 473"/>
                  <a:gd name="T9" fmla="*/ 304 h 310"/>
                  <a:gd name="T10" fmla="*/ 422 w 473"/>
                  <a:gd name="T11" fmla="*/ 248 h 310"/>
                  <a:gd name="T12" fmla="*/ 443 w 473"/>
                  <a:gd name="T13" fmla="*/ 239 h 310"/>
                  <a:gd name="T14" fmla="*/ 473 w 473"/>
                  <a:gd name="T15" fmla="*/ 169 h 310"/>
                  <a:gd name="T16" fmla="*/ 428 w 473"/>
                  <a:gd name="T17" fmla="*/ 130 h 310"/>
                  <a:gd name="T18" fmla="*/ 452 w 473"/>
                  <a:gd name="T19" fmla="*/ 41 h 310"/>
                  <a:gd name="T20" fmla="*/ 418 w 473"/>
                  <a:gd name="T21" fmla="*/ 32 h 310"/>
                  <a:gd name="T22" fmla="*/ 418 w 473"/>
                  <a:gd name="T23" fmla="*/ 9 h 310"/>
                  <a:gd name="T24" fmla="*/ 403 w 473"/>
                  <a:gd name="T25" fmla="*/ 0 h 310"/>
                  <a:gd name="T26" fmla="*/ 57 w 473"/>
                  <a:gd name="T27" fmla="*/ 64 h 310"/>
                  <a:gd name="T28" fmla="*/ 43 w 473"/>
                  <a:gd name="T29" fmla="*/ 45 h 31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73"/>
                  <a:gd name="T46" fmla="*/ 0 h 310"/>
                  <a:gd name="T47" fmla="*/ 473 w 473"/>
                  <a:gd name="T48" fmla="*/ 310 h 31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73" h="310">
                    <a:moveTo>
                      <a:pt x="43" y="45"/>
                    </a:moveTo>
                    <a:lnTo>
                      <a:pt x="0" y="87"/>
                    </a:lnTo>
                    <a:lnTo>
                      <a:pt x="24" y="237"/>
                    </a:lnTo>
                    <a:lnTo>
                      <a:pt x="43" y="310"/>
                    </a:lnTo>
                    <a:lnTo>
                      <a:pt x="124" y="304"/>
                    </a:lnTo>
                    <a:lnTo>
                      <a:pt x="422" y="248"/>
                    </a:lnTo>
                    <a:lnTo>
                      <a:pt x="443" y="239"/>
                    </a:lnTo>
                    <a:lnTo>
                      <a:pt x="473" y="169"/>
                    </a:lnTo>
                    <a:lnTo>
                      <a:pt x="428" y="130"/>
                    </a:lnTo>
                    <a:lnTo>
                      <a:pt x="452" y="41"/>
                    </a:lnTo>
                    <a:lnTo>
                      <a:pt x="418" y="32"/>
                    </a:lnTo>
                    <a:lnTo>
                      <a:pt x="418" y="9"/>
                    </a:lnTo>
                    <a:lnTo>
                      <a:pt x="403" y="0"/>
                    </a:lnTo>
                    <a:lnTo>
                      <a:pt x="57" y="64"/>
                    </a:lnTo>
                    <a:lnTo>
                      <a:pt x="43" y="45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grpSp>
            <p:nvGrpSpPr>
              <p:cNvPr id="23" name="Shape - New York"/>
              <p:cNvGrpSpPr>
                <a:grpSpLocks/>
              </p:cNvGrpSpPr>
              <p:nvPr/>
            </p:nvGrpSpPr>
            <p:grpSpPr bwMode="auto">
              <a:xfrm>
                <a:off x="6481761" y="1647825"/>
                <a:ext cx="1044575" cy="700087"/>
                <a:chOff x="4071" y="893"/>
                <a:chExt cx="658" cy="440"/>
              </a:xfrm>
              <a:grpFill/>
            </p:grpSpPr>
            <p:sp>
              <p:nvSpPr>
                <p:cNvPr id="127" name="Shape -"/>
                <p:cNvSpPr>
                  <a:spLocks noChangeAspect="1"/>
                </p:cNvSpPr>
                <p:nvPr/>
              </p:nvSpPr>
              <p:spPr bwMode="auto">
                <a:xfrm>
                  <a:off x="4071" y="893"/>
                  <a:ext cx="521" cy="417"/>
                </a:xfrm>
                <a:custGeom>
                  <a:avLst/>
                  <a:gdLst>
                    <a:gd name="T0" fmla="*/ 41 w 524"/>
                    <a:gd name="T1" fmla="*/ 286 h 426"/>
                    <a:gd name="T2" fmla="*/ 90 w 524"/>
                    <a:gd name="T3" fmla="*/ 261 h 426"/>
                    <a:gd name="T4" fmla="*/ 157 w 524"/>
                    <a:gd name="T5" fmla="*/ 255 h 426"/>
                    <a:gd name="T6" fmla="*/ 173 w 524"/>
                    <a:gd name="T7" fmla="*/ 233 h 426"/>
                    <a:gd name="T8" fmla="*/ 197 w 524"/>
                    <a:gd name="T9" fmla="*/ 230 h 426"/>
                    <a:gd name="T10" fmla="*/ 211 w 524"/>
                    <a:gd name="T11" fmla="*/ 206 h 426"/>
                    <a:gd name="T12" fmla="*/ 233 w 524"/>
                    <a:gd name="T13" fmla="*/ 197 h 426"/>
                    <a:gd name="T14" fmla="*/ 223 w 524"/>
                    <a:gd name="T15" fmla="*/ 152 h 426"/>
                    <a:gd name="T16" fmla="*/ 209 w 524"/>
                    <a:gd name="T17" fmla="*/ 140 h 426"/>
                    <a:gd name="T18" fmla="*/ 237 w 524"/>
                    <a:gd name="T19" fmla="*/ 104 h 426"/>
                    <a:gd name="T20" fmla="*/ 255 w 524"/>
                    <a:gd name="T21" fmla="*/ 104 h 426"/>
                    <a:gd name="T22" fmla="*/ 316 w 524"/>
                    <a:gd name="T23" fmla="*/ 28 h 426"/>
                    <a:gd name="T24" fmla="*/ 410 w 524"/>
                    <a:gd name="T25" fmla="*/ 0 h 426"/>
                    <a:gd name="T26" fmla="*/ 421 w 524"/>
                    <a:gd name="T27" fmla="*/ 72 h 426"/>
                    <a:gd name="T28" fmla="*/ 425 w 524"/>
                    <a:gd name="T29" fmla="*/ 69 h 426"/>
                    <a:gd name="T30" fmla="*/ 448 w 524"/>
                    <a:gd name="T31" fmla="*/ 94 h 426"/>
                    <a:gd name="T32" fmla="*/ 449 w 524"/>
                    <a:gd name="T33" fmla="*/ 167 h 426"/>
                    <a:gd name="T34" fmla="*/ 477 w 524"/>
                    <a:gd name="T35" fmla="*/ 227 h 426"/>
                    <a:gd name="T36" fmla="*/ 488 w 524"/>
                    <a:gd name="T37" fmla="*/ 304 h 426"/>
                    <a:gd name="T38" fmla="*/ 491 w 524"/>
                    <a:gd name="T39" fmla="*/ 371 h 426"/>
                    <a:gd name="T40" fmla="*/ 524 w 524"/>
                    <a:gd name="T41" fmla="*/ 394 h 426"/>
                    <a:gd name="T42" fmla="*/ 500 w 524"/>
                    <a:gd name="T43" fmla="*/ 426 h 426"/>
                    <a:gd name="T44" fmla="*/ 439 w 524"/>
                    <a:gd name="T45" fmla="*/ 388 h 426"/>
                    <a:gd name="T46" fmla="*/ 407 w 524"/>
                    <a:gd name="T47" fmla="*/ 391 h 426"/>
                    <a:gd name="T48" fmla="*/ 376 w 524"/>
                    <a:gd name="T49" fmla="*/ 382 h 426"/>
                    <a:gd name="T50" fmla="*/ 378 w 524"/>
                    <a:gd name="T51" fmla="*/ 359 h 426"/>
                    <a:gd name="T52" fmla="*/ 358 w 524"/>
                    <a:gd name="T53" fmla="*/ 352 h 426"/>
                    <a:gd name="T54" fmla="*/ 15 w 524"/>
                    <a:gd name="T55" fmla="*/ 417 h 426"/>
                    <a:gd name="T56" fmla="*/ 0 w 524"/>
                    <a:gd name="T57" fmla="*/ 398 h 426"/>
                    <a:gd name="T58" fmla="*/ 53 w 524"/>
                    <a:gd name="T59" fmla="*/ 322 h 426"/>
                    <a:gd name="T60" fmla="*/ 41 w 524"/>
                    <a:gd name="T61" fmla="*/ 286 h 42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524"/>
                    <a:gd name="T94" fmla="*/ 0 h 426"/>
                    <a:gd name="T95" fmla="*/ 524 w 524"/>
                    <a:gd name="T96" fmla="*/ 426 h 42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524" h="426">
                      <a:moveTo>
                        <a:pt x="41" y="286"/>
                      </a:moveTo>
                      <a:lnTo>
                        <a:pt x="90" y="261"/>
                      </a:lnTo>
                      <a:lnTo>
                        <a:pt x="157" y="255"/>
                      </a:lnTo>
                      <a:lnTo>
                        <a:pt x="173" y="233"/>
                      </a:lnTo>
                      <a:lnTo>
                        <a:pt x="197" y="230"/>
                      </a:lnTo>
                      <a:lnTo>
                        <a:pt x="211" y="206"/>
                      </a:lnTo>
                      <a:lnTo>
                        <a:pt x="233" y="197"/>
                      </a:lnTo>
                      <a:lnTo>
                        <a:pt x="223" y="152"/>
                      </a:lnTo>
                      <a:lnTo>
                        <a:pt x="209" y="140"/>
                      </a:lnTo>
                      <a:lnTo>
                        <a:pt x="237" y="104"/>
                      </a:lnTo>
                      <a:lnTo>
                        <a:pt x="255" y="104"/>
                      </a:lnTo>
                      <a:lnTo>
                        <a:pt x="316" y="28"/>
                      </a:lnTo>
                      <a:lnTo>
                        <a:pt x="410" y="0"/>
                      </a:lnTo>
                      <a:lnTo>
                        <a:pt x="421" y="72"/>
                      </a:lnTo>
                      <a:lnTo>
                        <a:pt x="425" y="69"/>
                      </a:lnTo>
                      <a:lnTo>
                        <a:pt x="448" y="94"/>
                      </a:lnTo>
                      <a:lnTo>
                        <a:pt x="449" y="167"/>
                      </a:lnTo>
                      <a:lnTo>
                        <a:pt x="477" y="227"/>
                      </a:lnTo>
                      <a:lnTo>
                        <a:pt x="488" y="304"/>
                      </a:lnTo>
                      <a:lnTo>
                        <a:pt x="491" y="371"/>
                      </a:lnTo>
                      <a:lnTo>
                        <a:pt x="524" y="394"/>
                      </a:lnTo>
                      <a:lnTo>
                        <a:pt x="500" y="426"/>
                      </a:lnTo>
                      <a:lnTo>
                        <a:pt x="439" y="388"/>
                      </a:lnTo>
                      <a:lnTo>
                        <a:pt x="407" y="391"/>
                      </a:lnTo>
                      <a:lnTo>
                        <a:pt x="376" y="382"/>
                      </a:lnTo>
                      <a:lnTo>
                        <a:pt x="378" y="359"/>
                      </a:lnTo>
                      <a:lnTo>
                        <a:pt x="358" y="352"/>
                      </a:lnTo>
                      <a:lnTo>
                        <a:pt x="15" y="417"/>
                      </a:lnTo>
                      <a:lnTo>
                        <a:pt x="0" y="398"/>
                      </a:lnTo>
                      <a:lnTo>
                        <a:pt x="53" y="322"/>
                      </a:lnTo>
                      <a:lnTo>
                        <a:pt x="41" y="286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200" b="1">
                    <a:latin typeface="Lucida Sans" panose="020B0602030504020204" pitchFamily="34" charset="0"/>
                  </a:endParaRPr>
                </a:p>
              </p:txBody>
            </p:sp>
            <p:sp>
              <p:nvSpPr>
                <p:cNvPr id="128" name="Shape -"/>
                <p:cNvSpPr>
                  <a:spLocks noChangeAspect="1"/>
                </p:cNvSpPr>
                <p:nvPr/>
              </p:nvSpPr>
              <p:spPr bwMode="auto">
                <a:xfrm>
                  <a:off x="4578" y="1244"/>
                  <a:ext cx="151" cy="89"/>
                </a:xfrm>
                <a:custGeom>
                  <a:avLst/>
                  <a:gdLst>
                    <a:gd name="T0" fmla="*/ 0 w 152"/>
                    <a:gd name="T1" fmla="*/ 67 h 91"/>
                    <a:gd name="T2" fmla="*/ 63 w 152"/>
                    <a:gd name="T3" fmla="*/ 37 h 91"/>
                    <a:gd name="T4" fmla="*/ 124 w 152"/>
                    <a:gd name="T5" fmla="*/ 0 h 91"/>
                    <a:gd name="T6" fmla="*/ 134 w 152"/>
                    <a:gd name="T7" fmla="*/ 1 h 91"/>
                    <a:gd name="T8" fmla="*/ 152 w 152"/>
                    <a:gd name="T9" fmla="*/ 3 h 91"/>
                    <a:gd name="T10" fmla="*/ 93 w 152"/>
                    <a:gd name="T11" fmla="*/ 50 h 91"/>
                    <a:gd name="T12" fmla="*/ 18 w 152"/>
                    <a:gd name="T13" fmla="*/ 91 h 91"/>
                    <a:gd name="T14" fmla="*/ 0 w 152"/>
                    <a:gd name="T15" fmla="*/ 67 h 9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52"/>
                    <a:gd name="T25" fmla="*/ 0 h 91"/>
                    <a:gd name="T26" fmla="*/ 152 w 152"/>
                    <a:gd name="T27" fmla="*/ 91 h 9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52" h="91">
                      <a:moveTo>
                        <a:pt x="0" y="67"/>
                      </a:moveTo>
                      <a:lnTo>
                        <a:pt x="63" y="37"/>
                      </a:lnTo>
                      <a:lnTo>
                        <a:pt x="124" y="0"/>
                      </a:lnTo>
                      <a:lnTo>
                        <a:pt x="134" y="1"/>
                      </a:lnTo>
                      <a:lnTo>
                        <a:pt x="152" y="3"/>
                      </a:lnTo>
                      <a:lnTo>
                        <a:pt x="93" y="50"/>
                      </a:lnTo>
                      <a:lnTo>
                        <a:pt x="18" y="91"/>
                      </a:lnTo>
                      <a:lnTo>
                        <a:pt x="0" y="67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200" b="1">
                    <a:latin typeface="Lucida Sans" panose="020B0602030504020204" pitchFamily="34" charset="0"/>
                  </a:endParaRPr>
                </a:p>
              </p:txBody>
            </p:sp>
          </p:grpSp>
          <p:sp>
            <p:nvSpPr>
              <p:cNvPr id="25" name="Shape - New Jersey"/>
              <p:cNvSpPr>
                <a:spLocks noChangeAspect="1"/>
              </p:cNvSpPr>
              <p:nvPr/>
            </p:nvSpPr>
            <p:spPr bwMode="auto">
              <a:xfrm>
                <a:off x="7094535" y="2249487"/>
                <a:ext cx="196851" cy="385763"/>
              </a:xfrm>
              <a:custGeom>
                <a:avLst/>
                <a:gdLst>
                  <a:gd name="T0" fmla="*/ 2147483647 w 125"/>
                  <a:gd name="T1" fmla="*/ 2147483647 h 247"/>
                  <a:gd name="T2" fmla="*/ 2147483647 w 125"/>
                  <a:gd name="T3" fmla="*/ 0 h 247"/>
                  <a:gd name="T4" fmla="*/ 2147483647 w 125"/>
                  <a:gd name="T5" fmla="*/ 2147483647 h 247"/>
                  <a:gd name="T6" fmla="*/ 2147483647 w 125"/>
                  <a:gd name="T7" fmla="*/ 2147483647 h 247"/>
                  <a:gd name="T8" fmla="*/ 2147483647 w 125"/>
                  <a:gd name="T9" fmla="*/ 2147483647 h 247"/>
                  <a:gd name="T10" fmla="*/ 2147483647 w 125"/>
                  <a:gd name="T11" fmla="*/ 2147483647 h 247"/>
                  <a:gd name="T12" fmla="*/ 2147483647 w 125"/>
                  <a:gd name="T13" fmla="*/ 2147483647 h 247"/>
                  <a:gd name="T14" fmla="*/ 2147483647 w 125"/>
                  <a:gd name="T15" fmla="*/ 2147483647 h 247"/>
                  <a:gd name="T16" fmla="*/ 2147483647 w 125"/>
                  <a:gd name="T17" fmla="*/ 2147483647 h 247"/>
                  <a:gd name="T18" fmla="*/ 2147483647 w 125"/>
                  <a:gd name="T19" fmla="*/ 2147483647 h 247"/>
                  <a:gd name="T20" fmla="*/ 2147483647 w 125"/>
                  <a:gd name="T21" fmla="*/ 2147483647 h 247"/>
                  <a:gd name="T22" fmla="*/ 0 w 125"/>
                  <a:gd name="T23" fmla="*/ 2147483647 h 247"/>
                  <a:gd name="T24" fmla="*/ 2147483647 w 125"/>
                  <a:gd name="T25" fmla="*/ 2147483647 h 2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25"/>
                  <a:gd name="T40" fmla="*/ 0 h 247"/>
                  <a:gd name="T41" fmla="*/ 125 w 125"/>
                  <a:gd name="T42" fmla="*/ 247 h 24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25" h="247">
                    <a:moveTo>
                      <a:pt x="22" y="2"/>
                    </a:moveTo>
                    <a:lnTo>
                      <a:pt x="52" y="0"/>
                    </a:lnTo>
                    <a:lnTo>
                      <a:pt x="112" y="37"/>
                    </a:lnTo>
                    <a:lnTo>
                      <a:pt x="103" y="67"/>
                    </a:lnTo>
                    <a:lnTo>
                      <a:pt x="124" y="86"/>
                    </a:lnTo>
                    <a:lnTo>
                      <a:pt x="125" y="203"/>
                    </a:lnTo>
                    <a:lnTo>
                      <a:pt x="104" y="247"/>
                    </a:lnTo>
                    <a:lnTo>
                      <a:pt x="81" y="231"/>
                    </a:lnTo>
                    <a:lnTo>
                      <a:pt x="55" y="230"/>
                    </a:lnTo>
                    <a:lnTo>
                      <a:pt x="12" y="206"/>
                    </a:lnTo>
                    <a:lnTo>
                      <a:pt x="45" y="133"/>
                    </a:lnTo>
                    <a:lnTo>
                      <a:pt x="0" y="94"/>
                    </a:lnTo>
                    <a:lnTo>
                      <a:pt x="22" y="2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26" name="Shape - New Hampshire"/>
              <p:cNvSpPr>
                <a:spLocks noChangeAspect="1"/>
              </p:cNvSpPr>
              <p:nvPr/>
            </p:nvSpPr>
            <p:spPr bwMode="auto">
              <a:xfrm>
                <a:off x="7285036" y="1535112"/>
                <a:ext cx="257175" cy="447675"/>
              </a:xfrm>
              <a:custGeom>
                <a:avLst/>
                <a:gdLst>
                  <a:gd name="T0" fmla="*/ 2147483647 w 162"/>
                  <a:gd name="T1" fmla="*/ 0 h 289"/>
                  <a:gd name="T2" fmla="*/ 0 w 162"/>
                  <a:gd name="T3" fmla="*/ 2147483647 h 289"/>
                  <a:gd name="T4" fmla="*/ 2147483647 w 162"/>
                  <a:gd name="T5" fmla="*/ 2147483647 h 289"/>
                  <a:gd name="T6" fmla="*/ 2147483647 w 162"/>
                  <a:gd name="T7" fmla="*/ 2147483647 h 289"/>
                  <a:gd name="T8" fmla="*/ 2147483647 w 162"/>
                  <a:gd name="T9" fmla="*/ 2147483647 h 289"/>
                  <a:gd name="T10" fmla="*/ 2147483647 w 162"/>
                  <a:gd name="T11" fmla="*/ 2147483647 h 289"/>
                  <a:gd name="T12" fmla="*/ 2147483647 w 162"/>
                  <a:gd name="T13" fmla="*/ 2147483647 h 289"/>
                  <a:gd name="T14" fmla="*/ 2147483647 w 162"/>
                  <a:gd name="T15" fmla="*/ 2147483647 h 289"/>
                  <a:gd name="T16" fmla="*/ 2147483647 w 162"/>
                  <a:gd name="T17" fmla="*/ 2147483647 h 289"/>
                  <a:gd name="T18" fmla="*/ 2147483647 w 162"/>
                  <a:gd name="T19" fmla="*/ 2147483647 h 289"/>
                  <a:gd name="T20" fmla="*/ 2147483647 w 162"/>
                  <a:gd name="T21" fmla="*/ 2147483647 h 289"/>
                  <a:gd name="T22" fmla="*/ 2147483647 w 162"/>
                  <a:gd name="T23" fmla="*/ 2147483647 h 289"/>
                  <a:gd name="T24" fmla="*/ 2147483647 w 162"/>
                  <a:gd name="T25" fmla="*/ 0 h 28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2"/>
                  <a:gd name="T40" fmla="*/ 0 h 289"/>
                  <a:gd name="T41" fmla="*/ 162 w 162"/>
                  <a:gd name="T42" fmla="*/ 289 h 28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2" h="289">
                    <a:moveTo>
                      <a:pt x="34" y="0"/>
                    </a:moveTo>
                    <a:lnTo>
                      <a:pt x="0" y="51"/>
                    </a:lnTo>
                    <a:lnTo>
                      <a:pt x="37" y="118"/>
                    </a:lnTo>
                    <a:lnTo>
                      <a:pt x="15" y="136"/>
                    </a:lnTo>
                    <a:lnTo>
                      <a:pt x="24" y="289"/>
                    </a:lnTo>
                    <a:lnTo>
                      <a:pt x="115" y="267"/>
                    </a:lnTo>
                    <a:lnTo>
                      <a:pt x="138" y="267"/>
                    </a:lnTo>
                    <a:lnTo>
                      <a:pt x="152" y="250"/>
                    </a:lnTo>
                    <a:lnTo>
                      <a:pt x="152" y="222"/>
                    </a:lnTo>
                    <a:lnTo>
                      <a:pt x="162" y="204"/>
                    </a:lnTo>
                    <a:lnTo>
                      <a:pt x="112" y="182"/>
                    </a:lnTo>
                    <a:lnTo>
                      <a:pt x="46" y="14"/>
                    </a:lnTo>
                    <a:lnTo>
                      <a:pt x="34" y="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33" name="Shape - Massachusetts"/>
              <p:cNvSpPr>
                <a:spLocks noChangeAspect="1"/>
              </p:cNvSpPr>
              <p:nvPr/>
            </p:nvSpPr>
            <p:spPr bwMode="auto">
              <a:xfrm>
                <a:off x="7229473" y="1920875"/>
                <a:ext cx="468312" cy="211137"/>
              </a:xfrm>
              <a:custGeom>
                <a:avLst/>
                <a:gdLst>
                  <a:gd name="T0" fmla="*/ 0 w 296"/>
                  <a:gd name="T1" fmla="*/ 2147483647 h 134"/>
                  <a:gd name="T2" fmla="*/ 2147483647 w 296"/>
                  <a:gd name="T3" fmla="*/ 2147483647 h 134"/>
                  <a:gd name="T4" fmla="*/ 2147483647 w 296"/>
                  <a:gd name="T5" fmla="*/ 2147483647 h 134"/>
                  <a:gd name="T6" fmla="*/ 2147483647 w 296"/>
                  <a:gd name="T7" fmla="*/ 0 h 134"/>
                  <a:gd name="T8" fmla="*/ 2147483647 w 296"/>
                  <a:gd name="T9" fmla="*/ 2147483647 h 134"/>
                  <a:gd name="T10" fmla="*/ 2147483647 w 296"/>
                  <a:gd name="T11" fmla="*/ 2147483647 h 134"/>
                  <a:gd name="T12" fmla="*/ 2147483647 w 296"/>
                  <a:gd name="T13" fmla="*/ 2147483647 h 134"/>
                  <a:gd name="T14" fmla="*/ 2147483647 w 296"/>
                  <a:gd name="T15" fmla="*/ 2147483647 h 134"/>
                  <a:gd name="T16" fmla="*/ 2147483647 w 296"/>
                  <a:gd name="T17" fmla="*/ 2147483647 h 134"/>
                  <a:gd name="T18" fmla="*/ 2147483647 w 296"/>
                  <a:gd name="T19" fmla="*/ 2147483647 h 134"/>
                  <a:gd name="T20" fmla="*/ 2147483647 w 296"/>
                  <a:gd name="T21" fmla="*/ 2147483647 h 134"/>
                  <a:gd name="T22" fmla="*/ 2147483647 w 296"/>
                  <a:gd name="T23" fmla="*/ 2147483647 h 134"/>
                  <a:gd name="T24" fmla="*/ 2147483647 w 296"/>
                  <a:gd name="T25" fmla="*/ 2147483647 h 134"/>
                  <a:gd name="T26" fmla="*/ 2147483647 w 296"/>
                  <a:gd name="T27" fmla="*/ 2147483647 h 134"/>
                  <a:gd name="T28" fmla="*/ 2147483647 w 296"/>
                  <a:gd name="T29" fmla="*/ 2147483647 h 134"/>
                  <a:gd name="T30" fmla="*/ 2147483647 w 296"/>
                  <a:gd name="T31" fmla="*/ 2147483647 h 134"/>
                  <a:gd name="T32" fmla="*/ 2147483647 w 296"/>
                  <a:gd name="T33" fmla="*/ 2147483647 h 134"/>
                  <a:gd name="T34" fmla="*/ 2147483647 w 296"/>
                  <a:gd name="T35" fmla="*/ 2147483647 h 134"/>
                  <a:gd name="T36" fmla="*/ 2147483647 w 296"/>
                  <a:gd name="T37" fmla="*/ 2147483647 h 134"/>
                  <a:gd name="T38" fmla="*/ 0 w 296"/>
                  <a:gd name="T39" fmla="*/ 2147483647 h 13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96"/>
                  <a:gd name="T61" fmla="*/ 0 h 134"/>
                  <a:gd name="T62" fmla="*/ 296 w 296"/>
                  <a:gd name="T63" fmla="*/ 134 h 13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96" h="134">
                    <a:moveTo>
                      <a:pt x="0" y="54"/>
                    </a:moveTo>
                    <a:lnTo>
                      <a:pt x="151" y="16"/>
                    </a:lnTo>
                    <a:lnTo>
                      <a:pt x="169" y="18"/>
                    </a:lnTo>
                    <a:lnTo>
                      <a:pt x="187" y="0"/>
                    </a:lnTo>
                    <a:lnTo>
                      <a:pt x="202" y="9"/>
                    </a:lnTo>
                    <a:lnTo>
                      <a:pt x="184" y="48"/>
                    </a:lnTo>
                    <a:lnTo>
                      <a:pt x="215" y="45"/>
                    </a:lnTo>
                    <a:lnTo>
                      <a:pt x="233" y="74"/>
                    </a:lnTo>
                    <a:lnTo>
                      <a:pt x="254" y="77"/>
                    </a:lnTo>
                    <a:lnTo>
                      <a:pt x="269" y="73"/>
                    </a:lnTo>
                    <a:lnTo>
                      <a:pt x="269" y="57"/>
                    </a:lnTo>
                    <a:lnTo>
                      <a:pt x="243" y="36"/>
                    </a:lnTo>
                    <a:lnTo>
                      <a:pt x="263" y="34"/>
                    </a:lnTo>
                    <a:lnTo>
                      <a:pt x="296" y="79"/>
                    </a:lnTo>
                    <a:lnTo>
                      <a:pt x="264" y="106"/>
                    </a:lnTo>
                    <a:lnTo>
                      <a:pt x="229" y="92"/>
                    </a:lnTo>
                    <a:lnTo>
                      <a:pt x="206" y="125"/>
                    </a:lnTo>
                    <a:lnTo>
                      <a:pt x="161" y="92"/>
                    </a:lnTo>
                    <a:lnTo>
                      <a:pt x="12" y="134"/>
                    </a:lnTo>
                    <a:lnTo>
                      <a:pt x="0" y="54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36" name="Shape - Maine"/>
              <p:cNvSpPr>
                <a:spLocks noChangeAspect="1"/>
              </p:cNvSpPr>
              <p:nvPr/>
            </p:nvSpPr>
            <p:spPr bwMode="auto">
              <a:xfrm>
                <a:off x="7339010" y="1143000"/>
                <a:ext cx="492125" cy="708025"/>
              </a:xfrm>
              <a:custGeom>
                <a:avLst/>
                <a:gdLst>
                  <a:gd name="T0" fmla="*/ 2147483647 w 313"/>
                  <a:gd name="T1" fmla="*/ 2147483647 h 478"/>
                  <a:gd name="T2" fmla="*/ 2147483647 w 313"/>
                  <a:gd name="T3" fmla="*/ 2147483647 h 478"/>
                  <a:gd name="T4" fmla="*/ 2147483647 w 313"/>
                  <a:gd name="T5" fmla="*/ 2147483647 h 478"/>
                  <a:gd name="T6" fmla="*/ 2147483647 w 313"/>
                  <a:gd name="T7" fmla="*/ 2147483647 h 478"/>
                  <a:gd name="T8" fmla="*/ 2147483647 w 313"/>
                  <a:gd name="T9" fmla="*/ 2147483647 h 478"/>
                  <a:gd name="T10" fmla="*/ 2147483647 w 313"/>
                  <a:gd name="T11" fmla="*/ 2147483647 h 478"/>
                  <a:gd name="T12" fmla="*/ 2147483647 w 313"/>
                  <a:gd name="T13" fmla="*/ 2147483647 h 478"/>
                  <a:gd name="T14" fmla="*/ 0 w 313"/>
                  <a:gd name="T15" fmla="*/ 2147483647 h 478"/>
                  <a:gd name="T16" fmla="*/ 2147483647 w 313"/>
                  <a:gd name="T17" fmla="*/ 2147483647 h 478"/>
                  <a:gd name="T18" fmla="*/ 2147483647 w 313"/>
                  <a:gd name="T19" fmla="*/ 2147483647 h 478"/>
                  <a:gd name="T20" fmla="*/ 2147483647 w 313"/>
                  <a:gd name="T21" fmla="*/ 2147483647 h 478"/>
                  <a:gd name="T22" fmla="*/ 2147483647 w 313"/>
                  <a:gd name="T23" fmla="*/ 2147483647 h 478"/>
                  <a:gd name="T24" fmla="*/ 2147483647 w 313"/>
                  <a:gd name="T25" fmla="*/ 2147483647 h 478"/>
                  <a:gd name="T26" fmla="*/ 2147483647 w 313"/>
                  <a:gd name="T27" fmla="*/ 2147483647 h 478"/>
                  <a:gd name="T28" fmla="*/ 2147483647 w 313"/>
                  <a:gd name="T29" fmla="*/ 2147483647 h 478"/>
                  <a:gd name="T30" fmla="*/ 2147483647 w 313"/>
                  <a:gd name="T31" fmla="*/ 2147483647 h 478"/>
                  <a:gd name="T32" fmla="*/ 2147483647 w 313"/>
                  <a:gd name="T33" fmla="*/ 2147483647 h 478"/>
                  <a:gd name="T34" fmla="*/ 2147483647 w 313"/>
                  <a:gd name="T35" fmla="*/ 2147483647 h 478"/>
                  <a:gd name="T36" fmla="*/ 2147483647 w 313"/>
                  <a:gd name="T37" fmla="*/ 2147483647 h 478"/>
                  <a:gd name="T38" fmla="*/ 2147483647 w 313"/>
                  <a:gd name="T39" fmla="*/ 2147483647 h 478"/>
                  <a:gd name="T40" fmla="*/ 2147483647 w 313"/>
                  <a:gd name="T41" fmla="*/ 2147483647 h 478"/>
                  <a:gd name="T42" fmla="*/ 2147483647 w 313"/>
                  <a:gd name="T43" fmla="*/ 2147483647 h 478"/>
                  <a:gd name="T44" fmla="*/ 2147483647 w 313"/>
                  <a:gd name="T45" fmla="*/ 2147483647 h 478"/>
                  <a:gd name="T46" fmla="*/ 2147483647 w 313"/>
                  <a:gd name="T47" fmla="*/ 2147483647 h 478"/>
                  <a:gd name="T48" fmla="*/ 2147483647 w 313"/>
                  <a:gd name="T49" fmla="*/ 0 h 478"/>
                  <a:gd name="T50" fmla="*/ 2147483647 w 313"/>
                  <a:gd name="T51" fmla="*/ 2147483647 h 478"/>
                  <a:gd name="T52" fmla="*/ 2147483647 w 313"/>
                  <a:gd name="T53" fmla="*/ 2147483647 h 478"/>
                  <a:gd name="T54" fmla="*/ 2147483647 w 313"/>
                  <a:gd name="T55" fmla="*/ 2147483647 h 47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13"/>
                  <a:gd name="T85" fmla="*/ 0 h 478"/>
                  <a:gd name="T86" fmla="*/ 313 w 313"/>
                  <a:gd name="T87" fmla="*/ 478 h 478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13" h="478">
                    <a:moveTo>
                      <a:pt x="73" y="15"/>
                    </a:moveTo>
                    <a:lnTo>
                      <a:pt x="27" y="103"/>
                    </a:lnTo>
                    <a:lnTo>
                      <a:pt x="49" y="136"/>
                    </a:lnTo>
                    <a:lnTo>
                      <a:pt x="27" y="176"/>
                    </a:lnTo>
                    <a:lnTo>
                      <a:pt x="40" y="189"/>
                    </a:lnTo>
                    <a:lnTo>
                      <a:pt x="31" y="216"/>
                    </a:lnTo>
                    <a:lnTo>
                      <a:pt x="31" y="261"/>
                    </a:lnTo>
                    <a:lnTo>
                      <a:pt x="0" y="277"/>
                    </a:lnTo>
                    <a:lnTo>
                      <a:pt x="12" y="291"/>
                    </a:lnTo>
                    <a:lnTo>
                      <a:pt x="78" y="457"/>
                    </a:lnTo>
                    <a:lnTo>
                      <a:pt x="130" y="478"/>
                    </a:lnTo>
                    <a:lnTo>
                      <a:pt x="127" y="444"/>
                    </a:lnTo>
                    <a:lnTo>
                      <a:pt x="152" y="417"/>
                    </a:lnTo>
                    <a:lnTo>
                      <a:pt x="143" y="389"/>
                    </a:lnTo>
                    <a:lnTo>
                      <a:pt x="207" y="355"/>
                    </a:lnTo>
                    <a:lnTo>
                      <a:pt x="210" y="308"/>
                    </a:lnTo>
                    <a:lnTo>
                      <a:pt x="248" y="305"/>
                    </a:lnTo>
                    <a:lnTo>
                      <a:pt x="277" y="270"/>
                    </a:lnTo>
                    <a:lnTo>
                      <a:pt x="313" y="246"/>
                    </a:lnTo>
                    <a:lnTo>
                      <a:pt x="313" y="216"/>
                    </a:lnTo>
                    <a:lnTo>
                      <a:pt x="264" y="207"/>
                    </a:lnTo>
                    <a:lnTo>
                      <a:pt x="255" y="174"/>
                    </a:lnTo>
                    <a:lnTo>
                      <a:pt x="206" y="170"/>
                    </a:lnTo>
                    <a:lnTo>
                      <a:pt x="166" y="28"/>
                    </a:lnTo>
                    <a:lnTo>
                      <a:pt x="148" y="0"/>
                    </a:lnTo>
                    <a:lnTo>
                      <a:pt x="98" y="12"/>
                    </a:lnTo>
                    <a:lnTo>
                      <a:pt x="90" y="25"/>
                    </a:lnTo>
                    <a:lnTo>
                      <a:pt x="73" y="15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47" name="Shape - Connecticut"/>
              <p:cNvSpPr>
                <a:spLocks noChangeAspect="1"/>
              </p:cNvSpPr>
              <p:nvPr/>
            </p:nvSpPr>
            <p:spPr bwMode="auto">
              <a:xfrm>
                <a:off x="7245349" y="2078036"/>
                <a:ext cx="242887" cy="185738"/>
              </a:xfrm>
              <a:custGeom>
                <a:avLst/>
                <a:gdLst>
                  <a:gd name="T0" fmla="*/ 0 w 153"/>
                  <a:gd name="T1" fmla="*/ 2147483647 h 118"/>
                  <a:gd name="T2" fmla="*/ 2147483647 w 153"/>
                  <a:gd name="T3" fmla="*/ 0 h 118"/>
                  <a:gd name="T4" fmla="*/ 2147483647 w 153"/>
                  <a:gd name="T5" fmla="*/ 2147483647 h 118"/>
                  <a:gd name="T6" fmla="*/ 2147483647 w 153"/>
                  <a:gd name="T7" fmla="*/ 2147483647 h 118"/>
                  <a:gd name="T8" fmla="*/ 2147483647 w 153"/>
                  <a:gd name="T9" fmla="*/ 2147483647 h 118"/>
                  <a:gd name="T10" fmla="*/ 2147483647 w 153"/>
                  <a:gd name="T11" fmla="*/ 2147483647 h 118"/>
                  <a:gd name="T12" fmla="*/ 2147483647 w 153"/>
                  <a:gd name="T13" fmla="*/ 2147483647 h 118"/>
                  <a:gd name="T14" fmla="*/ 0 w 153"/>
                  <a:gd name="T15" fmla="*/ 2147483647 h 1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3"/>
                  <a:gd name="T25" fmla="*/ 0 h 118"/>
                  <a:gd name="T26" fmla="*/ 153 w 153"/>
                  <a:gd name="T27" fmla="*/ 118 h 11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3" h="118">
                    <a:moveTo>
                      <a:pt x="0" y="30"/>
                    </a:moveTo>
                    <a:lnTo>
                      <a:pt x="118" y="0"/>
                    </a:lnTo>
                    <a:lnTo>
                      <a:pt x="153" y="54"/>
                    </a:lnTo>
                    <a:lnTo>
                      <a:pt x="133" y="78"/>
                    </a:lnTo>
                    <a:lnTo>
                      <a:pt x="95" y="69"/>
                    </a:lnTo>
                    <a:lnTo>
                      <a:pt x="37" y="118"/>
                    </a:lnTo>
                    <a:lnTo>
                      <a:pt x="6" y="93"/>
                    </a:lnTo>
                    <a:lnTo>
                      <a:pt x="0" y="3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61" name="Text - Vermont"/>
              <p:cNvSpPr txBox="1">
                <a:spLocks noChangeArrowheads="1"/>
              </p:cNvSpPr>
              <p:nvPr/>
            </p:nvSpPr>
            <p:spPr bwMode="auto">
              <a:xfrm>
                <a:off x="6491287" y="1317625"/>
                <a:ext cx="936625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VT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67" name="Text - Rhode Island"/>
              <p:cNvSpPr txBox="1">
                <a:spLocks noChangeArrowheads="1"/>
              </p:cNvSpPr>
              <p:nvPr/>
            </p:nvSpPr>
            <p:spPr bwMode="auto">
              <a:xfrm>
                <a:off x="7750175" y="2109788"/>
                <a:ext cx="936625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RI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68" name="Text - Pennsylvania"/>
              <p:cNvSpPr txBox="1">
                <a:spLocks noChangeArrowheads="1"/>
              </p:cNvSpPr>
              <p:nvPr/>
            </p:nvSpPr>
            <p:spPr bwMode="auto">
              <a:xfrm>
                <a:off x="6392862" y="2314575"/>
                <a:ext cx="835025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PA</a:t>
                </a:r>
                <a:endParaRPr lang="en-US" sz="1200" b="1" baseline="30000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74" name="Text - New York"/>
              <p:cNvSpPr txBox="1">
                <a:spLocks noChangeArrowheads="1"/>
              </p:cNvSpPr>
              <p:nvPr/>
            </p:nvSpPr>
            <p:spPr bwMode="auto">
              <a:xfrm>
                <a:off x="6637336" y="1928812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NY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76" name="Text - New Jersey"/>
              <p:cNvSpPr txBox="1">
                <a:spLocks noChangeArrowheads="1"/>
              </p:cNvSpPr>
              <p:nvPr/>
            </p:nvSpPr>
            <p:spPr bwMode="auto">
              <a:xfrm>
                <a:off x="7316786" y="2375117"/>
                <a:ext cx="777875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NJ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77" name="Text - New Hampshire"/>
              <p:cNvSpPr txBox="1">
                <a:spLocks noChangeArrowheads="1"/>
              </p:cNvSpPr>
              <p:nvPr/>
            </p:nvSpPr>
            <p:spPr bwMode="auto">
              <a:xfrm>
                <a:off x="7445375" y="1470025"/>
                <a:ext cx="936625" cy="406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/>
                </a:r>
                <a:b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</a:b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NH</a:t>
                </a:r>
                <a:endParaRPr lang="en-US" sz="1200" b="1" baseline="30000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85" name="Text - Massachusetts"/>
              <p:cNvSpPr txBox="1">
                <a:spLocks noChangeArrowheads="1"/>
              </p:cNvSpPr>
              <p:nvPr/>
            </p:nvSpPr>
            <p:spPr bwMode="auto">
              <a:xfrm>
                <a:off x="7619999" y="1881188"/>
                <a:ext cx="936625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MA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87" name="Text - Maine"/>
              <p:cNvSpPr txBox="1">
                <a:spLocks noChangeArrowheads="1"/>
              </p:cNvSpPr>
              <p:nvPr/>
            </p:nvSpPr>
            <p:spPr bwMode="auto">
              <a:xfrm>
                <a:off x="7121524" y="1193800"/>
                <a:ext cx="936625" cy="406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/>
                </a:r>
                <a:b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</a:b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ME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100" name="Text - Connecticut"/>
              <p:cNvSpPr txBox="1">
                <a:spLocks noChangeArrowheads="1"/>
              </p:cNvSpPr>
              <p:nvPr/>
            </p:nvSpPr>
            <p:spPr bwMode="auto">
              <a:xfrm>
                <a:off x="7331074" y="2176462"/>
                <a:ext cx="746125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CT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107" name="Line - Vermont"/>
              <p:cNvSpPr>
                <a:spLocks noChangeShapeType="1"/>
              </p:cNvSpPr>
              <p:nvPr/>
            </p:nvSpPr>
            <p:spPr bwMode="auto">
              <a:xfrm>
                <a:off x="6994523" y="1525586"/>
                <a:ext cx="207963" cy="13335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108" name="Line - Rhode Island"/>
              <p:cNvSpPr>
                <a:spLocks noChangeShapeType="1"/>
              </p:cNvSpPr>
              <p:nvPr/>
            </p:nvSpPr>
            <p:spPr bwMode="auto">
              <a:xfrm>
                <a:off x="7533495" y="2159001"/>
                <a:ext cx="266700" cy="508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109" name="Line - New Jersey"/>
              <p:cNvSpPr>
                <a:spLocks noChangeShapeType="1"/>
              </p:cNvSpPr>
              <p:nvPr/>
            </p:nvSpPr>
            <p:spPr bwMode="auto">
              <a:xfrm flipV="1">
                <a:off x="7219949" y="2460624"/>
                <a:ext cx="263525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110" name="Line - New Hampshire"/>
              <p:cNvSpPr>
                <a:spLocks noChangeShapeType="1"/>
              </p:cNvSpPr>
              <p:nvPr/>
            </p:nvSpPr>
            <p:spPr bwMode="auto">
              <a:xfrm flipV="1">
                <a:off x="7367586" y="1797050"/>
                <a:ext cx="360363" cy="66675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111" name="Line - Massachusetts"/>
              <p:cNvSpPr>
                <a:spLocks noChangeShapeType="1"/>
              </p:cNvSpPr>
              <p:nvPr/>
            </p:nvSpPr>
            <p:spPr bwMode="auto">
              <a:xfrm flipV="1">
                <a:off x="7505698" y="2003424"/>
                <a:ext cx="415925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116" name="Line - Connecticut"/>
              <p:cNvSpPr>
                <a:spLocks noChangeShapeType="1"/>
              </p:cNvSpPr>
              <p:nvPr/>
            </p:nvSpPr>
            <p:spPr bwMode="auto">
              <a:xfrm>
                <a:off x="7358061" y="2171699"/>
                <a:ext cx="217488" cy="9525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</p:grpSp>
        <p:grpSp>
          <p:nvGrpSpPr>
            <p:cNvPr id="134" name="Group 133"/>
            <p:cNvGrpSpPr/>
            <p:nvPr/>
          </p:nvGrpSpPr>
          <p:grpSpPr>
            <a:xfrm>
              <a:off x="3429000" y="3352800"/>
              <a:ext cx="4940302" cy="2581274"/>
              <a:chOff x="3048000" y="2981326"/>
              <a:chExt cx="4940302" cy="2581274"/>
            </a:xfrm>
            <a:solidFill>
              <a:schemeClr val="tx2"/>
            </a:solidFill>
          </p:grpSpPr>
          <p:sp>
            <p:nvSpPr>
              <p:cNvPr id="7" name="Shape - West Virginia"/>
              <p:cNvSpPr>
                <a:spLocks noChangeAspect="1"/>
              </p:cNvSpPr>
              <p:nvPr/>
            </p:nvSpPr>
            <p:spPr bwMode="auto">
              <a:xfrm>
                <a:off x="6167439" y="3001963"/>
                <a:ext cx="550863" cy="566738"/>
              </a:xfrm>
              <a:custGeom>
                <a:avLst/>
                <a:gdLst>
                  <a:gd name="T0" fmla="*/ 2147483647 w 349"/>
                  <a:gd name="T1" fmla="*/ 2147483647 h 365"/>
                  <a:gd name="T2" fmla="*/ 2147483647 w 349"/>
                  <a:gd name="T3" fmla="*/ 2147483647 h 365"/>
                  <a:gd name="T4" fmla="*/ 0 w 349"/>
                  <a:gd name="T5" fmla="*/ 2147483647 h 365"/>
                  <a:gd name="T6" fmla="*/ 2147483647 w 349"/>
                  <a:gd name="T7" fmla="*/ 2147483647 h 365"/>
                  <a:gd name="T8" fmla="*/ 2147483647 w 349"/>
                  <a:gd name="T9" fmla="*/ 2147483647 h 365"/>
                  <a:gd name="T10" fmla="*/ 2147483647 w 349"/>
                  <a:gd name="T11" fmla="*/ 2147483647 h 365"/>
                  <a:gd name="T12" fmla="*/ 2147483647 w 349"/>
                  <a:gd name="T13" fmla="*/ 2147483647 h 365"/>
                  <a:gd name="T14" fmla="*/ 2147483647 w 349"/>
                  <a:gd name="T15" fmla="*/ 2147483647 h 365"/>
                  <a:gd name="T16" fmla="*/ 2147483647 w 349"/>
                  <a:gd name="T17" fmla="*/ 2147483647 h 365"/>
                  <a:gd name="T18" fmla="*/ 2147483647 w 349"/>
                  <a:gd name="T19" fmla="*/ 2147483647 h 365"/>
                  <a:gd name="T20" fmla="*/ 2147483647 w 349"/>
                  <a:gd name="T21" fmla="*/ 2147483647 h 365"/>
                  <a:gd name="T22" fmla="*/ 2147483647 w 349"/>
                  <a:gd name="T23" fmla="*/ 2147483647 h 365"/>
                  <a:gd name="T24" fmla="*/ 2147483647 w 349"/>
                  <a:gd name="T25" fmla="*/ 2147483647 h 365"/>
                  <a:gd name="T26" fmla="*/ 2147483647 w 349"/>
                  <a:gd name="T27" fmla="*/ 2147483647 h 365"/>
                  <a:gd name="T28" fmla="*/ 2147483647 w 349"/>
                  <a:gd name="T29" fmla="*/ 2147483647 h 365"/>
                  <a:gd name="T30" fmla="*/ 2147483647 w 349"/>
                  <a:gd name="T31" fmla="*/ 2147483647 h 365"/>
                  <a:gd name="T32" fmla="*/ 2147483647 w 349"/>
                  <a:gd name="T33" fmla="*/ 0 h 365"/>
                  <a:gd name="T34" fmla="*/ 2147483647 w 349"/>
                  <a:gd name="T35" fmla="*/ 2147483647 h 365"/>
                  <a:gd name="T36" fmla="*/ 2147483647 w 349"/>
                  <a:gd name="T37" fmla="*/ 2147483647 h 365"/>
                  <a:gd name="T38" fmla="*/ 2147483647 w 349"/>
                  <a:gd name="T39" fmla="*/ 2147483647 h 365"/>
                  <a:gd name="T40" fmla="*/ 2147483647 w 349"/>
                  <a:gd name="T41" fmla="*/ 2147483647 h 36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49"/>
                  <a:gd name="T64" fmla="*/ 0 h 365"/>
                  <a:gd name="T65" fmla="*/ 349 w 349"/>
                  <a:gd name="T66" fmla="*/ 365 h 36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49" h="365">
                    <a:moveTo>
                      <a:pt x="35" y="191"/>
                    </a:moveTo>
                    <a:lnTo>
                      <a:pt x="9" y="184"/>
                    </a:lnTo>
                    <a:lnTo>
                      <a:pt x="0" y="242"/>
                    </a:lnTo>
                    <a:lnTo>
                      <a:pt x="9" y="303"/>
                    </a:lnTo>
                    <a:lnTo>
                      <a:pt x="59" y="344"/>
                    </a:lnTo>
                    <a:lnTo>
                      <a:pt x="71" y="365"/>
                    </a:lnTo>
                    <a:lnTo>
                      <a:pt x="135" y="344"/>
                    </a:lnTo>
                    <a:lnTo>
                      <a:pt x="211" y="295"/>
                    </a:lnTo>
                    <a:lnTo>
                      <a:pt x="234" y="188"/>
                    </a:lnTo>
                    <a:lnTo>
                      <a:pt x="283" y="160"/>
                    </a:lnTo>
                    <a:lnTo>
                      <a:pt x="310" y="94"/>
                    </a:lnTo>
                    <a:lnTo>
                      <a:pt x="349" y="76"/>
                    </a:lnTo>
                    <a:lnTo>
                      <a:pt x="298" y="67"/>
                    </a:lnTo>
                    <a:lnTo>
                      <a:pt x="210" y="115"/>
                    </a:lnTo>
                    <a:lnTo>
                      <a:pt x="196" y="69"/>
                    </a:lnTo>
                    <a:lnTo>
                      <a:pt x="120" y="73"/>
                    </a:lnTo>
                    <a:lnTo>
                      <a:pt x="103" y="0"/>
                    </a:lnTo>
                    <a:lnTo>
                      <a:pt x="83" y="20"/>
                    </a:lnTo>
                    <a:lnTo>
                      <a:pt x="89" y="124"/>
                    </a:lnTo>
                    <a:lnTo>
                      <a:pt x="55" y="133"/>
                    </a:lnTo>
                    <a:lnTo>
                      <a:pt x="35" y="191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grpSp>
            <p:nvGrpSpPr>
              <p:cNvPr id="9" name="Shape - Virginia"/>
              <p:cNvGrpSpPr>
                <a:grpSpLocks/>
              </p:cNvGrpSpPr>
              <p:nvPr/>
            </p:nvGrpSpPr>
            <p:grpSpPr bwMode="auto">
              <a:xfrm>
                <a:off x="6099174" y="3121025"/>
                <a:ext cx="1009651" cy="596900"/>
                <a:chOff x="3911" y="1540"/>
                <a:chExt cx="636" cy="376"/>
              </a:xfrm>
              <a:grpFill/>
            </p:grpSpPr>
            <p:sp>
              <p:nvSpPr>
                <p:cNvPr id="129" name="Freeform 65"/>
                <p:cNvSpPr>
                  <a:spLocks noChangeAspect="1"/>
                </p:cNvSpPr>
                <p:nvPr/>
              </p:nvSpPr>
              <p:spPr bwMode="auto">
                <a:xfrm>
                  <a:off x="3911" y="1540"/>
                  <a:ext cx="613" cy="376"/>
                </a:xfrm>
                <a:custGeom>
                  <a:avLst/>
                  <a:gdLst>
                    <a:gd name="T0" fmla="*/ 102 w 616"/>
                    <a:gd name="T1" fmla="*/ 253 h 383"/>
                    <a:gd name="T2" fmla="*/ 84 w 616"/>
                    <a:gd name="T3" fmla="*/ 290 h 383"/>
                    <a:gd name="T4" fmla="*/ 59 w 616"/>
                    <a:gd name="T5" fmla="*/ 300 h 383"/>
                    <a:gd name="T6" fmla="*/ 57 w 616"/>
                    <a:gd name="T7" fmla="*/ 325 h 383"/>
                    <a:gd name="T8" fmla="*/ 3 w 616"/>
                    <a:gd name="T9" fmla="*/ 343 h 383"/>
                    <a:gd name="T10" fmla="*/ 0 w 616"/>
                    <a:gd name="T11" fmla="*/ 362 h 383"/>
                    <a:gd name="T12" fmla="*/ 144 w 616"/>
                    <a:gd name="T13" fmla="*/ 339 h 383"/>
                    <a:gd name="T14" fmla="*/ 406 w 616"/>
                    <a:gd name="T15" fmla="*/ 287 h 383"/>
                    <a:gd name="T16" fmla="*/ 607 w 616"/>
                    <a:gd name="T17" fmla="*/ 240 h 383"/>
                    <a:gd name="T18" fmla="*/ 607 w 616"/>
                    <a:gd name="T19" fmla="*/ 203 h 383"/>
                    <a:gd name="T20" fmla="*/ 585 w 616"/>
                    <a:gd name="T21" fmla="*/ 191 h 383"/>
                    <a:gd name="T22" fmla="*/ 567 w 616"/>
                    <a:gd name="T23" fmla="*/ 210 h 383"/>
                    <a:gd name="T24" fmla="*/ 556 w 616"/>
                    <a:gd name="T25" fmla="*/ 161 h 383"/>
                    <a:gd name="T26" fmla="*/ 567 w 616"/>
                    <a:gd name="T27" fmla="*/ 118 h 383"/>
                    <a:gd name="T28" fmla="*/ 494 w 616"/>
                    <a:gd name="T29" fmla="*/ 84 h 383"/>
                    <a:gd name="T30" fmla="*/ 442 w 616"/>
                    <a:gd name="T31" fmla="*/ 93 h 383"/>
                    <a:gd name="T32" fmla="*/ 440 w 616"/>
                    <a:gd name="T33" fmla="*/ 27 h 383"/>
                    <a:gd name="T34" fmla="*/ 387 w 616"/>
                    <a:gd name="T35" fmla="*/ 0 h 383"/>
                    <a:gd name="T36" fmla="*/ 346 w 616"/>
                    <a:gd name="T37" fmla="*/ 17 h 383"/>
                    <a:gd name="T38" fmla="*/ 319 w 616"/>
                    <a:gd name="T39" fmla="*/ 80 h 383"/>
                    <a:gd name="T40" fmla="*/ 275 w 616"/>
                    <a:gd name="T41" fmla="*/ 105 h 383"/>
                    <a:gd name="T42" fmla="*/ 255 w 616"/>
                    <a:gd name="T43" fmla="*/ 204 h 383"/>
                    <a:gd name="T44" fmla="*/ 178 w 616"/>
                    <a:gd name="T45" fmla="*/ 253 h 383"/>
                    <a:gd name="T46" fmla="*/ 115 w 616"/>
                    <a:gd name="T47" fmla="*/ 274 h 383"/>
                    <a:gd name="T48" fmla="*/ 102 w 616"/>
                    <a:gd name="T49" fmla="*/ 253 h 38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616"/>
                    <a:gd name="T76" fmla="*/ 0 h 383"/>
                    <a:gd name="T77" fmla="*/ 616 w 616"/>
                    <a:gd name="T78" fmla="*/ 383 h 383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616" h="383">
                      <a:moveTo>
                        <a:pt x="102" y="268"/>
                      </a:moveTo>
                      <a:lnTo>
                        <a:pt x="84" y="307"/>
                      </a:lnTo>
                      <a:lnTo>
                        <a:pt x="59" y="318"/>
                      </a:lnTo>
                      <a:lnTo>
                        <a:pt x="57" y="343"/>
                      </a:lnTo>
                      <a:lnTo>
                        <a:pt x="3" y="362"/>
                      </a:lnTo>
                      <a:lnTo>
                        <a:pt x="0" y="383"/>
                      </a:lnTo>
                      <a:lnTo>
                        <a:pt x="147" y="358"/>
                      </a:lnTo>
                      <a:lnTo>
                        <a:pt x="412" y="303"/>
                      </a:lnTo>
                      <a:lnTo>
                        <a:pt x="616" y="254"/>
                      </a:lnTo>
                      <a:lnTo>
                        <a:pt x="616" y="215"/>
                      </a:lnTo>
                      <a:lnTo>
                        <a:pt x="594" y="203"/>
                      </a:lnTo>
                      <a:lnTo>
                        <a:pt x="576" y="222"/>
                      </a:lnTo>
                      <a:lnTo>
                        <a:pt x="565" y="170"/>
                      </a:lnTo>
                      <a:lnTo>
                        <a:pt x="576" y="124"/>
                      </a:lnTo>
                      <a:lnTo>
                        <a:pt x="500" y="90"/>
                      </a:lnTo>
                      <a:lnTo>
                        <a:pt x="448" y="99"/>
                      </a:lnTo>
                      <a:lnTo>
                        <a:pt x="446" y="27"/>
                      </a:lnTo>
                      <a:lnTo>
                        <a:pt x="393" y="0"/>
                      </a:lnTo>
                      <a:lnTo>
                        <a:pt x="352" y="17"/>
                      </a:lnTo>
                      <a:lnTo>
                        <a:pt x="325" y="84"/>
                      </a:lnTo>
                      <a:lnTo>
                        <a:pt x="278" y="111"/>
                      </a:lnTo>
                      <a:lnTo>
                        <a:pt x="258" y="216"/>
                      </a:lnTo>
                      <a:lnTo>
                        <a:pt x="181" y="268"/>
                      </a:lnTo>
                      <a:lnTo>
                        <a:pt x="118" y="289"/>
                      </a:lnTo>
                      <a:lnTo>
                        <a:pt x="102" y="268"/>
                      </a:lnTo>
                      <a:close/>
                    </a:path>
                  </a:pathLst>
                </a:custGeom>
                <a:grpFill/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>
                    <a:latin typeface="Lucida Sans" panose="020B0602030504020204" pitchFamily="34" charset="0"/>
                  </a:endParaRPr>
                </a:p>
              </p:txBody>
            </p:sp>
            <p:sp>
              <p:nvSpPr>
                <p:cNvPr id="130" name="Freeform 66"/>
                <p:cNvSpPr>
                  <a:spLocks noChangeAspect="1"/>
                </p:cNvSpPr>
                <p:nvPr/>
              </p:nvSpPr>
              <p:spPr bwMode="auto">
                <a:xfrm>
                  <a:off x="4506" y="1634"/>
                  <a:ext cx="41" cy="69"/>
                </a:xfrm>
                <a:custGeom>
                  <a:avLst/>
                  <a:gdLst>
                    <a:gd name="T0" fmla="*/ 0 w 42"/>
                    <a:gd name="T1" fmla="*/ 6 h 71"/>
                    <a:gd name="T2" fmla="*/ 39 w 42"/>
                    <a:gd name="T3" fmla="*/ 0 h 71"/>
                    <a:gd name="T4" fmla="*/ 18 w 42"/>
                    <a:gd name="T5" fmla="*/ 65 h 71"/>
                    <a:gd name="T6" fmla="*/ 2 w 42"/>
                    <a:gd name="T7" fmla="*/ 64 h 71"/>
                    <a:gd name="T8" fmla="*/ 0 w 42"/>
                    <a:gd name="T9" fmla="*/ 6 h 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2"/>
                    <a:gd name="T16" fmla="*/ 0 h 71"/>
                    <a:gd name="T17" fmla="*/ 42 w 42"/>
                    <a:gd name="T18" fmla="*/ 71 h 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2" h="71">
                      <a:moveTo>
                        <a:pt x="0" y="6"/>
                      </a:moveTo>
                      <a:lnTo>
                        <a:pt x="42" y="0"/>
                      </a:lnTo>
                      <a:lnTo>
                        <a:pt x="18" y="71"/>
                      </a:lnTo>
                      <a:lnTo>
                        <a:pt x="2" y="7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grpFill/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>
                    <a:latin typeface="Lucida Sans" panose="020B0602030504020204" pitchFamily="34" charset="0"/>
                  </a:endParaRPr>
                </a:p>
              </p:txBody>
            </p:sp>
          </p:grpSp>
          <p:sp>
            <p:nvSpPr>
              <p:cNvPr id="12" name="Shape - Texas"/>
              <p:cNvSpPr>
                <a:spLocks noChangeAspect="1"/>
              </p:cNvSpPr>
              <p:nvPr/>
            </p:nvSpPr>
            <p:spPr bwMode="auto">
              <a:xfrm>
                <a:off x="3048000" y="3900487"/>
                <a:ext cx="1816100" cy="1662113"/>
              </a:xfrm>
              <a:custGeom>
                <a:avLst/>
                <a:gdLst>
                  <a:gd name="T0" fmla="*/ 2147483647 w 1152"/>
                  <a:gd name="T1" fmla="*/ 0 h 1067"/>
                  <a:gd name="T2" fmla="*/ 2147483647 w 1152"/>
                  <a:gd name="T3" fmla="*/ 2147483647 h 1067"/>
                  <a:gd name="T4" fmla="*/ 2147483647 w 1152"/>
                  <a:gd name="T5" fmla="*/ 2147483647 h 1067"/>
                  <a:gd name="T6" fmla="*/ 2147483647 w 1152"/>
                  <a:gd name="T7" fmla="*/ 2147483647 h 1067"/>
                  <a:gd name="T8" fmla="*/ 2147483647 w 1152"/>
                  <a:gd name="T9" fmla="*/ 2147483647 h 1067"/>
                  <a:gd name="T10" fmla="*/ 2147483647 w 1152"/>
                  <a:gd name="T11" fmla="*/ 2147483647 h 1067"/>
                  <a:gd name="T12" fmla="*/ 2147483647 w 1152"/>
                  <a:gd name="T13" fmla="*/ 2147483647 h 1067"/>
                  <a:gd name="T14" fmla="*/ 2147483647 w 1152"/>
                  <a:gd name="T15" fmla="*/ 2147483647 h 1067"/>
                  <a:gd name="T16" fmla="*/ 2147483647 w 1152"/>
                  <a:gd name="T17" fmla="*/ 2147483647 h 1067"/>
                  <a:gd name="T18" fmla="*/ 2147483647 w 1152"/>
                  <a:gd name="T19" fmla="*/ 2147483647 h 1067"/>
                  <a:gd name="T20" fmla="*/ 2147483647 w 1152"/>
                  <a:gd name="T21" fmla="*/ 2147483647 h 1067"/>
                  <a:gd name="T22" fmla="*/ 2147483647 w 1152"/>
                  <a:gd name="T23" fmla="*/ 2147483647 h 1067"/>
                  <a:gd name="T24" fmla="*/ 2147483647 w 1152"/>
                  <a:gd name="T25" fmla="*/ 2147483647 h 1067"/>
                  <a:gd name="T26" fmla="*/ 2147483647 w 1152"/>
                  <a:gd name="T27" fmla="*/ 2147483647 h 1067"/>
                  <a:gd name="T28" fmla="*/ 2147483647 w 1152"/>
                  <a:gd name="T29" fmla="*/ 2147483647 h 1067"/>
                  <a:gd name="T30" fmla="*/ 2147483647 w 1152"/>
                  <a:gd name="T31" fmla="*/ 2147483647 h 1067"/>
                  <a:gd name="T32" fmla="*/ 2147483647 w 1152"/>
                  <a:gd name="T33" fmla="*/ 2147483647 h 1067"/>
                  <a:gd name="T34" fmla="*/ 2147483647 w 1152"/>
                  <a:gd name="T35" fmla="*/ 2147483647 h 1067"/>
                  <a:gd name="T36" fmla="*/ 2147483647 w 1152"/>
                  <a:gd name="T37" fmla="*/ 2147483647 h 1067"/>
                  <a:gd name="T38" fmla="*/ 2147483647 w 1152"/>
                  <a:gd name="T39" fmla="*/ 2147483647 h 1067"/>
                  <a:gd name="T40" fmla="*/ 2147483647 w 1152"/>
                  <a:gd name="T41" fmla="*/ 2147483647 h 1067"/>
                  <a:gd name="T42" fmla="*/ 2147483647 w 1152"/>
                  <a:gd name="T43" fmla="*/ 2147483647 h 1067"/>
                  <a:gd name="T44" fmla="*/ 2147483647 w 1152"/>
                  <a:gd name="T45" fmla="*/ 2147483647 h 1067"/>
                  <a:gd name="T46" fmla="*/ 2147483647 w 1152"/>
                  <a:gd name="T47" fmla="*/ 2147483647 h 1067"/>
                  <a:gd name="T48" fmla="*/ 2147483647 w 1152"/>
                  <a:gd name="T49" fmla="*/ 2147483647 h 1067"/>
                  <a:gd name="T50" fmla="*/ 2147483647 w 1152"/>
                  <a:gd name="T51" fmla="*/ 2147483647 h 1067"/>
                  <a:gd name="T52" fmla="*/ 2147483647 w 1152"/>
                  <a:gd name="T53" fmla="*/ 2147483647 h 1067"/>
                  <a:gd name="T54" fmla="*/ 2147483647 w 1152"/>
                  <a:gd name="T55" fmla="*/ 2147483647 h 1067"/>
                  <a:gd name="T56" fmla="*/ 2147483647 w 1152"/>
                  <a:gd name="T57" fmla="*/ 2147483647 h 1067"/>
                  <a:gd name="T58" fmla="*/ 2147483647 w 1152"/>
                  <a:gd name="T59" fmla="*/ 2147483647 h 1067"/>
                  <a:gd name="T60" fmla="*/ 2147483647 w 1152"/>
                  <a:gd name="T61" fmla="*/ 2147483647 h 1067"/>
                  <a:gd name="T62" fmla="*/ 2147483647 w 1152"/>
                  <a:gd name="T63" fmla="*/ 2147483647 h 1067"/>
                  <a:gd name="T64" fmla="*/ 2147483647 w 1152"/>
                  <a:gd name="T65" fmla="*/ 2147483647 h 1067"/>
                  <a:gd name="T66" fmla="*/ 2147483647 w 1152"/>
                  <a:gd name="T67" fmla="*/ 2147483647 h 1067"/>
                  <a:gd name="T68" fmla="*/ 2147483647 w 1152"/>
                  <a:gd name="T69" fmla="*/ 2147483647 h 1067"/>
                  <a:gd name="T70" fmla="*/ 2147483647 w 1152"/>
                  <a:gd name="T71" fmla="*/ 2147483647 h 1067"/>
                  <a:gd name="T72" fmla="*/ 2147483647 w 1152"/>
                  <a:gd name="T73" fmla="*/ 2147483647 h 1067"/>
                  <a:gd name="T74" fmla="*/ 2147483647 w 1152"/>
                  <a:gd name="T75" fmla="*/ 2147483647 h 1067"/>
                  <a:gd name="T76" fmla="*/ 2147483647 w 1152"/>
                  <a:gd name="T77" fmla="*/ 2147483647 h 1067"/>
                  <a:gd name="T78" fmla="*/ 2147483647 w 1152"/>
                  <a:gd name="T79" fmla="*/ 2147483647 h 1067"/>
                  <a:gd name="T80" fmla="*/ 2147483647 w 1152"/>
                  <a:gd name="T81" fmla="*/ 2147483647 h 1067"/>
                  <a:gd name="T82" fmla="*/ 2147483647 w 1152"/>
                  <a:gd name="T83" fmla="*/ 2147483647 h 1067"/>
                  <a:gd name="T84" fmla="*/ 2147483647 w 1152"/>
                  <a:gd name="T85" fmla="*/ 2147483647 h 1067"/>
                  <a:gd name="T86" fmla="*/ 2147483647 w 1152"/>
                  <a:gd name="T87" fmla="*/ 2147483647 h 1067"/>
                  <a:gd name="T88" fmla="*/ 2147483647 w 1152"/>
                  <a:gd name="T89" fmla="*/ 2147483647 h 1067"/>
                  <a:gd name="T90" fmla="*/ 2147483647 w 1152"/>
                  <a:gd name="T91" fmla="*/ 2147483647 h 1067"/>
                  <a:gd name="T92" fmla="*/ 0 w 1152"/>
                  <a:gd name="T93" fmla="*/ 2147483647 h 1067"/>
                  <a:gd name="T94" fmla="*/ 0 w 1152"/>
                  <a:gd name="T95" fmla="*/ 2147483647 h 1067"/>
                  <a:gd name="T96" fmla="*/ 2147483647 w 1152"/>
                  <a:gd name="T97" fmla="*/ 2147483647 h 1067"/>
                  <a:gd name="T98" fmla="*/ 2147483647 w 1152"/>
                  <a:gd name="T99" fmla="*/ 2147483647 h 1067"/>
                  <a:gd name="T100" fmla="*/ 2147483647 w 1152"/>
                  <a:gd name="T101" fmla="*/ 0 h 1067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152"/>
                  <a:gd name="T154" fmla="*/ 0 h 1067"/>
                  <a:gd name="T155" fmla="*/ 1152 w 1152"/>
                  <a:gd name="T156" fmla="*/ 1067 h 1067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152" h="1067">
                    <a:moveTo>
                      <a:pt x="334" y="0"/>
                    </a:moveTo>
                    <a:lnTo>
                      <a:pt x="589" y="9"/>
                    </a:lnTo>
                    <a:lnTo>
                      <a:pt x="589" y="203"/>
                    </a:lnTo>
                    <a:lnTo>
                      <a:pt x="719" y="257"/>
                    </a:lnTo>
                    <a:lnTo>
                      <a:pt x="754" y="239"/>
                    </a:lnTo>
                    <a:lnTo>
                      <a:pt x="839" y="281"/>
                    </a:lnTo>
                    <a:lnTo>
                      <a:pt x="890" y="278"/>
                    </a:lnTo>
                    <a:lnTo>
                      <a:pt x="988" y="236"/>
                    </a:lnTo>
                    <a:lnTo>
                      <a:pt x="1045" y="276"/>
                    </a:lnTo>
                    <a:lnTo>
                      <a:pt x="1094" y="287"/>
                    </a:lnTo>
                    <a:lnTo>
                      <a:pt x="1094" y="444"/>
                    </a:lnTo>
                    <a:lnTo>
                      <a:pt x="1152" y="543"/>
                    </a:lnTo>
                    <a:lnTo>
                      <a:pt x="1139" y="677"/>
                    </a:lnTo>
                    <a:lnTo>
                      <a:pt x="1076" y="731"/>
                    </a:lnTo>
                    <a:lnTo>
                      <a:pt x="1063" y="681"/>
                    </a:lnTo>
                    <a:lnTo>
                      <a:pt x="1045" y="704"/>
                    </a:lnTo>
                    <a:lnTo>
                      <a:pt x="1058" y="735"/>
                    </a:lnTo>
                    <a:lnTo>
                      <a:pt x="947" y="815"/>
                    </a:lnTo>
                    <a:lnTo>
                      <a:pt x="920" y="820"/>
                    </a:lnTo>
                    <a:lnTo>
                      <a:pt x="862" y="860"/>
                    </a:lnTo>
                    <a:lnTo>
                      <a:pt x="862" y="883"/>
                    </a:lnTo>
                    <a:lnTo>
                      <a:pt x="844" y="887"/>
                    </a:lnTo>
                    <a:lnTo>
                      <a:pt x="857" y="914"/>
                    </a:lnTo>
                    <a:lnTo>
                      <a:pt x="826" y="954"/>
                    </a:lnTo>
                    <a:lnTo>
                      <a:pt x="844" y="1012"/>
                    </a:lnTo>
                    <a:lnTo>
                      <a:pt x="862" y="1032"/>
                    </a:lnTo>
                    <a:lnTo>
                      <a:pt x="857" y="1067"/>
                    </a:lnTo>
                    <a:lnTo>
                      <a:pt x="812" y="1067"/>
                    </a:lnTo>
                    <a:lnTo>
                      <a:pt x="772" y="1049"/>
                    </a:lnTo>
                    <a:lnTo>
                      <a:pt x="745" y="1054"/>
                    </a:lnTo>
                    <a:lnTo>
                      <a:pt x="656" y="1023"/>
                    </a:lnTo>
                    <a:lnTo>
                      <a:pt x="616" y="900"/>
                    </a:lnTo>
                    <a:lnTo>
                      <a:pt x="553" y="842"/>
                    </a:lnTo>
                    <a:lnTo>
                      <a:pt x="498" y="735"/>
                    </a:lnTo>
                    <a:lnTo>
                      <a:pt x="473" y="725"/>
                    </a:lnTo>
                    <a:lnTo>
                      <a:pt x="443" y="698"/>
                    </a:lnTo>
                    <a:lnTo>
                      <a:pt x="414" y="698"/>
                    </a:lnTo>
                    <a:lnTo>
                      <a:pt x="371" y="689"/>
                    </a:lnTo>
                    <a:lnTo>
                      <a:pt x="338" y="698"/>
                    </a:lnTo>
                    <a:lnTo>
                      <a:pt x="316" y="751"/>
                    </a:lnTo>
                    <a:lnTo>
                      <a:pt x="282" y="760"/>
                    </a:lnTo>
                    <a:lnTo>
                      <a:pt x="209" y="719"/>
                    </a:lnTo>
                    <a:lnTo>
                      <a:pt x="166" y="668"/>
                    </a:lnTo>
                    <a:lnTo>
                      <a:pt x="158" y="607"/>
                    </a:lnTo>
                    <a:lnTo>
                      <a:pt x="127" y="565"/>
                    </a:lnTo>
                    <a:lnTo>
                      <a:pt x="54" y="507"/>
                    </a:lnTo>
                    <a:lnTo>
                      <a:pt x="0" y="446"/>
                    </a:lnTo>
                    <a:lnTo>
                      <a:pt x="0" y="421"/>
                    </a:lnTo>
                    <a:lnTo>
                      <a:pt x="174" y="422"/>
                    </a:lnTo>
                    <a:lnTo>
                      <a:pt x="316" y="434"/>
                    </a:lnTo>
                    <a:lnTo>
                      <a:pt x="334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100" b="1">
                  <a:latin typeface="Lucida Sans" panose="020B0602030504020204" pitchFamily="34" charset="0"/>
                  <a:cs typeface="Calibri" pitchFamily="34" charset="0"/>
                </a:endParaRPr>
              </a:p>
            </p:txBody>
          </p:sp>
          <p:sp>
            <p:nvSpPr>
              <p:cNvPr id="13" name="Shape - Tennessee"/>
              <p:cNvSpPr>
                <a:spLocks noChangeAspect="1"/>
              </p:cNvSpPr>
              <p:nvPr/>
            </p:nvSpPr>
            <p:spPr bwMode="auto">
              <a:xfrm>
                <a:off x="5240339" y="3670301"/>
                <a:ext cx="1100137" cy="396875"/>
              </a:xfrm>
              <a:custGeom>
                <a:avLst/>
                <a:gdLst>
                  <a:gd name="T0" fmla="*/ 2147483647 w 699"/>
                  <a:gd name="T1" fmla="*/ 2147483647 h 255"/>
                  <a:gd name="T2" fmla="*/ 2147483647 w 699"/>
                  <a:gd name="T3" fmla="*/ 2147483647 h 255"/>
                  <a:gd name="T4" fmla="*/ 2147483647 w 699"/>
                  <a:gd name="T5" fmla="*/ 2147483647 h 255"/>
                  <a:gd name="T6" fmla="*/ 2147483647 w 699"/>
                  <a:gd name="T7" fmla="*/ 2147483647 h 255"/>
                  <a:gd name="T8" fmla="*/ 0 w 699"/>
                  <a:gd name="T9" fmla="*/ 2147483647 h 255"/>
                  <a:gd name="T10" fmla="*/ 2147483647 w 699"/>
                  <a:gd name="T11" fmla="*/ 2147483647 h 255"/>
                  <a:gd name="T12" fmla="*/ 2147483647 w 699"/>
                  <a:gd name="T13" fmla="*/ 2147483647 h 255"/>
                  <a:gd name="T14" fmla="*/ 2147483647 w 699"/>
                  <a:gd name="T15" fmla="*/ 2147483647 h 255"/>
                  <a:gd name="T16" fmla="*/ 2147483647 w 699"/>
                  <a:gd name="T17" fmla="*/ 2147483647 h 255"/>
                  <a:gd name="T18" fmla="*/ 2147483647 w 699"/>
                  <a:gd name="T19" fmla="*/ 2147483647 h 255"/>
                  <a:gd name="T20" fmla="*/ 2147483647 w 699"/>
                  <a:gd name="T21" fmla="*/ 2147483647 h 255"/>
                  <a:gd name="T22" fmla="*/ 2147483647 w 699"/>
                  <a:gd name="T23" fmla="*/ 0 h 255"/>
                  <a:gd name="T24" fmla="*/ 2147483647 w 699"/>
                  <a:gd name="T25" fmla="*/ 2147483647 h 255"/>
                  <a:gd name="T26" fmla="*/ 2147483647 w 699"/>
                  <a:gd name="T27" fmla="*/ 2147483647 h 255"/>
                  <a:gd name="T28" fmla="*/ 2147483647 w 699"/>
                  <a:gd name="T29" fmla="*/ 2147483647 h 255"/>
                  <a:gd name="T30" fmla="*/ 2147483647 w 699"/>
                  <a:gd name="T31" fmla="*/ 2147483647 h 25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699"/>
                  <a:gd name="T49" fmla="*/ 0 h 255"/>
                  <a:gd name="T50" fmla="*/ 699 w 699"/>
                  <a:gd name="T51" fmla="*/ 255 h 255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699" h="255">
                    <a:moveTo>
                      <a:pt x="42" y="117"/>
                    </a:moveTo>
                    <a:lnTo>
                      <a:pt x="42" y="121"/>
                    </a:lnTo>
                    <a:lnTo>
                      <a:pt x="30" y="145"/>
                    </a:lnTo>
                    <a:lnTo>
                      <a:pt x="43" y="178"/>
                    </a:lnTo>
                    <a:lnTo>
                      <a:pt x="0" y="206"/>
                    </a:lnTo>
                    <a:lnTo>
                      <a:pt x="9" y="255"/>
                    </a:lnTo>
                    <a:lnTo>
                      <a:pt x="192" y="240"/>
                    </a:lnTo>
                    <a:lnTo>
                      <a:pt x="410" y="215"/>
                    </a:lnTo>
                    <a:lnTo>
                      <a:pt x="519" y="196"/>
                    </a:lnTo>
                    <a:lnTo>
                      <a:pt x="541" y="130"/>
                    </a:lnTo>
                    <a:lnTo>
                      <a:pt x="580" y="127"/>
                    </a:lnTo>
                    <a:lnTo>
                      <a:pt x="699" y="0"/>
                    </a:lnTo>
                    <a:lnTo>
                      <a:pt x="544" y="32"/>
                    </a:lnTo>
                    <a:lnTo>
                      <a:pt x="183" y="84"/>
                    </a:lnTo>
                    <a:lnTo>
                      <a:pt x="186" y="99"/>
                    </a:lnTo>
                    <a:lnTo>
                      <a:pt x="42" y="117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15" name="Shape - South Carolina"/>
              <p:cNvSpPr>
                <a:spLocks noChangeAspect="1"/>
              </p:cNvSpPr>
              <p:nvPr/>
            </p:nvSpPr>
            <p:spPr bwMode="auto">
              <a:xfrm>
                <a:off x="6181726" y="3862387"/>
                <a:ext cx="646113" cy="503238"/>
              </a:xfrm>
              <a:custGeom>
                <a:avLst/>
                <a:gdLst>
                  <a:gd name="T0" fmla="*/ 2147483647 w 408"/>
                  <a:gd name="T1" fmla="*/ 2147483647 h 323"/>
                  <a:gd name="T2" fmla="*/ 2147483647 w 408"/>
                  <a:gd name="T3" fmla="*/ 2147483647 h 323"/>
                  <a:gd name="T4" fmla="*/ 2147483647 w 408"/>
                  <a:gd name="T5" fmla="*/ 0 h 323"/>
                  <a:gd name="T6" fmla="*/ 2147483647 w 408"/>
                  <a:gd name="T7" fmla="*/ 2147483647 h 323"/>
                  <a:gd name="T8" fmla="*/ 2147483647 w 408"/>
                  <a:gd name="T9" fmla="*/ 2147483647 h 323"/>
                  <a:gd name="T10" fmla="*/ 2147483647 w 408"/>
                  <a:gd name="T11" fmla="*/ 2147483647 h 323"/>
                  <a:gd name="T12" fmla="*/ 2147483647 w 408"/>
                  <a:gd name="T13" fmla="*/ 2147483647 h 323"/>
                  <a:gd name="T14" fmla="*/ 2147483647 w 408"/>
                  <a:gd name="T15" fmla="*/ 2147483647 h 323"/>
                  <a:gd name="T16" fmla="*/ 2147483647 w 408"/>
                  <a:gd name="T17" fmla="*/ 2147483647 h 323"/>
                  <a:gd name="T18" fmla="*/ 2147483647 w 408"/>
                  <a:gd name="T19" fmla="*/ 2147483647 h 323"/>
                  <a:gd name="T20" fmla="*/ 2147483647 w 408"/>
                  <a:gd name="T21" fmla="*/ 2147483647 h 323"/>
                  <a:gd name="T22" fmla="*/ 2147483647 w 408"/>
                  <a:gd name="T23" fmla="*/ 2147483647 h 323"/>
                  <a:gd name="T24" fmla="*/ 2147483647 w 408"/>
                  <a:gd name="T25" fmla="*/ 2147483647 h 323"/>
                  <a:gd name="T26" fmla="*/ 2147483647 w 408"/>
                  <a:gd name="T27" fmla="*/ 2147483647 h 323"/>
                  <a:gd name="T28" fmla="*/ 0 w 408"/>
                  <a:gd name="T29" fmla="*/ 2147483647 h 323"/>
                  <a:gd name="T30" fmla="*/ 2147483647 w 408"/>
                  <a:gd name="T31" fmla="*/ 2147483647 h 32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08"/>
                  <a:gd name="T49" fmla="*/ 0 h 323"/>
                  <a:gd name="T50" fmla="*/ 408 w 408"/>
                  <a:gd name="T51" fmla="*/ 323 h 32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08" h="323">
                    <a:moveTo>
                      <a:pt x="15" y="58"/>
                    </a:moveTo>
                    <a:lnTo>
                      <a:pt x="47" y="27"/>
                    </a:lnTo>
                    <a:lnTo>
                      <a:pt x="170" y="0"/>
                    </a:lnTo>
                    <a:lnTo>
                      <a:pt x="207" y="18"/>
                    </a:lnTo>
                    <a:lnTo>
                      <a:pt x="286" y="5"/>
                    </a:lnTo>
                    <a:lnTo>
                      <a:pt x="350" y="51"/>
                    </a:lnTo>
                    <a:lnTo>
                      <a:pt x="408" y="86"/>
                    </a:lnTo>
                    <a:lnTo>
                      <a:pt x="375" y="183"/>
                    </a:lnTo>
                    <a:lnTo>
                      <a:pt x="326" y="233"/>
                    </a:lnTo>
                    <a:lnTo>
                      <a:pt x="272" y="247"/>
                    </a:lnTo>
                    <a:lnTo>
                      <a:pt x="283" y="286"/>
                    </a:lnTo>
                    <a:lnTo>
                      <a:pt x="250" y="323"/>
                    </a:lnTo>
                    <a:lnTo>
                      <a:pt x="187" y="233"/>
                    </a:lnTo>
                    <a:lnTo>
                      <a:pt x="26" y="86"/>
                    </a:lnTo>
                    <a:lnTo>
                      <a:pt x="0" y="86"/>
                    </a:lnTo>
                    <a:lnTo>
                      <a:pt x="15" y="58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19" name="Shape - Oklahoma"/>
              <p:cNvSpPr>
                <a:spLocks noChangeAspect="1"/>
              </p:cNvSpPr>
              <p:nvPr/>
            </p:nvSpPr>
            <p:spPr bwMode="auto">
              <a:xfrm>
                <a:off x="3575050" y="3805237"/>
                <a:ext cx="1125539" cy="534988"/>
              </a:xfrm>
              <a:custGeom>
                <a:avLst/>
                <a:gdLst>
                  <a:gd name="T0" fmla="*/ 2147483647 w 713"/>
                  <a:gd name="T1" fmla="*/ 0 h 343"/>
                  <a:gd name="T2" fmla="*/ 0 w 713"/>
                  <a:gd name="T3" fmla="*/ 2147483647 h 343"/>
                  <a:gd name="T4" fmla="*/ 2147483647 w 713"/>
                  <a:gd name="T5" fmla="*/ 2147483647 h 343"/>
                  <a:gd name="T6" fmla="*/ 2147483647 w 713"/>
                  <a:gd name="T7" fmla="*/ 2147483647 h 343"/>
                  <a:gd name="T8" fmla="*/ 2147483647 w 713"/>
                  <a:gd name="T9" fmla="*/ 2147483647 h 343"/>
                  <a:gd name="T10" fmla="*/ 2147483647 w 713"/>
                  <a:gd name="T11" fmla="*/ 2147483647 h 343"/>
                  <a:gd name="T12" fmla="*/ 2147483647 w 713"/>
                  <a:gd name="T13" fmla="*/ 2147483647 h 343"/>
                  <a:gd name="T14" fmla="*/ 2147483647 w 713"/>
                  <a:gd name="T15" fmla="*/ 2147483647 h 343"/>
                  <a:gd name="T16" fmla="*/ 2147483647 w 713"/>
                  <a:gd name="T17" fmla="*/ 2147483647 h 343"/>
                  <a:gd name="T18" fmla="*/ 2147483647 w 713"/>
                  <a:gd name="T19" fmla="*/ 2147483647 h 343"/>
                  <a:gd name="T20" fmla="*/ 2147483647 w 713"/>
                  <a:gd name="T21" fmla="*/ 2147483647 h 343"/>
                  <a:gd name="T22" fmla="*/ 2147483647 w 713"/>
                  <a:gd name="T23" fmla="*/ 2147483647 h 343"/>
                  <a:gd name="T24" fmla="*/ 2147483647 w 713"/>
                  <a:gd name="T25" fmla="*/ 0 h 34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713"/>
                  <a:gd name="T40" fmla="*/ 0 h 343"/>
                  <a:gd name="T41" fmla="*/ 713 w 713"/>
                  <a:gd name="T42" fmla="*/ 343 h 34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713" h="343">
                    <a:moveTo>
                      <a:pt x="4" y="0"/>
                    </a:moveTo>
                    <a:lnTo>
                      <a:pt x="0" y="61"/>
                    </a:lnTo>
                    <a:lnTo>
                      <a:pt x="253" y="70"/>
                    </a:lnTo>
                    <a:lnTo>
                      <a:pt x="255" y="266"/>
                    </a:lnTo>
                    <a:lnTo>
                      <a:pt x="385" y="319"/>
                    </a:lnTo>
                    <a:lnTo>
                      <a:pt x="420" y="300"/>
                    </a:lnTo>
                    <a:lnTo>
                      <a:pt x="502" y="343"/>
                    </a:lnTo>
                    <a:lnTo>
                      <a:pt x="556" y="342"/>
                    </a:lnTo>
                    <a:lnTo>
                      <a:pt x="654" y="300"/>
                    </a:lnTo>
                    <a:lnTo>
                      <a:pt x="713" y="340"/>
                    </a:lnTo>
                    <a:lnTo>
                      <a:pt x="713" y="128"/>
                    </a:lnTo>
                    <a:lnTo>
                      <a:pt x="695" y="5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22" name="Shape - North Carolina"/>
              <p:cNvSpPr>
                <a:spLocks noChangeAspect="1"/>
              </p:cNvSpPr>
              <p:nvPr/>
            </p:nvSpPr>
            <p:spPr bwMode="auto">
              <a:xfrm>
                <a:off x="6053139" y="3516313"/>
                <a:ext cx="1112837" cy="479425"/>
              </a:xfrm>
              <a:custGeom>
                <a:avLst/>
                <a:gdLst>
                  <a:gd name="T0" fmla="*/ 2147483647 w 704"/>
                  <a:gd name="T1" fmla="*/ 2147483647 h 308"/>
                  <a:gd name="T2" fmla="*/ 0 w 704"/>
                  <a:gd name="T3" fmla="*/ 2147483647 h 308"/>
                  <a:gd name="T4" fmla="*/ 2147483647 w 704"/>
                  <a:gd name="T5" fmla="*/ 2147483647 h 308"/>
                  <a:gd name="T6" fmla="*/ 2147483647 w 704"/>
                  <a:gd name="T7" fmla="*/ 2147483647 h 308"/>
                  <a:gd name="T8" fmla="*/ 2147483647 w 704"/>
                  <a:gd name="T9" fmla="*/ 2147483647 h 308"/>
                  <a:gd name="T10" fmla="*/ 2147483647 w 704"/>
                  <a:gd name="T11" fmla="*/ 2147483647 h 308"/>
                  <a:gd name="T12" fmla="*/ 2147483647 w 704"/>
                  <a:gd name="T13" fmla="*/ 2147483647 h 308"/>
                  <a:gd name="T14" fmla="*/ 2147483647 w 704"/>
                  <a:gd name="T15" fmla="*/ 2147483647 h 308"/>
                  <a:gd name="T16" fmla="*/ 2147483647 w 704"/>
                  <a:gd name="T17" fmla="*/ 2147483647 h 308"/>
                  <a:gd name="T18" fmla="*/ 2147483647 w 704"/>
                  <a:gd name="T19" fmla="*/ 2147483647 h 308"/>
                  <a:gd name="T20" fmla="*/ 2147483647 w 704"/>
                  <a:gd name="T21" fmla="*/ 2147483647 h 308"/>
                  <a:gd name="T22" fmla="*/ 2147483647 w 704"/>
                  <a:gd name="T23" fmla="*/ 2147483647 h 308"/>
                  <a:gd name="T24" fmla="*/ 2147483647 w 704"/>
                  <a:gd name="T25" fmla="*/ 2147483647 h 308"/>
                  <a:gd name="T26" fmla="*/ 2147483647 w 704"/>
                  <a:gd name="T27" fmla="*/ 2147483647 h 308"/>
                  <a:gd name="T28" fmla="*/ 2147483647 w 704"/>
                  <a:gd name="T29" fmla="*/ 2147483647 h 308"/>
                  <a:gd name="T30" fmla="*/ 2147483647 w 704"/>
                  <a:gd name="T31" fmla="*/ 2147483647 h 308"/>
                  <a:gd name="T32" fmla="*/ 2147483647 w 704"/>
                  <a:gd name="T33" fmla="*/ 2147483647 h 308"/>
                  <a:gd name="T34" fmla="*/ 2147483647 w 704"/>
                  <a:gd name="T35" fmla="*/ 2147483647 h 308"/>
                  <a:gd name="T36" fmla="*/ 2147483647 w 704"/>
                  <a:gd name="T37" fmla="*/ 2147483647 h 308"/>
                  <a:gd name="T38" fmla="*/ 2147483647 w 704"/>
                  <a:gd name="T39" fmla="*/ 2147483647 h 308"/>
                  <a:gd name="T40" fmla="*/ 2147483647 w 704"/>
                  <a:gd name="T41" fmla="*/ 2147483647 h 308"/>
                  <a:gd name="T42" fmla="*/ 2147483647 w 704"/>
                  <a:gd name="T43" fmla="*/ 2147483647 h 308"/>
                  <a:gd name="T44" fmla="*/ 2147483647 w 704"/>
                  <a:gd name="T45" fmla="*/ 2147483647 h 308"/>
                  <a:gd name="T46" fmla="*/ 2147483647 w 704"/>
                  <a:gd name="T47" fmla="*/ 2147483647 h 308"/>
                  <a:gd name="T48" fmla="*/ 2147483647 w 704"/>
                  <a:gd name="T49" fmla="*/ 2147483647 h 308"/>
                  <a:gd name="T50" fmla="*/ 2147483647 w 704"/>
                  <a:gd name="T51" fmla="*/ 2147483647 h 308"/>
                  <a:gd name="T52" fmla="*/ 2147483647 w 704"/>
                  <a:gd name="T53" fmla="*/ 2147483647 h 308"/>
                  <a:gd name="T54" fmla="*/ 2147483647 w 704"/>
                  <a:gd name="T55" fmla="*/ 2147483647 h 308"/>
                  <a:gd name="T56" fmla="*/ 2147483647 w 704"/>
                  <a:gd name="T57" fmla="*/ 2147483647 h 308"/>
                  <a:gd name="T58" fmla="*/ 2147483647 w 704"/>
                  <a:gd name="T59" fmla="*/ 0 h 308"/>
                  <a:gd name="T60" fmla="*/ 2147483647 w 704"/>
                  <a:gd name="T61" fmla="*/ 2147483647 h 308"/>
                  <a:gd name="T62" fmla="*/ 2147483647 w 704"/>
                  <a:gd name="T63" fmla="*/ 2147483647 h 308"/>
                  <a:gd name="T64" fmla="*/ 2147483647 w 704"/>
                  <a:gd name="T65" fmla="*/ 2147483647 h 308"/>
                  <a:gd name="T66" fmla="*/ 2147483647 w 704"/>
                  <a:gd name="T67" fmla="*/ 2147483647 h 30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704"/>
                  <a:gd name="T103" fmla="*/ 0 h 308"/>
                  <a:gd name="T104" fmla="*/ 704 w 704"/>
                  <a:gd name="T105" fmla="*/ 308 h 30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704" h="308">
                    <a:moveTo>
                      <a:pt x="24" y="228"/>
                    </a:moveTo>
                    <a:lnTo>
                      <a:pt x="0" y="294"/>
                    </a:lnTo>
                    <a:lnTo>
                      <a:pt x="91" y="285"/>
                    </a:lnTo>
                    <a:lnTo>
                      <a:pt x="127" y="255"/>
                    </a:lnTo>
                    <a:lnTo>
                      <a:pt x="251" y="222"/>
                    </a:lnTo>
                    <a:lnTo>
                      <a:pt x="285" y="240"/>
                    </a:lnTo>
                    <a:lnTo>
                      <a:pt x="367" y="228"/>
                    </a:lnTo>
                    <a:lnTo>
                      <a:pt x="367" y="233"/>
                    </a:lnTo>
                    <a:lnTo>
                      <a:pt x="489" y="308"/>
                    </a:lnTo>
                    <a:lnTo>
                      <a:pt x="561" y="286"/>
                    </a:lnTo>
                    <a:lnTo>
                      <a:pt x="601" y="201"/>
                    </a:lnTo>
                    <a:lnTo>
                      <a:pt x="671" y="177"/>
                    </a:lnTo>
                    <a:lnTo>
                      <a:pt x="704" y="115"/>
                    </a:lnTo>
                    <a:lnTo>
                      <a:pt x="702" y="39"/>
                    </a:lnTo>
                    <a:lnTo>
                      <a:pt x="693" y="101"/>
                    </a:lnTo>
                    <a:lnTo>
                      <a:pt x="655" y="155"/>
                    </a:lnTo>
                    <a:lnTo>
                      <a:pt x="640" y="151"/>
                    </a:lnTo>
                    <a:lnTo>
                      <a:pt x="587" y="165"/>
                    </a:lnTo>
                    <a:lnTo>
                      <a:pt x="587" y="148"/>
                    </a:lnTo>
                    <a:lnTo>
                      <a:pt x="640" y="130"/>
                    </a:lnTo>
                    <a:lnTo>
                      <a:pt x="592" y="124"/>
                    </a:lnTo>
                    <a:lnTo>
                      <a:pt x="646" y="107"/>
                    </a:lnTo>
                    <a:lnTo>
                      <a:pt x="666" y="116"/>
                    </a:lnTo>
                    <a:lnTo>
                      <a:pt x="677" y="57"/>
                    </a:lnTo>
                    <a:lnTo>
                      <a:pt x="663" y="43"/>
                    </a:lnTo>
                    <a:lnTo>
                      <a:pt x="599" y="67"/>
                    </a:lnTo>
                    <a:lnTo>
                      <a:pt x="601" y="31"/>
                    </a:lnTo>
                    <a:lnTo>
                      <a:pt x="628" y="40"/>
                    </a:lnTo>
                    <a:lnTo>
                      <a:pt x="663" y="13"/>
                    </a:lnTo>
                    <a:lnTo>
                      <a:pt x="644" y="0"/>
                    </a:lnTo>
                    <a:lnTo>
                      <a:pt x="434" y="48"/>
                    </a:lnTo>
                    <a:lnTo>
                      <a:pt x="176" y="100"/>
                    </a:lnTo>
                    <a:lnTo>
                      <a:pt x="58" y="227"/>
                    </a:lnTo>
                    <a:lnTo>
                      <a:pt x="24" y="228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31" name="Shape - Mississippi"/>
              <p:cNvSpPr>
                <a:spLocks noChangeAspect="1"/>
              </p:cNvSpPr>
              <p:nvPr/>
            </p:nvSpPr>
            <p:spPr bwMode="auto">
              <a:xfrm>
                <a:off x="5126037" y="4043362"/>
                <a:ext cx="450851" cy="774700"/>
              </a:xfrm>
              <a:custGeom>
                <a:avLst/>
                <a:gdLst>
                  <a:gd name="T0" fmla="*/ 2147483647 w 287"/>
                  <a:gd name="T1" fmla="*/ 2147483647 h 499"/>
                  <a:gd name="T2" fmla="*/ 2147483647 w 287"/>
                  <a:gd name="T3" fmla="*/ 2147483647 h 499"/>
                  <a:gd name="T4" fmla="*/ 0 w 287"/>
                  <a:gd name="T5" fmla="*/ 2147483647 h 499"/>
                  <a:gd name="T6" fmla="*/ 2147483647 w 287"/>
                  <a:gd name="T7" fmla="*/ 2147483647 h 499"/>
                  <a:gd name="T8" fmla="*/ 2147483647 w 287"/>
                  <a:gd name="T9" fmla="*/ 2147483647 h 499"/>
                  <a:gd name="T10" fmla="*/ 2147483647 w 287"/>
                  <a:gd name="T11" fmla="*/ 2147483647 h 499"/>
                  <a:gd name="T12" fmla="*/ 2147483647 w 287"/>
                  <a:gd name="T13" fmla="*/ 2147483647 h 499"/>
                  <a:gd name="T14" fmla="*/ 2147483647 w 287"/>
                  <a:gd name="T15" fmla="*/ 2147483647 h 499"/>
                  <a:gd name="T16" fmla="*/ 2147483647 w 287"/>
                  <a:gd name="T17" fmla="*/ 2147483647 h 499"/>
                  <a:gd name="T18" fmla="*/ 2147483647 w 287"/>
                  <a:gd name="T19" fmla="*/ 2147483647 h 499"/>
                  <a:gd name="T20" fmla="*/ 2147483647 w 287"/>
                  <a:gd name="T21" fmla="*/ 2147483647 h 499"/>
                  <a:gd name="T22" fmla="*/ 2147483647 w 287"/>
                  <a:gd name="T23" fmla="*/ 2147483647 h 499"/>
                  <a:gd name="T24" fmla="*/ 2147483647 w 287"/>
                  <a:gd name="T25" fmla="*/ 2147483647 h 499"/>
                  <a:gd name="T26" fmla="*/ 2147483647 w 287"/>
                  <a:gd name="T27" fmla="*/ 0 h 499"/>
                  <a:gd name="T28" fmla="*/ 2147483647 w 287"/>
                  <a:gd name="T29" fmla="*/ 2147483647 h 49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87"/>
                  <a:gd name="T46" fmla="*/ 0 h 499"/>
                  <a:gd name="T47" fmla="*/ 287 w 287"/>
                  <a:gd name="T48" fmla="*/ 499 h 499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87" h="499">
                    <a:moveTo>
                      <a:pt x="81" y="16"/>
                    </a:moveTo>
                    <a:lnTo>
                      <a:pt x="38" y="101"/>
                    </a:lnTo>
                    <a:lnTo>
                      <a:pt x="0" y="156"/>
                    </a:lnTo>
                    <a:lnTo>
                      <a:pt x="12" y="222"/>
                    </a:lnTo>
                    <a:lnTo>
                      <a:pt x="57" y="311"/>
                    </a:lnTo>
                    <a:lnTo>
                      <a:pt x="23" y="402"/>
                    </a:lnTo>
                    <a:lnTo>
                      <a:pt x="8" y="450"/>
                    </a:lnTo>
                    <a:lnTo>
                      <a:pt x="175" y="430"/>
                    </a:lnTo>
                    <a:lnTo>
                      <a:pt x="182" y="492"/>
                    </a:lnTo>
                    <a:lnTo>
                      <a:pt x="216" y="499"/>
                    </a:lnTo>
                    <a:lnTo>
                      <a:pt x="225" y="468"/>
                    </a:lnTo>
                    <a:lnTo>
                      <a:pt x="287" y="459"/>
                    </a:lnTo>
                    <a:lnTo>
                      <a:pt x="273" y="357"/>
                    </a:lnTo>
                    <a:lnTo>
                      <a:pt x="270" y="0"/>
                    </a:lnTo>
                    <a:lnTo>
                      <a:pt x="81" y="16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35" name="Shape - Maryland"/>
              <p:cNvSpPr>
                <a:spLocks noChangeAspect="1"/>
              </p:cNvSpPr>
              <p:nvPr/>
            </p:nvSpPr>
            <p:spPr bwMode="auto">
              <a:xfrm>
                <a:off x="6473825" y="3022600"/>
                <a:ext cx="635000" cy="258762"/>
              </a:xfrm>
              <a:custGeom>
                <a:avLst/>
                <a:gdLst>
                  <a:gd name="T0" fmla="*/ 0 w 403"/>
                  <a:gd name="T1" fmla="*/ 2147483647 h 165"/>
                  <a:gd name="T2" fmla="*/ 2147483647 w 403"/>
                  <a:gd name="T3" fmla="*/ 0 h 165"/>
                  <a:gd name="T4" fmla="*/ 2147483647 w 403"/>
                  <a:gd name="T5" fmla="*/ 2147483647 h 165"/>
                  <a:gd name="T6" fmla="*/ 2147483647 w 403"/>
                  <a:gd name="T7" fmla="*/ 2147483647 h 165"/>
                  <a:gd name="T8" fmla="*/ 2147483647 w 403"/>
                  <a:gd name="T9" fmla="*/ 2147483647 h 165"/>
                  <a:gd name="T10" fmla="*/ 2147483647 w 403"/>
                  <a:gd name="T11" fmla="*/ 2147483647 h 165"/>
                  <a:gd name="T12" fmla="*/ 2147483647 w 403"/>
                  <a:gd name="T13" fmla="*/ 2147483647 h 165"/>
                  <a:gd name="T14" fmla="*/ 2147483647 w 403"/>
                  <a:gd name="T15" fmla="*/ 2147483647 h 165"/>
                  <a:gd name="T16" fmla="*/ 2147483647 w 403"/>
                  <a:gd name="T17" fmla="*/ 2147483647 h 165"/>
                  <a:gd name="T18" fmla="*/ 2147483647 w 403"/>
                  <a:gd name="T19" fmla="*/ 2147483647 h 165"/>
                  <a:gd name="T20" fmla="*/ 2147483647 w 403"/>
                  <a:gd name="T21" fmla="*/ 2147483647 h 165"/>
                  <a:gd name="T22" fmla="*/ 2147483647 w 403"/>
                  <a:gd name="T23" fmla="*/ 2147483647 h 165"/>
                  <a:gd name="T24" fmla="*/ 2147483647 w 403"/>
                  <a:gd name="T25" fmla="*/ 2147483647 h 165"/>
                  <a:gd name="T26" fmla="*/ 2147483647 w 403"/>
                  <a:gd name="T27" fmla="*/ 2147483647 h 165"/>
                  <a:gd name="T28" fmla="*/ 2147483647 w 403"/>
                  <a:gd name="T29" fmla="*/ 2147483647 h 165"/>
                  <a:gd name="T30" fmla="*/ 2147483647 w 403"/>
                  <a:gd name="T31" fmla="*/ 2147483647 h 165"/>
                  <a:gd name="T32" fmla="*/ 0 w 403"/>
                  <a:gd name="T33" fmla="*/ 2147483647 h 16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3"/>
                  <a:gd name="T52" fmla="*/ 0 h 165"/>
                  <a:gd name="T53" fmla="*/ 403 w 403"/>
                  <a:gd name="T54" fmla="*/ 165 h 16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3" h="165">
                    <a:moveTo>
                      <a:pt x="0" y="56"/>
                    </a:moveTo>
                    <a:lnTo>
                      <a:pt x="300" y="0"/>
                    </a:lnTo>
                    <a:lnTo>
                      <a:pt x="349" y="113"/>
                    </a:lnTo>
                    <a:lnTo>
                      <a:pt x="401" y="101"/>
                    </a:lnTo>
                    <a:lnTo>
                      <a:pt x="403" y="158"/>
                    </a:lnTo>
                    <a:lnTo>
                      <a:pt x="361" y="165"/>
                    </a:lnTo>
                    <a:lnTo>
                      <a:pt x="324" y="128"/>
                    </a:lnTo>
                    <a:lnTo>
                      <a:pt x="300" y="83"/>
                    </a:lnTo>
                    <a:lnTo>
                      <a:pt x="296" y="21"/>
                    </a:lnTo>
                    <a:lnTo>
                      <a:pt x="278" y="52"/>
                    </a:lnTo>
                    <a:lnTo>
                      <a:pt x="299" y="146"/>
                    </a:lnTo>
                    <a:lnTo>
                      <a:pt x="211" y="159"/>
                    </a:lnTo>
                    <a:lnTo>
                      <a:pt x="208" y="91"/>
                    </a:lnTo>
                    <a:lnTo>
                      <a:pt x="154" y="61"/>
                    </a:lnTo>
                    <a:lnTo>
                      <a:pt x="108" y="53"/>
                    </a:lnTo>
                    <a:lnTo>
                      <a:pt x="12" y="101"/>
                    </a:lnTo>
                    <a:lnTo>
                      <a:pt x="0" y="56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37" name="Shape - Louisiana"/>
              <p:cNvSpPr>
                <a:spLocks noChangeAspect="1"/>
              </p:cNvSpPr>
              <p:nvPr/>
            </p:nvSpPr>
            <p:spPr bwMode="auto">
              <a:xfrm>
                <a:off x="4768851" y="4394200"/>
                <a:ext cx="773113" cy="609600"/>
              </a:xfrm>
              <a:custGeom>
                <a:avLst/>
                <a:gdLst>
                  <a:gd name="T0" fmla="*/ 0 w 489"/>
                  <a:gd name="T1" fmla="*/ 2147483647 h 392"/>
                  <a:gd name="T2" fmla="*/ 2147483647 w 489"/>
                  <a:gd name="T3" fmla="*/ 0 h 392"/>
                  <a:gd name="T4" fmla="*/ 2147483647 w 489"/>
                  <a:gd name="T5" fmla="*/ 2147483647 h 392"/>
                  <a:gd name="T6" fmla="*/ 2147483647 w 489"/>
                  <a:gd name="T7" fmla="*/ 2147483647 h 392"/>
                  <a:gd name="T8" fmla="*/ 2147483647 w 489"/>
                  <a:gd name="T9" fmla="*/ 2147483647 h 392"/>
                  <a:gd name="T10" fmla="*/ 2147483647 w 489"/>
                  <a:gd name="T11" fmla="*/ 2147483647 h 392"/>
                  <a:gd name="T12" fmla="*/ 2147483647 w 489"/>
                  <a:gd name="T13" fmla="*/ 2147483647 h 392"/>
                  <a:gd name="T14" fmla="*/ 2147483647 w 489"/>
                  <a:gd name="T15" fmla="*/ 2147483647 h 392"/>
                  <a:gd name="T16" fmla="*/ 2147483647 w 489"/>
                  <a:gd name="T17" fmla="*/ 2147483647 h 392"/>
                  <a:gd name="T18" fmla="*/ 2147483647 w 489"/>
                  <a:gd name="T19" fmla="*/ 2147483647 h 392"/>
                  <a:gd name="T20" fmla="*/ 2147483647 w 489"/>
                  <a:gd name="T21" fmla="*/ 2147483647 h 392"/>
                  <a:gd name="T22" fmla="*/ 2147483647 w 489"/>
                  <a:gd name="T23" fmla="*/ 2147483647 h 392"/>
                  <a:gd name="T24" fmla="*/ 2147483647 w 489"/>
                  <a:gd name="T25" fmla="*/ 2147483647 h 392"/>
                  <a:gd name="T26" fmla="*/ 2147483647 w 489"/>
                  <a:gd name="T27" fmla="*/ 2147483647 h 392"/>
                  <a:gd name="T28" fmla="*/ 2147483647 w 489"/>
                  <a:gd name="T29" fmla="*/ 2147483647 h 392"/>
                  <a:gd name="T30" fmla="*/ 2147483647 w 489"/>
                  <a:gd name="T31" fmla="*/ 2147483647 h 392"/>
                  <a:gd name="T32" fmla="*/ 2147483647 w 489"/>
                  <a:gd name="T33" fmla="*/ 2147483647 h 392"/>
                  <a:gd name="T34" fmla="*/ 2147483647 w 489"/>
                  <a:gd name="T35" fmla="*/ 2147483647 h 392"/>
                  <a:gd name="T36" fmla="*/ 2147483647 w 489"/>
                  <a:gd name="T37" fmla="*/ 2147483647 h 392"/>
                  <a:gd name="T38" fmla="*/ 2147483647 w 489"/>
                  <a:gd name="T39" fmla="*/ 2147483647 h 392"/>
                  <a:gd name="T40" fmla="*/ 2147483647 w 489"/>
                  <a:gd name="T41" fmla="*/ 2147483647 h 392"/>
                  <a:gd name="T42" fmla="*/ 2147483647 w 489"/>
                  <a:gd name="T43" fmla="*/ 2147483647 h 392"/>
                  <a:gd name="T44" fmla="*/ 2147483647 w 489"/>
                  <a:gd name="T45" fmla="*/ 2147483647 h 392"/>
                  <a:gd name="T46" fmla="*/ 2147483647 w 489"/>
                  <a:gd name="T47" fmla="*/ 2147483647 h 392"/>
                  <a:gd name="T48" fmla="*/ 2147483647 w 489"/>
                  <a:gd name="T49" fmla="*/ 2147483647 h 392"/>
                  <a:gd name="T50" fmla="*/ 2147483647 w 489"/>
                  <a:gd name="T51" fmla="*/ 2147483647 h 392"/>
                  <a:gd name="T52" fmla="*/ 2147483647 w 489"/>
                  <a:gd name="T53" fmla="*/ 2147483647 h 392"/>
                  <a:gd name="T54" fmla="*/ 2147483647 w 489"/>
                  <a:gd name="T55" fmla="*/ 2147483647 h 392"/>
                  <a:gd name="T56" fmla="*/ 2147483647 w 489"/>
                  <a:gd name="T57" fmla="*/ 2147483647 h 392"/>
                  <a:gd name="T58" fmla="*/ 2147483647 w 489"/>
                  <a:gd name="T59" fmla="*/ 2147483647 h 392"/>
                  <a:gd name="T60" fmla="*/ 2147483647 w 489"/>
                  <a:gd name="T61" fmla="*/ 2147483647 h 392"/>
                  <a:gd name="T62" fmla="*/ 2147483647 w 489"/>
                  <a:gd name="T63" fmla="*/ 2147483647 h 392"/>
                  <a:gd name="T64" fmla="*/ 2147483647 w 489"/>
                  <a:gd name="T65" fmla="*/ 2147483647 h 392"/>
                  <a:gd name="T66" fmla="*/ 2147483647 w 489"/>
                  <a:gd name="T67" fmla="*/ 2147483647 h 392"/>
                  <a:gd name="T68" fmla="*/ 0 w 489"/>
                  <a:gd name="T69" fmla="*/ 2147483647 h 39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489"/>
                  <a:gd name="T106" fmla="*/ 0 h 392"/>
                  <a:gd name="T107" fmla="*/ 489 w 489"/>
                  <a:gd name="T108" fmla="*/ 392 h 39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489" h="392">
                    <a:moveTo>
                      <a:pt x="0" y="9"/>
                    </a:moveTo>
                    <a:lnTo>
                      <a:pt x="245" y="0"/>
                    </a:lnTo>
                    <a:lnTo>
                      <a:pt x="288" y="81"/>
                    </a:lnTo>
                    <a:lnTo>
                      <a:pt x="251" y="176"/>
                    </a:lnTo>
                    <a:lnTo>
                      <a:pt x="239" y="219"/>
                    </a:lnTo>
                    <a:lnTo>
                      <a:pt x="403" y="201"/>
                    </a:lnTo>
                    <a:lnTo>
                      <a:pt x="413" y="264"/>
                    </a:lnTo>
                    <a:lnTo>
                      <a:pt x="364" y="258"/>
                    </a:lnTo>
                    <a:lnTo>
                      <a:pt x="342" y="285"/>
                    </a:lnTo>
                    <a:lnTo>
                      <a:pt x="367" y="303"/>
                    </a:lnTo>
                    <a:lnTo>
                      <a:pt x="412" y="282"/>
                    </a:lnTo>
                    <a:lnTo>
                      <a:pt x="413" y="312"/>
                    </a:lnTo>
                    <a:lnTo>
                      <a:pt x="440" y="286"/>
                    </a:lnTo>
                    <a:lnTo>
                      <a:pt x="458" y="286"/>
                    </a:lnTo>
                    <a:lnTo>
                      <a:pt x="437" y="339"/>
                    </a:lnTo>
                    <a:lnTo>
                      <a:pt x="477" y="347"/>
                    </a:lnTo>
                    <a:lnTo>
                      <a:pt x="489" y="376"/>
                    </a:lnTo>
                    <a:lnTo>
                      <a:pt x="471" y="385"/>
                    </a:lnTo>
                    <a:lnTo>
                      <a:pt x="446" y="367"/>
                    </a:lnTo>
                    <a:lnTo>
                      <a:pt x="398" y="353"/>
                    </a:lnTo>
                    <a:lnTo>
                      <a:pt x="409" y="388"/>
                    </a:lnTo>
                    <a:lnTo>
                      <a:pt x="385" y="392"/>
                    </a:lnTo>
                    <a:lnTo>
                      <a:pt x="365" y="361"/>
                    </a:lnTo>
                    <a:lnTo>
                      <a:pt x="354" y="380"/>
                    </a:lnTo>
                    <a:lnTo>
                      <a:pt x="282" y="380"/>
                    </a:lnTo>
                    <a:lnTo>
                      <a:pt x="282" y="361"/>
                    </a:lnTo>
                    <a:lnTo>
                      <a:pt x="255" y="339"/>
                    </a:lnTo>
                    <a:lnTo>
                      <a:pt x="201" y="336"/>
                    </a:lnTo>
                    <a:lnTo>
                      <a:pt x="246" y="361"/>
                    </a:lnTo>
                    <a:lnTo>
                      <a:pt x="184" y="374"/>
                    </a:lnTo>
                    <a:lnTo>
                      <a:pt x="85" y="356"/>
                    </a:lnTo>
                    <a:lnTo>
                      <a:pt x="48" y="361"/>
                    </a:lnTo>
                    <a:lnTo>
                      <a:pt x="61" y="230"/>
                    </a:lnTo>
                    <a:lnTo>
                      <a:pt x="2" y="125"/>
                    </a:lnTo>
                    <a:lnTo>
                      <a:pt x="0" y="9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38" name="Shape - Kentucky"/>
              <p:cNvSpPr>
                <a:spLocks noChangeAspect="1"/>
              </p:cNvSpPr>
              <p:nvPr/>
            </p:nvSpPr>
            <p:spPr bwMode="auto">
              <a:xfrm>
                <a:off x="5302251" y="3330575"/>
                <a:ext cx="957263" cy="525462"/>
              </a:xfrm>
              <a:custGeom>
                <a:avLst/>
                <a:gdLst>
                  <a:gd name="T0" fmla="*/ 0 w 607"/>
                  <a:gd name="T1" fmla="*/ 2147483647 h 337"/>
                  <a:gd name="T2" fmla="*/ 2147483647 w 607"/>
                  <a:gd name="T3" fmla="*/ 2147483647 h 337"/>
                  <a:gd name="T4" fmla="*/ 2147483647 w 607"/>
                  <a:gd name="T5" fmla="*/ 2147483647 h 337"/>
                  <a:gd name="T6" fmla="*/ 2147483647 w 607"/>
                  <a:gd name="T7" fmla="*/ 2147483647 h 337"/>
                  <a:gd name="T8" fmla="*/ 2147483647 w 607"/>
                  <a:gd name="T9" fmla="*/ 2147483647 h 337"/>
                  <a:gd name="T10" fmla="*/ 2147483647 w 607"/>
                  <a:gd name="T11" fmla="*/ 2147483647 h 337"/>
                  <a:gd name="T12" fmla="*/ 2147483647 w 607"/>
                  <a:gd name="T13" fmla="*/ 2147483647 h 337"/>
                  <a:gd name="T14" fmla="*/ 2147483647 w 607"/>
                  <a:gd name="T15" fmla="*/ 2147483647 h 337"/>
                  <a:gd name="T16" fmla="*/ 2147483647 w 607"/>
                  <a:gd name="T17" fmla="*/ 2147483647 h 337"/>
                  <a:gd name="T18" fmla="*/ 2147483647 w 607"/>
                  <a:gd name="T19" fmla="*/ 2147483647 h 337"/>
                  <a:gd name="T20" fmla="*/ 2147483647 w 607"/>
                  <a:gd name="T21" fmla="*/ 2147483647 h 337"/>
                  <a:gd name="T22" fmla="*/ 2147483647 w 607"/>
                  <a:gd name="T23" fmla="*/ 2147483647 h 337"/>
                  <a:gd name="T24" fmla="*/ 2147483647 w 607"/>
                  <a:gd name="T25" fmla="*/ 2147483647 h 337"/>
                  <a:gd name="T26" fmla="*/ 2147483647 w 607"/>
                  <a:gd name="T27" fmla="*/ 2147483647 h 337"/>
                  <a:gd name="T28" fmla="*/ 2147483647 w 607"/>
                  <a:gd name="T29" fmla="*/ 0 h 337"/>
                  <a:gd name="T30" fmla="*/ 2147483647 w 607"/>
                  <a:gd name="T31" fmla="*/ 2147483647 h 337"/>
                  <a:gd name="T32" fmla="*/ 2147483647 w 607"/>
                  <a:gd name="T33" fmla="*/ 2147483647 h 337"/>
                  <a:gd name="T34" fmla="*/ 2147483647 w 607"/>
                  <a:gd name="T35" fmla="*/ 2147483647 h 337"/>
                  <a:gd name="T36" fmla="*/ 2147483647 w 607"/>
                  <a:gd name="T37" fmla="*/ 2147483647 h 337"/>
                  <a:gd name="T38" fmla="*/ 2147483647 w 607"/>
                  <a:gd name="T39" fmla="*/ 2147483647 h 337"/>
                  <a:gd name="T40" fmla="*/ 2147483647 w 607"/>
                  <a:gd name="T41" fmla="*/ 2147483647 h 337"/>
                  <a:gd name="T42" fmla="*/ 2147483647 w 607"/>
                  <a:gd name="T43" fmla="*/ 2147483647 h 337"/>
                  <a:gd name="T44" fmla="*/ 2147483647 w 607"/>
                  <a:gd name="T45" fmla="*/ 2147483647 h 337"/>
                  <a:gd name="T46" fmla="*/ 2147483647 w 607"/>
                  <a:gd name="T47" fmla="*/ 2147483647 h 337"/>
                  <a:gd name="T48" fmla="*/ 2147483647 w 607"/>
                  <a:gd name="T49" fmla="*/ 2147483647 h 337"/>
                  <a:gd name="T50" fmla="*/ 2147483647 w 607"/>
                  <a:gd name="T51" fmla="*/ 2147483647 h 337"/>
                  <a:gd name="T52" fmla="*/ 2147483647 w 607"/>
                  <a:gd name="T53" fmla="*/ 2147483647 h 337"/>
                  <a:gd name="T54" fmla="*/ 2147483647 w 607"/>
                  <a:gd name="T55" fmla="*/ 2147483647 h 337"/>
                  <a:gd name="T56" fmla="*/ 0 w 607"/>
                  <a:gd name="T57" fmla="*/ 2147483647 h 33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7"/>
                  <a:gd name="T88" fmla="*/ 0 h 337"/>
                  <a:gd name="T89" fmla="*/ 607 w 607"/>
                  <a:gd name="T90" fmla="*/ 337 h 33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7" h="337">
                    <a:moveTo>
                      <a:pt x="0" y="337"/>
                    </a:moveTo>
                    <a:lnTo>
                      <a:pt x="148" y="316"/>
                    </a:lnTo>
                    <a:lnTo>
                      <a:pt x="148" y="301"/>
                    </a:lnTo>
                    <a:lnTo>
                      <a:pt x="504" y="252"/>
                    </a:lnTo>
                    <a:lnTo>
                      <a:pt x="510" y="226"/>
                    </a:lnTo>
                    <a:lnTo>
                      <a:pt x="562" y="207"/>
                    </a:lnTo>
                    <a:lnTo>
                      <a:pt x="568" y="180"/>
                    </a:lnTo>
                    <a:lnTo>
                      <a:pt x="590" y="171"/>
                    </a:lnTo>
                    <a:lnTo>
                      <a:pt x="607" y="131"/>
                    </a:lnTo>
                    <a:lnTo>
                      <a:pt x="558" y="91"/>
                    </a:lnTo>
                    <a:lnTo>
                      <a:pt x="549" y="37"/>
                    </a:lnTo>
                    <a:lnTo>
                      <a:pt x="510" y="10"/>
                    </a:lnTo>
                    <a:lnTo>
                      <a:pt x="431" y="25"/>
                    </a:lnTo>
                    <a:lnTo>
                      <a:pt x="394" y="1"/>
                    </a:lnTo>
                    <a:lnTo>
                      <a:pt x="358" y="0"/>
                    </a:lnTo>
                    <a:lnTo>
                      <a:pt x="365" y="37"/>
                    </a:lnTo>
                    <a:lnTo>
                      <a:pt x="316" y="56"/>
                    </a:lnTo>
                    <a:lnTo>
                      <a:pt x="283" y="140"/>
                    </a:lnTo>
                    <a:lnTo>
                      <a:pt x="239" y="126"/>
                    </a:lnTo>
                    <a:lnTo>
                      <a:pt x="185" y="158"/>
                    </a:lnTo>
                    <a:lnTo>
                      <a:pt x="116" y="170"/>
                    </a:lnTo>
                    <a:lnTo>
                      <a:pt x="116" y="217"/>
                    </a:lnTo>
                    <a:lnTo>
                      <a:pt x="82" y="216"/>
                    </a:lnTo>
                    <a:lnTo>
                      <a:pt x="84" y="258"/>
                    </a:lnTo>
                    <a:lnTo>
                      <a:pt x="48" y="241"/>
                    </a:lnTo>
                    <a:lnTo>
                      <a:pt x="27" y="249"/>
                    </a:lnTo>
                    <a:lnTo>
                      <a:pt x="45" y="277"/>
                    </a:lnTo>
                    <a:lnTo>
                      <a:pt x="8" y="314"/>
                    </a:lnTo>
                    <a:lnTo>
                      <a:pt x="0" y="337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45" name="Shape - Georgia"/>
              <p:cNvSpPr>
                <a:spLocks noChangeAspect="1"/>
              </p:cNvSpPr>
              <p:nvPr/>
            </p:nvSpPr>
            <p:spPr bwMode="auto">
              <a:xfrm>
                <a:off x="5883277" y="3960813"/>
                <a:ext cx="708025" cy="722313"/>
              </a:xfrm>
              <a:custGeom>
                <a:avLst/>
                <a:gdLst>
                  <a:gd name="T0" fmla="*/ 0 w 447"/>
                  <a:gd name="T1" fmla="*/ 2147483647 h 463"/>
                  <a:gd name="T2" fmla="*/ 2147483647 w 447"/>
                  <a:gd name="T3" fmla="*/ 2147483647 h 463"/>
                  <a:gd name="T4" fmla="*/ 2147483647 w 447"/>
                  <a:gd name="T5" fmla="*/ 2147483647 h 463"/>
                  <a:gd name="T6" fmla="*/ 2147483647 w 447"/>
                  <a:gd name="T7" fmla="*/ 0 h 463"/>
                  <a:gd name="T8" fmla="*/ 2147483647 w 447"/>
                  <a:gd name="T9" fmla="*/ 2147483647 h 463"/>
                  <a:gd name="T10" fmla="*/ 2147483647 w 447"/>
                  <a:gd name="T11" fmla="*/ 2147483647 h 463"/>
                  <a:gd name="T12" fmla="*/ 2147483647 w 447"/>
                  <a:gd name="T13" fmla="*/ 2147483647 h 463"/>
                  <a:gd name="T14" fmla="*/ 2147483647 w 447"/>
                  <a:gd name="T15" fmla="*/ 2147483647 h 463"/>
                  <a:gd name="T16" fmla="*/ 2147483647 w 447"/>
                  <a:gd name="T17" fmla="*/ 2147483647 h 463"/>
                  <a:gd name="T18" fmla="*/ 2147483647 w 447"/>
                  <a:gd name="T19" fmla="*/ 2147483647 h 463"/>
                  <a:gd name="T20" fmla="*/ 2147483647 w 447"/>
                  <a:gd name="T21" fmla="*/ 2147483647 h 463"/>
                  <a:gd name="T22" fmla="*/ 2147483647 w 447"/>
                  <a:gd name="T23" fmla="*/ 2147483647 h 463"/>
                  <a:gd name="T24" fmla="*/ 2147483647 w 447"/>
                  <a:gd name="T25" fmla="*/ 2147483647 h 463"/>
                  <a:gd name="T26" fmla="*/ 2147483647 w 447"/>
                  <a:gd name="T27" fmla="*/ 2147483647 h 463"/>
                  <a:gd name="T28" fmla="*/ 2147483647 w 447"/>
                  <a:gd name="T29" fmla="*/ 2147483647 h 463"/>
                  <a:gd name="T30" fmla="*/ 2147483647 w 447"/>
                  <a:gd name="T31" fmla="*/ 2147483647 h 463"/>
                  <a:gd name="T32" fmla="*/ 2147483647 w 447"/>
                  <a:gd name="T33" fmla="*/ 2147483647 h 463"/>
                  <a:gd name="T34" fmla="*/ 2147483647 w 447"/>
                  <a:gd name="T35" fmla="*/ 2147483647 h 463"/>
                  <a:gd name="T36" fmla="*/ 0 w 447"/>
                  <a:gd name="T37" fmla="*/ 2147483647 h 46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47"/>
                  <a:gd name="T58" fmla="*/ 0 h 463"/>
                  <a:gd name="T59" fmla="*/ 447 w 447"/>
                  <a:gd name="T60" fmla="*/ 463 h 46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47" h="463">
                    <a:moveTo>
                      <a:pt x="0" y="28"/>
                    </a:moveTo>
                    <a:lnTo>
                      <a:pt x="4" y="28"/>
                    </a:lnTo>
                    <a:lnTo>
                      <a:pt x="109" y="9"/>
                    </a:lnTo>
                    <a:lnTo>
                      <a:pt x="201" y="0"/>
                    </a:lnTo>
                    <a:lnTo>
                      <a:pt x="188" y="23"/>
                    </a:lnTo>
                    <a:lnTo>
                      <a:pt x="216" y="23"/>
                    </a:lnTo>
                    <a:lnTo>
                      <a:pt x="375" y="167"/>
                    </a:lnTo>
                    <a:lnTo>
                      <a:pt x="438" y="259"/>
                    </a:lnTo>
                    <a:lnTo>
                      <a:pt x="447" y="322"/>
                    </a:lnTo>
                    <a:lnTo>
                      <a:pt x="426" y="336"/>
                    </a:lnTo>
                    <a:lnTo>
                      <a:pt x="438" y="399"/>
                    </a:lnTo>
                    <a:lnTo>
                      <a:pt x="393" y="402"/>
                    </a:lnTo>
                    <a:lnTo>
                      <a:pt x="393" y="456"/>
                    </a:lnTo>
                    <a:lnTo>
                      <a:pt x="358" y="429"/>
                    </a:lnTo>
                    <a:lnTo>
                      <a:pt x="128" y="463"/>
                    </a:lnTo>
                    <a:lnTo>
                      <a:pt x="76" y="363"/>
                    </a:lnTo>
                    <a:lnTo>
                      <a:pt x="113" y="295"/>
                    </a:lnTo>
                    <a:lnTo>
                      <a:pt x="64" y="260"/>
                    </a:lnTo>
                    <a:lnTo>
                      <a:pt x="0" y="28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46" name="Shape - Florida"/>
              <p:cNvSpPr>
                <a:spLocks noChangeAspect="1"/>
              </p:cNvSpPr>
              <p:nvPr/>
            </p:nvSpPr>
            <p:spPr bwMode="auto">
              <a:xfrm>
                <a:off x="5722939" y="4579938"/>
                <a:ext cx="1206500" cy="809625"/>
              </a:xfrm>
              <a:custGeom>
                <a:avLst/>
                <a:gdLst>
                  <a:gd name="T0" fmla="*/ 0 w 765"/>
                  <a:gd name="T1" fmla="*/ 2147483647 h 519"/>
                  <a:gd name="T2" fmla="*/ 2147483647 w 765"/>
                  <a:gd name="T3" fmla="*/ 2147483647 h 519"/>
                  <a:gd name="T4" fmla="*/ 2147483647 w 765"/>
                  <a:gd name="T5" fmla="*/ 2147483647 h 519"/>
                  <a:gd name="T6" fmla="*/ 2147483647 w 765"/>
                  <a:gd name="T7" fmla="*/ 2147483647 h 519"/>
                  <a:gd name="T8" fmla="*/ 2147483647 w 765"/>
                  <a:gd name="T9" fmla="*/ 2147483647 h 519"/>
                  <a:gd name="T10" fmla="*/ 2147483647 w 765"/>
                  <a:gd name="T11" fmla="*/ 2147483647 h 519"/>
                  <a:gd name="T12" fmla="*/ 2147483647 w 765"/>
                  <a:gd name="T13" fmla="*/ 0 h 519"/>
                  <a:gd name="T14" fmla="*/ 2147483647 w 765"/>
                  <a:gd name="T15" fmla="*/ 2147483647 h 519"/>
                  <a:gd name="T16" fmla="*/ 2147483647 w 765"/>
                  <a:gd name="T17" fmla="*/ 2147483647 h 519"/>
                  <a:gd name="T18" fmla="*/ 2147483647 w 765"/>
                  <a:gd name="T19" fmla="*/ 2147483647 h 519"/>
                  <a:gd name="T20" fmla="*/ 2147483647 w 765"/>
                  <a:gd name="T21" fmla="*/ 2147483647 h 519"/>
                  <a:gd name="T22" fmla="*/ 2147483647 w 765"/>
                  <a:gd name="T23" fmla="*/ 2147483647 h 519"/>
                  <a:gd name="T24" fmla="*/ 2147483647 w 765"/>
                  <a:gd name="T25" fmla="*/ 2147483647 h 519"/>
                  <a:gd name="T26" fmla="*/ 2147483647 w 765"/>
                  <a:gd name="T27" fmla="*/ 2147483647 h 519"/>
                  <a:gd name="T28" fmla="*/ 2147483647 w 765"/>
                  <a:gd name="T29" fmla="*/ 2147483647 h 519"/>
                  <a:gd name="T30" fmla="*/ 2147483647 w 765"/>
                  <a:gd name="T31" fmla="*/ 2147483647 h 519"/>
                  <a:gd name="T32" fmla="*/ 2147483647 w 765"/>
                  <a:gd name="T33" fmla="*/ 2147483647 h 519"/>
                  <a:gd name="T34" fmla="*/ 2147483647 w 765"/>
                  <a:gd name="T35" fmla="*/ 2147483647 h 519"/>
                  <a:gd name="T36" fmla="*/ 2147483647 w 765"/>
                  <a:gd name="T37" fmla="*/ 2147483647 h 519"/>
                  <a:gd name="T38" fmla="*/ 2147483647 w 765"/>
                  <a:gd name="T39" fmla="*/ 2147483647 h 519"/>
                  <a:gd name="T40" fmla="*/ 2147483647 w 765"/>
                  <a:gd name="T41" fmla="*/ 2147483647 h 519"/>
                  <a:gd name="T42" fmla="*/ 2147483647 w 765"/>
                  <a:gd name="T43" fmla="*/ 2147483647 h 519"/>
                  <a:gd name="T44" fmla="*/ 2147483647 w 765"/>
                  <a:gd name="T45" fmla="*/ 2147483647 h 519"/>
                  <a:gd name="T46" fmla="*/ 2147483647 w 765"/>
                  <a:gd name="T47" fmla="*/ 2147483647 h 519"/>
                  <a:gd name="T48" fmla="*/ 2147483647 w 765"/>
                  <a:gd name="T49" fmla="*/ 2147483647 h 519"/>
                  <a:gd name="T50" fmla="*/ 2147483647 w 765"/>
                  <a:gd name="T51" fmla="*/ 2147483647 h 519"/>
                  <a:gd name="T52" fmla="*/ 2147483647 w 765"/>
                  <a:gd name="T53" fmla="*/ 2147483647 h 519"/>
                  <a:gd name="T54" fmla="*/ 2147483647 w 765"/>
                  <a:gd name="T55" fmla="*/ 2147483647 h 519"/>
                  <a:gd name="T56" fmla="*/ 2147483647 w 765"/>
                  <a:gd name="T57" fmla="*/ 2147483647 h 519"/>
                  <a:gd name="T58" fmla="*/ 2147483647 w 765"/>
                  <a:gd name="T59" fmla="*/ 2147483647 h 519"/>
                  <a:gd name="T60" fmla="*/ 2147483647 w 765"/>
                  <a:gd name="T61" fmla="*/ 2147483647 h 519"/>
                  <a:gd name="T62" fmla="*/ 2147483647 w 765"/>
                  <a:gd name="T63" fmla="*/ 2147483647 h 519"/>
                  <a:gd name="T64" fmla="*/ 2147483647 w 765"/>
                  <a:gd name="T65" fmla="*/ 2147483647 h 519"/>
                  <a:gd name="T66" fmla="*/ 2147483647 w 765"/>
                  <a:gd name="T67" fmla="*/ 2147483647 h 519"/>
                  <a:gd name="T68" fmla="*/ 2147483647 w 765"/>
                  <a:gd name="T69" fmla="*/ 2147483647 h 519"/>
                  <a:gd name="T70" fmla="*/ 2147483647 w 765"/>
                  <a:gd name="T71" fmla="*/ 2147483647 h 519"/>
                  <a:gd name="T72" fmla="*/ 2147483647 w 765"/>
                  <a:gd name="T73" fmla="*/ 2147483647 h 519"/>
                  <a:gd name="T74" fmla="*/ 2147483647 w 765"/>
                  <a:gd name="T75" fmla="*/ 2147483647 h 519"/>
                  <a:gd name="T76" fmla="*/ 2147483647 w 765"/>
                  <a:gd name="T77" fmla="*/ 2147483647 h 519"/>
                  <a:gd name="T78" fmla="*/ 0 w 765"/>
                  <a:gd name="T79" fmla="*/ 2147483647 h 51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765"/>
                  <a:gd name="T121" fmla="*/ 0 h 519"/>
                  <a:gd name="T122" fmla="*/ 765 w 765"/>
                  <a:gd name="T123" fmla="*/ 519 h 519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765" h="519">
                    <a:moveTo>
                      <a:pt x="0" y="51"/>
                    </a:moveTo>
                    <a:lnTo>
                      <a:pt x="210" y="30"/>
                    </a:lnTo>
                    <a:lnTo>
                      <a:pt x="233" y="64"/>
                    </a:lnTo>
                    <a:lnTo>
                      <a:pt x="458" y="30"/>
                    </a:lnTo>
                    <a:lnTo>
                      <a:pt x="496" y="58"/>
                    </a:lnTo>
                    <a:lnTo>
                      <a:pt x="496" y="4"/>
                    </a:lnTo>
                    <a:lnTo>
                      <a:pt x="493" y="0"/>
                    </a:lnTo>
                    <a:lnTo>
                      <a:pt x="538" y="3"/>
                    </a:lnTo>
                    <a:lnTo>
                      <a:pt x="586" y="83"/>
                    </a:lnTo>
                    <a:lnTo>
                      <a:pt x="662" y="192"/>
                    </a:lnTo>
                    <a:lnTo>
                      <a:pt x="699" y="286"/>
                    </a:lnTo>
                    <a:lnTo>
                      <a:pt x="756" y="352"/>
                    </a:lnTo>
                    <a:lnTo>
                      <a:pt x="765" y="447"/>
                    </a:lnTo>
                    <a:lnTo>
                      <a:pt x="747" y="504"/>
                    </a:lnTo>
                    <a:lnTo>
                      <a:pt x="666" y="519"/>
                    </a:lnTo>
                    <a:lnTo>
                      <a:pt x="653" y="495"/>
                    </a:lnTo>
                    <a:lnTo>
                      <a:pt x="596" y="460"/>
                    </a:lnTo>
                    <a:lnTo>
                      <a:pt x="578" y="425"/>
                    </a:lnTo>
                    <a:lnTo>
                      <a:pt x="563" y="411"/>
                    </a:lnTo>
                    <a:lnTo>
                      <a:pt x="554" y="378"/>
                    </a:lnTo>
                    <a:lnTo>
                      <a:pt x="541" y="387"/>
                    </a:lnTo>
                    <a:lnTo>
                      <a:pt x="496" y="344"/>
                    </a:lnTo>
                    <a:lnTo>
                      <a:pt x="507" y="304"/>
                    </a:lnTo>
                    <a:lnTo>
                      <a:pt x="496" y="282"/>
                    </a:lnTo>
                    <a:lnTo>
                      <a:pt x="483" y="289"/>
                    </a:lnTo>
                    <a:lnTo>
                      <a:pt x="484" y="313"/>
                    </a:lnTo>
                    <a:lnTo>
                      <a:pt x="470" y="282"/>
                    </a:lnTo>
                    <a:lnTo>
                      <a:pt x="471" y="209"/>
                    </a:lnTo>
                    <a:lnTo>
                      <a:pt x="443" y="165"/>
                    </a:lnTo>
                    <a:lnTo>
                      <a:pt x="371" y="130"/>
                    </a:lnTo>
                    <a:lnTo>
                      <a:pt x="335" y="89"/>
                    </a:lnTo>
                    <a:lnTo>
                      <a:pt x="295" y="85"/>
                    </a:lnTo>
                    <a:lnTo>
                      <a:pt x="279" y="110"/>
                    </a:lnTo>
                    <a:lnTo>
                      <a:pt x="219" y="128"/>
                    </a:lnTo>
                    <a:lnTo>
                      <a:pt x="185" y="110"/>
                    </a:lnTo>
                    <a:lnTo>
                      <a:pt x="167" y="83"/>
                    </a:lnTo>
                    <a:lnTo>
                      <a:pt x="55" y="107"/>
                    </a:lnTo>
                    <a:lnTo>
                      <a:pt x="31" y="88"/>
                    </a:lnTo>
                    <a:lnTo>
                      <a:pt x="6" y="109"/>
                    </a:lnTo>
                    <a:lnTo>
                      <a:pt x="0" y="51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48" name="Shape - Delaware"/>
              <p:cNvSpPr>
                <a:spLocks noChangeAspect="1"/>
              </p:cNvSpPr>
              <p:nvPr/>
            </p:nvSpPr>
            <p:spPr bwMode="auto">
              <a:xfrm>
                <a:off x="6951664" y="3009900"/>
                <a:ext cx="153987" cy="190500"/>
              </a:xfrm>
              <a:custGeom>
                <a:avLst/>
                <a:gdLst>
                  <a:gd name="T0" fmla="*/ 0 w 98"/>
                  <a:gd name="T1" fmla="*/ 2147483647 h 122"/>
                  <a:gd name="T2" fmla="*/ 2147483647 w 98"/>
                  <a:gd name="T3" fmla="*/ 0 h 122"/>
                  <a:gd name="T4" fmla="*/ 2147483647 w 98"/>
                  <a:gd name="T5" fmla="*/ 2147483647 h 122"/>
                  <a:gd name="T6" fmla="*/ 2147483647 w 98"/>
                  <a:gd name="T7" fmla="*/ 2147483647 h 122"/>
                  <a:gd name="T8" fmla="*/ 2147483647 w 98"/>
                  <a:gd name="T9" fmla="*/ 2147483647 h 122"/>
                  <a:gd name="T10" fmla="*/ 2147483647 w 98"/>
                  <a:gd name="T11" fmla="*/ 2147483647 h 122"/>
                  <a:gd name="T12" fmla="*/ 2147483647 w 98"/>
                  <a:gd name="T13" fmla="*/ 2147483647 h 122"/>
                  <a:gd name="T14" fmla="*/ 0 w 98"/>
                  <a:gd name="T15" fmla="*/ 2147483647 h 1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8"/>
                  <a:gd name="T25" fmla="*/ 0 h 122"/>
                  <a:gd name="T26" fmla="*/ 98 w 98"/>
                  <a:gd name="T27" fmla="*/ 122 h 12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8" h="122">
                    <a:moveTo>
                      <a:pt x="0" y="8"/>
                    </a:moveTo>
                    <a:lnTo>
                      <a:pt x="21" y="0"/>
                    </a:lnTo>
                    <a:lnTo>
                      <a:pt x="66" y="27"/>
                    </a:lnTo>
                    <a:lnTo>
                      <a:pt x="66" y="54"/>
                    </a:lnTo>
                    <a:lnTo>
                      <a:pt x="97" y="73"/>
                    </a:lnTo>
                    <a:lnTo>
                      <a:pt x="98" y="109"/>
                    </a:lnTo>
                    <a:lnTo>
                      <a:pt x="48" y="122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51" name="Shape - Arkansas"/>
              <p:cNvSpPr>
                <a:spLocks noChangeAspect="1"/>
              </p:cNvSpPr>
              <p:nvPr/>
            </p:nvSpPr>
            <p:spPr bwMode="auto">
              <a:xfrm>
                <a:off x="4676776" y="3832225"/>
                <a:ext cx="633413" cy="582612"/>
              </a:xfrm>
              <a:custGeom>
                <a:avLst/>
                <a:gdLst>
                  <a:gd name="T0" fmla="*/ 0 w 401"/>
                  <a:gd name="T1" fmla="*/ 34 h 374"/>
                  <a:gd name="T2" fmla="*/ 158 w 401"/>
                  <a:gd name="T3" fmla="*/ 15 h 374"/>
                  <a:gd name="T4" fmla="*/ 353 w 401"/>
                  <a:gd name="T5" fmla="*/ 0 h 374"/>
                  <a:gd name="T6" fmla="*/ 343 w 401"/>
                  <a:gd name="T7" fmla="*/ 49 h 374"/>
                  <a:gd name="T8" fmla="*/ 386 w 401"/>
                  <a:gd name="T9" fmla="*/ 38 h 374"/>
                  <a:gd name="T10" fmla="*/ 401 w 401"/>
                  <a:gd name="T11" fmla="*/ 71 h 374"/>
                  <a:gd name="T12" fmla="*/ 356 w 401"/>
                  <a:gd name="T13" fmla="*/ 101 h 374"/>
                  <a:gd name="T14" fmla="*/ 367 w 401"/>
                  <a:gd name="T15" fmla="*/ 153 h 374"/>
                  <a:gd name="T16" fmla="*/ 321 w 401"/>
                  <a:gd name="T17" fmla="*/ 240 h 374"/>
                  <a:gd name="T18" fmla="*/ 286 w 401"/>
                  <a:gd name="T19" fmla="*/ 293 h 374"/>
                  <a:gd name="T20" fmla="*/ 306 w 401"/>
                  <a:gd name="T21" fmla="*/ 362 h 374"/>
                  <a:gd name="T22" fmla="*/ 58 w 401"/>
                  <a:gd name="T23" fmla="*/ 374 h 374"/>
                  <a:gd name="T24" fmla="*/ 57 w 401"/>
                  <a:gd name="T25" fmla="*/ 332 h 374"/>
                  <a:gd name="T26" fmla="*/ 8 w 401"/>
                  <a:gd name="T27" fmla="*/ 323 h 374"/>
                  <a:gd name="T28" fmla="*/ 8 w 401"/>
                  <a:gd name="T29" fmla="*/ 101 h 374"/>
                  <a:gd name="T30" fmla="*/ 0 w 401"/>
                  <a:gd name="T31" fmla="*/ 34 h 37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01"/>
                  <a:gd name="T49" fmla="*/ 0 h 374"/>
                  <a:gd name="T50" fmla="*/ 401 w 401"/>
                  <a:gd name="T51" fmla="*/ 374 h 374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01" h="374">
                    <a:moveTo>
                      <a:pt x="0" y="34"/>
                    </a:moveTo>
                    <a:lnTo>
                      <a:pt x="158" y="15"/>
                    </a:lnTo>
                    <a:lnTo>
                      <a:pt x="353" y="0"/>
                    </a:lnTo>
                    <a:lnTo>
                      <a:pt x="343" y="49"/>
                    </a:lnTo>
                    <a:lnTo>
                      <a:pt x="386" y="38"/>
                    </a:lnTo>
                    <a:lnTo>
                      <a:pt x="401" y="71"/>
                    </a:lnTo>
                    <a:lnTo>
                      <a:pt x="356" y="101"/>
                    </a:lnTo>
                    <a:lnTo>
                      <a:pt x="367" y="153"/>
                    </a:lnTo>
                    <a:lnTo>
                      <a:pt x="321" y="240"/>
                    </a:lnTo>
                    <a:lnTo>
                      <a:pt x="286" y="293"/>
                    </a:lnTo>
                    <a:lnTo>
                      <a:pt x="306" y="362"/>
                    </a:lnTo>
                    <a:lnTo>
                      <a:pt x="58" y="374"/>
                    </a:lnTo>
                    <a:lnTo>
                      <a:pt x="57" y="332"/>
                    </a:lnTo>
                    <a:lnTo>
                      <a:pt x="8" y="323"/>
                    </a:lnTo>
                    <a:lnTo>
                      <a:pt x="8" y="101"/>
                    </a:lnTo>
                    <a:lnTo>
                      <a:pt x="0" y="34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54" name="Shape - Alabama"/>
              <p:cNvSpPr>
                <a:spLocks noChangeAspect="1"/>
              </p:cNvSpPr>
              <p:nvPr/>
            </p:nvSpPr>
            <p:spPr bwMode="auto">
              <a:xfrm>
                <a:off x="5554664" y="3997326"/>
                <a:ext cx="509587" cy="785812"/>
              </a:xfrm>
              <a:custGeom>
                <a:avLst/>
                <a:gdLst>
                  <a:gd name="T0" fmla="*/ 0 w 323"/>
                  <a:gd name="T1" fmla="*/ 2147483647 h 504"/>
                  <a:gd name="T2" fmla="*/ 2147483647 w 323"/>
                  <a:gd name="T3" fmla="*/ 0 h 504"/>
                  <a:gd name="T4" fmla="*/ 2147483647 w 323"/>
                  <a:gd name="T5" fmla="*/ 2147483647 h 504"/>
                  <a:gd name="T6" fmla="*/ 2147483647 w 323"/>
                  <a:gd name="T7" fmla="*/ 2147483647 h 504"/>
                  <a:gd name="T8" fmla="*/ 2147483647 w 323"/>
                  <a:gd name="T9" fmla="*/ 2147483647 h 504"/>
                  <a:gd name="T10" fmla="*/ 2147483647 w 323"/>
                  <a:gd name="T11" fmla="*/ 2147483647 h 504"/>
                  <a:gd name="T12" fmla="*/ 2147483647 w 323"/>
                  <a:gd name="T13" fmla="*/ 2147483647 h 504"/>
                  <a:gd name="T14" fmla="*/ 2147483647 w 323"/>
                  <a:gd name="T15" fmla="*/ 2147483647 h 504"/>
                  <a:gd name="T16" fmla="*/ 2147483647 w 323"/>
                  <a:gd name="T17" fmla="*/ 2147483647 h 504"/>
                  <a:gd name="T18" fmla="*/ 2147483647 w 323"/>
                  <a:gd name="T19" fmla="*/ 2147483647 h 504"/>
                  <a:gd name="T20" fmla="*/ 2147483647 w 323"/>
                  <a:gd name="T21" fmla="*/ 2147483647 h 504"/>
                  <a:gd name="T22" fmla="*/ 2147483647 w 323"/>
                  <a:gd name="T23" fmla="*/ 2147483647 h 504"/>
                  <a:gd name="T24" fmla="*/ 2147483647 w 323"/>
                  <a:gd name="T25" fmla="*/ 2147483647 h 504"/>
                  <a:gd name="T26" fmla="*/ 2147483647 w 323"/>
                  <a:gd name="T27" fmla="*/ 2147483647 h 504"/>
                  <a:gd name="T28" fmla="*/ 0 w 323"/>
                  <a:gd name="T29" fmla="*/ 2147483647 h 50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3"/>
                  <a:gd name="T46" fmla="*/ 0 h 504"/>
                  <a:gd name="T47" fmla="*/ 323 w 323"/>
                  <a:gd name="T48" fmla="*/ 504 h 50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3" h="504">
                    <a:moveTo>
                      <a:pt x="0" y="25"/>
                    </a:moveTo>
                    <a:lnTo>
                      <a:pt x="210" y="0"/>
                    </a:lnTo>
                    <a:lnTo>
                      <a:pt x="277" y="232"/>
                    </a:lnTo>
                    <a:lnTo>
                      <a:pt x="323" y="270"/>
                    </a:lnTo>
                    <a:lnTo>
                      <a:pt x="286" y="338"/>
                    </a:lnTo>
                    <a:lnTo>
                      <a:pt x="322" y="404"/>
                    </a:lnTo>
                    <a:lnTo>
                      <a:pt x="107" y="428"/>
                    </a:lnTo>
                    <a:lnTo>
                      <a:pt x="116" y="484"/>
                    </a:lnTo>
                    <a:lnTo>
                      <a:pt x="85" y="504"/>
                    </a:lnTo>
                    <a:lnTo>
                      <a:pt x="59" y="432"/>
                    </a:lnTo>
                    <a:lnTo>
                      <a:pt x="44" y="490"/>
                    </a:lnTo>
                    <a:lnTo>
                      <a:pt x="18" y="484"/>
                    </a:lnTo>
                    <a:lnTo>
                      <a:pt x="9" y="426"/>
                    </a:lnTo>
                    <a:lnTo>
                      <a:pt x="1" y="375"/>
                    </a:lnTo>
                    <a:lnTo>
                      <a:pt x="0" y="25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55" name="Shape - District of Columbia (star)"/>
              <p:cNvSpPr>
                <a:spLocks noChangeArrowheads="1"/>
              </p:cNvSpPr>
              <p:nvPr/>
            </p:nvSpPr>
            <p:spPr bwMode="auto">
              <a:xfrm>
                <a:off x="6681788" y="3092450"/>
                <a:ext cx="207963" cy="201612"/>
              </a:xfrm>
              <a:prstGeom prst="star5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58" name="Text - West Virginia"/>
              <p:cNvSpPr txBox="1">
                <a:spLocks noChangeArrowheads="1"/>
              </p:cNvSpPr>
              <p:nvPr/>
            </p:nvSpPr>
            <p:spPr bwMode="auto">
              <a:xfrm>
                <a:off x="6008690" y="3278188"/>
                <a:ext cx="693737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WV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60" name="Text - Virginia"/>
              <p:cNvSpPr txBox="1">
                <a:spLocks noChangeArrowheads="1"/>
              </p:cNvSpPr>
              <p:nvPr/>
            </p:nvSpPr>
            <p:spPr bwMode="auto">
              <a:xfrm>
                <a:off x="6411914" y="3321051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VA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63" name="Text - Texas"/>
              <p:cNvSpPr txBox="1">
                <a:spLocks noChangeArrowheads="1"/>
              </p:cNvSpPr>
              <p:nvPr/>
            </p:nvSpPr>
            <p:spPr bwMode="auto">
              <a:xfrm>
                <a:off x="3775075" y="4548188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TX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64" name="Text - Tennessee"/>
              <p:cNvSpPr txBox="1">
                <a:spLocks noChangeArrowheads="1"/>
              </p:cNvSpPr>
              <p:nvPr/>
            </p:nvSpPr>
            <p:spPr bwMode="auto">
              <a:xfrm>
                <a:off x="5394326" y="3775076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TN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66" name="Text - South Carolina"/>
              <p:cNvSpPr txBox="1">
                <a:spLocks noChangeArrowheads="1"/>
              </p:cNvSpPr>
              <p:nvPr/>
            </p:nvSpPr>
            <p:spPr bwMode="auto">
              <a:xfrm>
                <a:off x="6208714" y="3917951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SC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70" name="Text - Oklahoma"/>
              <p:cNvSpPr txBox="1">
                <a:spLocks noChangeArrowheads="1"/>
              </p:cNvSpPr>
              <p:nvPr/>
            </p:nvSpPr>
            <p:spPr bwMode="auto">
              <a:xfrm>
                <a:off x="3956050" y="3929063"/>
                <a:ext cx="693739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OK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73" name="Text - North Carolina"/>
              <p:cNvSpPr txBox="1">
                <a:spLocks noChangeArrowheads="1"/>
              </p:cNvSpPr>
              <p:nvPr/>
            </p:nvSpPr>
            <p:spPr bwMode="auto">
              <a:xfrm>
                <a:off x="6372225" y="3624263"/>
                <a:ext cx="693739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NC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82" name="Text - Mississippi"/>
              <p:cNvSpPr txBox="1">
                <a:spLocks noChangeArrowheads="1"/>
              </p:cNvSpPr>
              <p:nvPr/>
            </p:nvSpPr>
            <p:spPr bwMode="auto">
              <a:xfrm>
                <a:off x="4978400" y="4248151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MS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86" name="Text - Maryland"/>
              <p:cNvSpPr txBox="1">
                <a:spLocks noChangeArrowheads="1"/>
              </p:cNvSpPr>
              <p:nvPr/>
            </p:nvSpPr>
            <p:spPr bwMode="auto">
              <a:xfrm>
                <a:off x="7194551" y="3133726"/>
                <a:ext cx="671513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MD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88" name="Text - Louisiana"/>
              <p:cNvSpPr txBox="1">
                <a:spLocks noChangeArrowheads="1"/>
              </p:cNvSpPr>
              <p:nvPr/>
            </p:nvSpPr>
            <p:spPr bwMode="auto">
              <a:xfrm>
                <a:off x="4665663" y="4514802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LA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89" name="Text - Kentucky"/>
              <p:cNvSpPr txBox="1">
                <a:spLocks noChangeArrowheads="1"/>
              </p:cNvSpPr>
              <p:nvPr/>
            </p:nvSpPr>
            <p:spPr bwMode="auto">
              <a:xfrm>
                <a:off x="5572125" y="3484563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KY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96" name="Text - Georgia"/>
              <p:cNvSpPr txBox="1">
                <a:spLocks noChangeArrowheads="1"/>
              </p:cNvSpPr>
              <p:nvPr/>
            </p:nvSpPr>
            <p:spPr bwMode="auto">
              <a:xfrm>
                <a:off x="5913439" y="4222751"/>
                <a:ext cx="693737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GA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97" name="Text - Florida"/>
              <p:cNvSpPr txBox="1">
                <a:spLocks noChangeArrowheads="1"/>
              </p:cNvSpPr>
              <p:nvPr/>
            </p:nvSpPr>
            <p:spPr bwMode="auto">
              <a:xfrm>
                <a:off x="6272214" y="4811713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FL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98" name="Text - District of Columbia"/>
              <p:cNvSpPr txBox="1">
                <a:spLocks noChangeArrowheads="1"/>
              </p:cNvSpPr>
              <p:nvPr/>
            </p:nvSpPr>
            <p:spPr bwMode="auto">
              <a:xfrm>
                <a:off x="7156451" y="3393314"/>
                <a:ext cx="628650" cy="2769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91429" tIns="45714" rIns="91429" bIns="45714">
                <a:spAutoFit/>
              </a:bodyPr>
              <a:lstStyle/>
              <a:p>
                <a:pPr eaLnBrk="0" hangingPunct="0"/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  DC  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99" name="Text - Delaware"/>
              <p:cNvSpPr txBox="1">
                <a:spLocks noChangeArrowheads="1"/>
              </p:cNvSpPr>
              <p:nvPr/>
            </p:nvSpPr>
            <p:spPr bwMode="auto">
              <a:xfrm>
                <a:off x="7051677" y="2981326"/>
                <a:ext cx="936625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DE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103" name="Text - Arkansas"/>
              <p:cNvSpPr txBox="1">
                <a:spLocks noChangeArrowheads="1"/>
              </p:cNvSpPr>
              <p:nvPr/>
            </p:nvSpPr>
            <p:spPr bwMode="auto">
              <a:xfrm>
                <a:off x="4606926" y="3941763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AR</a:t>
                </a:r>
                <a:endParaRPr lang="en-US" sz="1200" b="1" baseline="30000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106" name="Text - Alabama"/>
              <p:cNvSpPr txBox="1">
                <a:spLocks noChangeArrowheads="1"/>
              </p:cNvSpPr>
              <p:nvPr/>
            </p:nvSpPr>
            <p:spPr bwMode="auto">
              <a:xfrm>
                <a:off x="5394326" y="4235451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latin typeface="Lucida Sans" panose="020B0602030504020204" pitchFamily="34" charset="0"/>
                    <a:cs typeface="Times New Roman" charset="0"/>
                  </a:rPr>
                  <a:t> </a:t>
                </a:r>
                <a:r>
                  <a:rPr lang="en-US" sz="1200" b="1" dirty="0" smtClean="0">
                    <a:latin typeface="Lucida Sans" panose="020B0602030504020204" pitchFamily="34" charset="0"/>
                    <a:cs typeface="Times New Roman" charset="0"/>
                  </a:rPr>
                  <a:t>AL</a:t>
                </a:r>
                <a:endParaRPr lang="en-US" sz="1200" b="1" dirty="0">
                  <a:latin typeface="Lucida Sans" panose="020B0602030504020204" pitchFamily="34" charset="0"/>
                  <a:cs typeface="Times New Roman" charset="0"/>
                </a:endParaRPr>
              </a:p>
            </p:txBody>
          </p:sp>
          <p:sp>
            <p:nvSpPr>
              <p:cNvPr id="112" name="Line - Maryland"/>
              <p:cNvSpPr>
                <a:spLocks noChangeShapeType="1"/>
              </p:cNvSpPr>
              <p:nvPr/>
            </p:nvSpPr>
            <p:spPr bwMode="auto">
              <a:xfrm flipV="1">
                <a:off x="7050089" y="3238500"/>
                <a:ext cx="263525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114" name="Line - District of Columbia"/>
              <p:cNvSpPr>
                <a:spLocks noChangeShapeType="1"/>
              </p:cNvSpPr>
              <p:nvPr/>
            </p:nvSpPr>
            <p:spPr bwMode="auto">
              <a:xfrm flipH="1" flipV="1">
                <a:off x="6822279" y="3219449"/>
                <a:ext cx="440535" cy="24765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  <p:sp>
            <p:nvSpPr>
              <p:cNvPr id="138" name="Line - New Jersey"/>
              <p:cNvSpPr>
                <a:spLocks noChangeShapeType="1"/>
              </p:cNvSpPr>
              <p:nvPr/>
            </p:nvSpPr>
            <p:spPr bwMode="auto">
              <a:xfrm flipV="1">
                <a:off x="7076281" y="3089276"/>
                <a:ext cx="263525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Lucida Sans" panose="020B0602030504020204" pitchFamily="34" charset="0"/>
                </a:endParaRPr>
              </a:p>
            </p:txBody>
          </p:sp>
        </p:grpSp>
        <p:sp>
          <p:nvSpPr>
            <p:cNvPr id="140" name="Title 19"/>
            <p:cNvSpPr txBox="1">
              <a:spLocks/>
            </p:cNvSpPr>
            <p:nvPr/>
          </p:nvSpPr>
          <p:spPr bwMode="auto">
            <a:xfrm>
              <a:off x="5280822" y="5619750"/>
              <a:ext cx="261302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algn="l" rtl="0" eaLnBrk="1" fontAlgn="base" hangingPunct="1">
                <a:spcBef>
                  <a:spcPct val="0"/>
                </a:spcBef>
                <a:spcAft>
                  <a:spcPct val="0"/>
                </a:spcAft>
                <a:defRPr lang="en-US" sz="2800" b="1" i="0">
                  <a:solidFill>
                    <a:srgbClr val="000000"/>
                  </a:solidFill>
                  <a:latin typeface="Calibri" pitchFamily="34" charset="0"/>
                  <a:ea typeface="+mj-ea"/>
                  <a:cs typeface="Calibri" pitchFamily="34" charset="0"/>
                </a:defRPr>
              </a:lvl1pPr>
              <a:lvl2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2pPr>
              <a:lvl3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3pPr>
              <a:lvl4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4pPr>
              <a:lvl5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5pPr>
              <a:lvl6pPr marL="4572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6pPr>
              <a:lvl7pPr marL="9144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7pPr>
              <a:lvl8pPr marL="13716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8pPr>
              <a:lvl9pPr marL="18288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r>
                <a:rPr lang="en-US" sz="1800" dirty="0" smtClean="0">
                  <a:latin typeface="Lucida Sans" panose="020B0602030504020204" pitchFamily="34" charset="0"/>
                </a:rPr>
                <a:t>South </a:t>
              </a:r>
            </a:p>
            <a:p>
              <a:r>
                <a:rPr lang="en-US" sz="1400" dirty="0" smtClean="0">
                  <a:latin typeface="Lucida Sans" panose="020B0602030504020204" pitchFamily="34" charset="0"/>
                </a:rPr>
                <a:t>(17 states, including DC)</a:t>
              </a:r>
              <a:endParaRPr lang="en-US" sz="1800" dirty="0">
                <a:latin typeface="Lucida Sans" panose="020B0602030504020204" pitchFamily="34" charset="0"/>
              </a:endParaRPr>
            </a:p>
          </p:txBody>
        </p:sp>
        <p:sp>
          <p:nvSpPr>
            <p:cNvPr id="141" name="Title 19"/>
            <p:cNvSpPr txBox="1">
              <a:spLocks/>
            </p:cNvSpPr>
            <p:nvPr/>
          </p:nvSpPr>
          <p:spPr bwMode="auto">
            <a:xfrm>
              <a:off x="33088" y="2724199"/>
              <a:ext cx="261302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algn="l" rtl="0" eaLnBrk="1" fontAlgn="base" hangingPunct="1">
                <a:spcBef>
                  <a:spcPct val="0"/>
                </a:spcBef>
                <a:spcAft>
                  <a:spcPct val="0"/>
                </a:spcAft>
                <a:defRPr lang="en-US" sz="2800" b="1" i="0">
                  <a:solidFill>
                    <a:srgbClr val="000000"/>
                  </a:solidFill>
                  <a:latin typeface="Calibri" pitchFamily="34" charset="0"/>
                  <a:ea typeface="+mj-ea"/>
                  <a:cs typeface="Calibri" pitchFamily="34" charset="0"/>
                </a:defRPr>
              </a:lvl1pPr>
              <a:lvl2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2pPr>
              <a:lvl3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3pPr>
              <a:lvl4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4pPr>
              <a:lvl5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5pPr>
              <a:lvl6pPr marL="4572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6pPr>
              <a:lvl7pPr marL="9144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7pPr>
              <a:lvl8pPr marL="13716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8pPr>
              <a:lvl9pPr marL="18288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r>
                <a:rPr lang="en-US" sz="1800" dirty="0" smtClean="0">
                  <a:latin typeface="Lucida Sans" panose="020B0602030504020204" pitchFamily="34" charset="0"/>
                </a:rPr>
                <a:t>West</a:t>
              </a:r>
            </a:p>
            <a:p>
              <a:r>
                <a:rPr lang="en-US" sz="1400" dirty="0" smtClean="0">
                  <a:latin typeface="Lucida Sans" panose="020B0602030504020204" pitchFamily="34" charset="0"/>
                </a:rPr>
                <a:t>(13 states)</a:t>
              </a:r>
              <a:endParaRPr lang="en-US" sz="1800" dirty="0">
                <a:latin typeface="Lucida Sans" panose="020B0602030504020204" pitchFamily="34" charset="0"/>
              </a:endParaRPr>
            </a:p>
          </p:txBody>
        </p:sp>
        <p:sp>
          <p:nvSpPr>
            <p:cNvPr id="142" name="Title 19"/>
            <p:cNvSpPr txBox="1">
              <a:spLocks/>
            </p:cNvSpPr>
            <p:nvPr/>
          </p:nvSpPr>
          <p:spPr bwMode="auto">
            <a:xfrm>
              <a:off x="4219331" y="1412875"/>
              <a:ext cx="1333987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algn="l" rtl="0" eaLnBrk="1" fontAlgn="base" hangingPunct="1">
                <a:spcBef>
                  <a:spcPct val="0"/>
                </a:spcBef>
                <a:spcAft>
                  <a:spcPct val="0"/>
                </a:spcAft>
                <a:defRPr lang="en-US" sz="2800" b="1" i="0">
                  <a:solidFill>
                    <a:srgbClr val="000000"/>
                  </a:solidFill>
                  <a:latin typeface="Calibri" pitchFamily="34" charset="0"/>
                  <a:ea typeface="+mj-ea"/>
                  <a:cs typeface="Calibri" pitchFamily="34" charset="0"/>
                </a:defRPr>
              </a:lvl1pPr>
              <a:lvl2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2pPr>
              <a:lvl3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3pPr>
              <a:lvl4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4pPr>
              <a:lvl5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5pPr>
              <a:lvl6pPr marL="4572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6pPr>
              <a:lvl7pPr marL="9144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7pPr>
              <a:lvl8pPr marL="13716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8pPr>
              <a:lvl9pPr marL="18288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r>
                <a:rPr lang="en-US" sz="1800" dirty="0" smtClean="0">
                  <a:latin typeface="Lucida Sans" panose="020B0602030504020204" pitchFamily="34" charset="0"/>
                </a:rPr>
                <a:t>Midwest</a:t>
              </a:r>
            </a:p>
            <a:p>
              <a:r>
                <a:rPr lang="en-US" sz="1400" dirty="0" smtClean="0">
                  <a:latin typeface="Lucida Sans" panose="020B0602030504020204" pitchFamily="34" charset="0"/>
                </a:rPr>
                <a:t>(12 states)</a:t>
              </a:r>
              <a:endParaRPr lang="en-US" sz="1800" dirty="0">
                <a:latin typeface="Lucida Sans" panose="020B0602030504020204" pitchFamily="34" charset="0"/>
              </a:endParaRPr>
            </a:p>
          </p:txBody>
        </p:sp>
        <p:sp>
          <p:nvSpPr>
            <p:cNvPr id="144" name="Title 19"/>
            <p:cNvSpPr txBox="1">
              <a:spLocks/>
            </p:cNvSpPr>
            <p:nvPr/>
          </p:nvSpPr>
          <p:spPr bwMode="auto">
            <a:xfrm>
              <a:off x="7310439" y="1266825"/>
              <a:ext cx="16446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algn="l" rtl="0" eaLnBrk="1" fontAlgn="base" hangingPunct="1">
                <a:spcBef>
                  <a:spcPct val="0"/>
                </a:spcBef>
                <a:spcAft>
                  <a:spcPct val="0"/>
                </a:spcAft>
                <a:defRPr lang="en-US" sz="2800" b="1" i="0">
                  <a:solidFill>
                    <a:srgbClr val="000000"/>
                  </a:solidFill>
                  <a:latin typeface="Calibri" pitchFamily="34" charset="0"/>
                  <a:ea typeface="+mj-ea"/>
                  <a:cs typeface="Calibri" pitchFamily="34" charset="0"/>
                </a:defRPr>
              </a:lvl1pPr>
              <a:lvl2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2pPr>
              <a:lvl3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3pPr>
              <a:lvl4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4pPr>
              <a:lvl5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5pPr>
              <a:lvl6pPr marL="4572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6pPr>
              <a:lvl7pPr marL="9144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7pPr>
              <a:lvl8pPr marL="13716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8pPr>
              <a:lvl9pPr marL="18288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600" b="1">
                  <a:solidFill>
                    <a:schemeClr val="tx2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r>
                <a:rPr lang="en-US" sz="1800" dirty="0" smtClean="0">
                  <a:latin typeface="Lucida Sans" panose="020B0602030504020204" pitchFamily="34" charset="0"/>
                </a:rPr>
                <a:t>Northeast</a:t>
              </a:r>
            </a:p>
            <a:p>
              <a:r>
                <a:rPr lang="en-US" sz="1400" dirty="0" smtClean="0">
                  <a:latin typeface="Lucida Sans" panose="020B0602030504020204" pitchFamily="34" charset="0"/>
                </a:rPr>
                <a:t>(9 states)</a:t>
              </a:r>
              <a:endParaRPr lang="en-US" sz="1800" dirty="0">
                <a:latin typeface="Lucida Sans" panose="020B0602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33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4806144" y="3153863"/>
            <a:ext cx="871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Leading role</a:t>
            </a:r>
            <a:endParaRPr lang="en-US" sz="1400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76200" y="265093"/>
            <a:ext cx="9144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>
                <a:ea typeface="Tahoma" pitchFamily="34" charset="0"/>
              </a:rPr>
              <a:t>The Southern Region of the United States: Broader Considerations &amp; Context Beyond HIV</a:t>
            </a:r>
            <a:endParaRPr lang="en-US" sz="2800" dirty="0">
              <a:ea typeface="Tahom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60485" y="4719893"/>
            <a:ext cx="1392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Major role, but not leading</a:t>
            </a:r>
            <a:endParaRPr lang="en-US" sz="1400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1207068" y="1850448"/>
            <a:ext cx="915815" cy="45941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100%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2369420" y="2548768"/>
            <a:ext cx="915815" cy="45941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82%</a:t>
            </a:r>
            <a:endPara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0" y="1219200"/>
            <a:ext cx="8589335" cy="47244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5425" indent="-225425">
              <a:spcBef>
                <a:spcPts val="576"/>
              </a:spcBef>
            </a:pPr>
            <a:r>
              <a:rPr lang="en-US" sz="2400" b="1" dirty="0" smtClean="0">
                <a:solidFill>
                  <a:schemeClr val="accent1"/>
                </a:solidFill>
              </a:rPr>
              <a:t>The southern region represents more than a third (37%) of the U.S. population:</a:t>
            </a:r>
          </a:p>
          <a:p>
            <a:pPr lvl="1">
              <a:spcBef>
                <a:spcPts val="0"/>
              </a:spcBef>
            </a:pPr>
            <a:r>
              <a:rPr lang="en-US" sz="2000" b="1" dirty="0" smtClean="0">
                <a:solidFill>
                  <a:schemeClr val="accent1"/>
                </a:solidFill>
              </a:rPr>
              <a:t>Largest share of any census region</a:t>
            </a:r>
          </a:p>
          <a:p>
            <a:pPr lvl="1">
              <a:spcBef>
                <a:spcPts val="0"/>
              </a:spcBef>
            </a:pPr>
            <a:r>
              <a:rPr lang="en-US" sz="2000" b="1" dirty="0" smtClean="0">
                <a:solidFill>
                  <a:schemeClr val="accent1"/>
                </a:solidFill>
              </a:rPr>
              <a:t>Its population is growing rapidly</a:t>
            </a:r>
          </a:p>
          <a:p>
            <a:pPr lvl="1">
              <a:spcBef>
                <a:spcPts val="0"/>
              </a:spcBef>
            </a:pPr>
            <a:r>
              <a:rPr lang="en-US" sz="2000" b="1" dirty="0" smtClean="0">
                <a:solidFill>
                  <a:schemeClr val="accent1"/>
                </a:solidFill>
              </a:rPr>
              <a:t>Its population is racially/ethnically diverse</a:t>
            </a:r>
          </a:p>
          <a:p>
            <a:pPr marL="225425" indent="-225425">
              <a:spcBef>
                <a:spcPts val="576"/>
              </a:spcBef>
            </a:pPr>
            <a:r>
              <a:rPr lang="en-US" sz="2400" b="1" dirty="0" smtClean="0">
                <a:solidFill>
                  <a:schemeClr val="accent1"/>
                </a:solidFill>
              </a:rPr>
              <a:t>The </a:t>
            </a:r>
            <a:r>
              <a:rPr lang="en-US" sz="2400" b="1" dirty="0">
                <a:solidFill>
                  <a:schemeClr val="accent1"/>
                </a:solidFill>
              </a:rPr>
              <a:t>South has faced longstanding disparities in health coverage, health status, and health </a:t>
            </a:r>
            <a:r>
              <a:rPr lang="en-US" sz="2400" b="1" dirty="0" smtClean="0">
                <a:solidFill>
                  <a:schemeClr val="accent1"/>
                </a:solidFill>
              </a:rPr>
              <a:t>care. Relative </a:t>
            </a:r>
            <a:r>
              <a:rPr lang="en-US" sz="2400" b="1" dirty="0">
                <a:solidFill>
                  <a:schemeClr val="accent1"/>
                </a:solidFill>
              </a:rPr>
              <a:t>to the rest </a:t>
            </a:r>
            <a:r>
              <a:rPr lang="en-US" sz="2400" b="1" dirty="0" smtClean="0">
                <a:solidFill>
                  <a:schemeClr val="accent1"/>
                </a:solidFill>
              </a:rPr>
              <a:t>of the United States, Southerners are:</a:t>
            </a:r>
          </a:p>
          <a:p>
            <a:pPr lvl="1">
              <a:spcBef>
                <a:spcPts val="0"/>
              </a:spcBef>
            </a:pPr>
            <a:r>
              <a:rPr lang="en-US" sz="2000" b="1" dirty="0" smtClean="0">
                <a:solidFill>
                  <a:schemeClr val="accent1"/>
                </a:solidFill>
              </a:rPr>
              <a:t>More likely to be poor</a:t>
            </a:r>
          </a:p>
          <a:p>
            <a:pPr lvl="1">
              <a:spcBef>
                <a:spcPts val="0"/>
              </a:spcBef>
            </a:pPr>
            <a:r>
              <a:rPr lang="en-US" sz="2000" b="1" dirty="0" smtClean="0">
                <a:solidFill>
                  <a:schemeClr val="accent1"/>
                </a:solidFill>
              </a:rPr>
              <a:t>More likely to be uninsured</a:t>
            </a:r>
          </a:p>
          <a:p>
            <a:pPr lvl="1">
              <a:spcBef>
                <a:spcPts val="0"/>
              </a:spcBef>
            </a:pPr>
            <a:r>
              <a:rPr lang="en-US" sz="2000" b="1" dirty="0" smtClean="0">
                <a:solidFill>
                  <a:schemeClr val="accent1"/>
                </a:solidFill>
              </a:rPr>
              <a:t>Less likely to have access to needed health services (e.g., no usual source of care, postponing care due to cost)</a:t>
            </a:r>
          </a:p>
          <a:p>
            <a:pPr lvl="1">
              <a:spcBef>
                <a:spcPts val="0"/>
              </a:spcBef>
            </a:pPr>
            <a:r>
              <a:rPr lang="en-US" sz="2000" b="1" dirty="0" smtClean="0">
                <a:solidFill>
                  <a:schemeClr val="accent1"/>
                </a:solidFill>
              </a:rPr>
              <a:t>More likely to report poor health and experience a number of chronic health conditions</a:t>
            </a:r>
          </a:p>
          <a:p>
            <a:pPr lvl="1">
              <a:spcBef>
                <a:spcPts val="0"/>
              </a:spcBef>
            </a:pPr>
            <a:r>
              <a:rPr lang="en-US" sz="2000" b="1" dirty="0" smtClean="0">
                <a:solidFill>
                  <a:schemeClr val="accent1"/>
                </a:solidFill>
              </a:rPr>
              <a:t>More likely to live in areas with a shortage of primary care providers</a:t>
            </a:r>
          </a:p>
          <a:p>
            <a:pPr lvl="1">
              <a:spcBef>
                <a:spcPts val="0"/>
              </a:spcBef>
            </a:pP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0960" y="6614160"/>
            <a:ext cx="8321040" cy="54864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1000" dirty="0" smtClean="0"/>
              <a:t>SOURCE</a:t>
            </a:r>
            <a:r>
              <a:rPr lang="en-US" sz="1000" dirty="0"/>
              <a:t>:  </a:t>
            </a:r>
            <a:r>
              <a:rPr lang="en-US" sz="1000" dirty="0" smtClean="0"/>
              <a:t>Stephens J, Artiga S, </a:t>
            </a:r>
            <a:r>
              <a:rPr lang="en-US" sz="1000" dirty="0"/>
              <a:t>Paradise J, </a:t>
            </a:r>
            <a:r>
              <a:rPr lang="en-US" sz="1000" i="1" dirty="0" smtClean="0"/>
              <a:t>Health Coverage </a:t>
            </a:r>
            <a:r>
              <a:rPr lang="en-US" sz="1000" i="1" dirty="0"/>
              <a:t>and Care in the South in 2014 and </a:t>
            </a:r>
            <a:r>
              <a:rPr lang="en-US" sz="1000" i="1" dirty="0" smtClean="0"/>
              <a:t>Beyond</a:t>
            </a:r>
            <a:r>
              <a:rPr lang="en-US" sz="1000" dirty="0" smtClean="0"/>
              <a:t>, Kaiser </a:t>
            </a:r>
            <a:r>
              <a:rPr lang="en-US" sz="1000" dirty="0"/>
              <a:t>Family Foundation</a:t>
            </a:r>
            <a:r>
              <a:rPr lang="en-US" sz="1000" dirty="0" smtClean="0"/>
              <a:t>, April 2014.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6866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be 3"/>
          <p:cNvSpPr>
            <a:spLocks noChangeArrowheads="1"/>
          </p:cNvSpPr>
          <p:nvPr/>
        </p:nvSpPr>
        <p:spPr bwMode="auto">
          <a:xfrm flipH="1">
            <a:off x="4289427" y="3405982"/>
            <a:ext cx="2344736" cy="2193925"/>
          </a:xfrm>
          <a:prstGeom prst="cube">
            <a:avLst>
              <a:gd name="adj" fmla="val 15162"/>
            </a:avLst>
          </a:prstGeom>
          <a:solidFill>
            <a:srgbClr val="0070C0"/>
          </a:solidFill>
          <a:ln w="9525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Cube 4"/>
          <p:cNvSpPr>
            <a:spLocks noChangeArrowheads="1"/>
          </p:cNvSpPr>
          <p:nvPr/>
        </p:nvSpPr>
        <p:spPr bwMode="auto">
          <a:xfrm flipH="1">
            <a:off x="4289427" y="1437482"/>
            <a:ext cx="2344737" cy="2193925"/>
          </a:xfrm>
          <a:prstGeom prst="cube">
            <a:avLst>
              <a:gd name="adj" fmla="val 15162"/>
            </a:avLst>
          </a:prstGeom>
          <a:solidFill>
            <a:srgbClr val="92D050"/>
          </a:solidFill>
          <a:ln w="9525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Cube 5"/>
          <p:cNvSpPr>
            <a:spLocks noChangeArrowheads="1"/>
          </p:cNvSpPr>
          <p:nvPr/>
        </p:nvSpPr>
        <p:spPr bwMode="auto">
          <a:xfrm flipH="1">
            <a:off x="1981200" y="3405982"/>
            <a:ext cx="2443164" cy="2193925"/>
          </a:xfrm>
          <a:prstGeom prst="cube">
            <a:avLst>
              <a:gd name="adj" fmla="val 15162"/>
            </a:avLst>
          </a:prstGeom>
          <a:solidFill>
            <a:srgbClr val="C00000"/>
          </a:solidFill>
          <a:ln w="9525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Cube 6"/>
          <p:cNvSpPr>
            <a:spLocks noChangeArrowheads="1"/>
          </p:cNvSpPr>
          <p:nvPr/>
        </p:nvSpPr>
        <p:spPr bwMode="auto">
          <a:xfrm flipH="1">
            <a:off x="1981201" y="1437482"/>
            <a:ext cx="2443162" cy="2193925"/>
          </a:xfrm>
          <a:prstGeom prst="cube">
            <a:avLst>
              <a:gd name="adj" fmla="val 15162"/>
            </a:avLst>
          </a:prstGeom>
          <a:solidFill>
            <a:schemeClr val="accent1"/>
          </a:solidFill>
          <a:ln w="9525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3322" name="Rektangel 13"/>
          <p:cNvSpPr>
            <a:spLocks noChangeArrowheads="1"/>
          </p:cNvSpPr>
          <p:nvPr/>
        </p:nvSpPr>
        <p:spPr bwMode="auto">
          <a:xfrm>
            <a:off x="2366967" y="1905000"/>
            <a:ext cx="17033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000" b="1" noProof="1" smtClean="0">
                <a:solidFill>
                  <a:schemeClr val="bg1"/>
                </a:solidFill>
                <a:latin typeface="Calibri" pitchFamily="-108" charset="0"/>
                <a:cs typeface="Arial" charset="0"/>
              </a:rPr>
              <a:t>CONSUMER PROTECTIONS </a:t>
            </a:r>
            <a:endParaRPr lang="en-US" sz="2000" b="1" noProof="1">
              <a:solidFill>
                <a:schemeClr val="bg1"/>
              </a:solidFill>
              <a:latin typeface="Calibri" pitchFamily="-108" charset="0"/>
              <a:cs typeface="Arial" charset="0"/>
            </a:endParaRPr>
          </a:p>
        </p:txBody>
      </p:sp>
      <p:sp>
        <p:nvSpPr>
          <p:cNvPr id="13323" name="Rektangel 13"/>
          <p:cNvSpPr>
            <a:spLocks noChangeArrowheads="1"/>
          </p:cNvSpPr>
          <p:nvPr/>
        </p:nvSpPr>
        <p:spPr bwMode="auto">
          <a:xfrm>
            <a:off x="4700590" y="1905000"/>
            <a:ext cx="187483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000" b="1" noProof="1" smtClean="0">
                <a:solidFill>
                  <a:schemeClr val="bg1"/>
                </a:solidFill>
                <a:latin typeface="Calibri" pitchFamily="-108" charset="0"/>
                <a:cs typeface="Arial" charset="0"/>
              </a:rPr>
              <a:t>HEALTH CARE MARKETPLACES IN EVERY STATE</a:t>
            </a:r>
            <a:endParaRPr lang="da-DK" sz="2000" dirty="0">
              <a:solidFill>
                <a:schemeClr val="bg1"/>
              </a:solidFill>
              <a:latin typeface="Calibri" pitchFamily="-108" charset="0"/>
            </a:endParaRPr>
          </a:p>
        </p:txBody>
      </p:sp>
      <p:sp>
        <p:nvSpPr>
          <p:cNvPr id="13325" name="Rektangel 13"/>
          <p:cNvSpPr>
            <a:spLocks noChangeArrowheads="1"/>
          </p:cNvSpPr>
          <p:nvPr/>
        </p:nvSpPr>
        <p:spPr bwMode="auto">
          <a:xfrm>
            <a:off x="4700590" y="3962400"/>
            <a:ext cx="17049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noProof="1">
                <a:solidFill>
                  <a:schemeClr val="bg1"/>
                </a:solidFill>
                <a:latin typeface="Calibri" pitchFamily="-108" charset="0"/>
                <a:cs typeface="Arial" charset="0"/>
              </a:rPr>
              <a:t>BENEFITS STANDARDS, INCLUDING </a:t>
            </a:r>
            <a:r>
              <a:rPr lang="en-US" sz="2000" b="1" noProof="1" smtClean="0">
                <a:solidFill>
                  <a:schemeClr val="bg1"/>
                </a:solidFill>
                <a:latin typeface="Calibri" pitchFamily="-108" charset="0"/>
                <a:cs typeface="Arial" charset="0"/>
              </a:rPr>
              <a:t>PREVENTION</a:t>
            </a:r>
            <a:endParaRPr lang="da-DK" sz="2000" dirty="0">
              <a:solidFill>
                <a:schemeClr val="bg1"/>
              </a:solidFill>
              <a:latin typeface="Calibri" pitchFamily="-108" charset="0"/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 idx="4294967295"/>
          </p:nvPr>
        </p:nvSpPr>
        <p:spPr>
          <a:xfrm>
            <a:off x="76200" y="377825"/>
            <a:ext cx="9144000" cy="1069975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Key ACA Provisions for People with HIV </a:t>
            </a:r>
            <a:endParaRPr lang="en-US" sz="2800" b="1" dirty="0" smtClean="0">
              <a:solidFill>
                <a:srgbClr val="000020"/>
              </a:solidFill>
            </a:endParaRPr>
          </a:p>
        </p:txBody>
      </p:sp>
      <p:sp>
        <p:nvSpPr>
          <p:cNvPr id="12" name="Rektangel 13"/>
          <p:cNvSpPr>
            <a:spLocks noChangeArrowheads="1"/>
          </p:cNvSpPr>
          <p:nvPr/>
        </p:nvSpPr>
        <p:spPr bwMode="auto">
          <a:xfrm>
            <a:off x="2438400" y="3962400"/>
            <a:ext cx="17049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noProof="1" smtClean="0">
                <a:solidFill>
                  <a:schemeClr val="bg1"/>
                </a:solidFill>
                <a:latin typeface="Calibri" pitchFamily="-108" charset="0"/>
                <a:cs typeface="Arial" charset="0"/>
              </a:rPr>
              <a:t>MEDICAID EXPANSION</a:t>
            </a:r>
            <a:endParaRPr lang="da-DK" sz="2000" dirty="0">
              <a:solidFill>
                <a:schemeClr val="bg1"/>
              </a:solidFill>
              <a:latin typeface="Calibri" pitchFamily="-10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96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" y="228600"/>
            <a:ext cx="8961120" cy="914400"/>
          </a:xfrm>
        </p:spPr>
        <p:txBody>
          <a:bodyPr/>
          <a:lstStyle/>
          <a:p>
            <a:r>
              <a:rPr lang="en-US" dirty="0"/>
              <a:t>Most Southern States (11 of 17) are </a:t>
            </a:r>
            <a:r>
              <a:rPr lang="en-US" dirty="0" smtClean="0"/>
              <a:t>Not </a:t>
            </a:r>
            <a:r>
              <a:rPr lang="en-US" dirty="0"/>
              <a:t>Implementing Medicaid Expansion in 2014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066800" y="1749623"/>
            <a:ext cx="6608045" cy="3511183"/>
            <a:chOff x="3048000" y="2981326"/>
            <a:chExt cx="4857958" cy="2581274"/>
          </a:xfrm>
        </p:grpSpPr>
        <p:sp>
          <p:nvSpPr>
            <p:cNvPr id="9" name="Shape - West Virginia"/>
            <p:cNvSpPr>
              <a:spLocks noChangeAspect="1"/>
            </p:cNvSpPr>
            <p:nvPr/>
          </p:nvSpPr>
          <p:spPr bwMode="auto">
            <a:xfrm>
              <a:off x="6167439" y="3001963"/>
              <a:ext cx="55086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latin typeface="+mj-lt"/>
              </a:endParaRPr>
            </a:p>
          </p:txBody>
        </p:sp>
        <p:grpSp>
          <p:nvGrpSpPr>
            <p:cNvPr id="10" name="Shape - Virginia"/>
            <p:cNvGrpSpPr>
              <a:grpSpLocks/>
            </p:cNvGrpSpPr>
            <p:nvPr/>
          </p:nvGrpSpPr>
          <p:grpSpPr bwMode="auto">
            <a:xfrm>
              <a:off x="6099174" y="3121026"/>
              <a:ext cx="1009651" cy="596900"/>
              <a:chOff x="3911" y="1540"/>
              <a:chExt cx="636" cy="376"/>
            </a:xfrm>
            <a:noFill/>
          </p:grpSpPr>
          <p:sp>
            <p:nvSpPr>
              <p:cNvPr id="46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 b="1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47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 b="1">
                  <a:solidFill>
                    <a:schemeClr val="accent1"/>
                  </a:solidFill>
                  <a:latin typeface="+mj-lt"/>
                </a:endParaRPr>
              </a:p>
            </p:txBody>
          </p:sp>
        </p:grpSp>
        <p:sp>
          <p:nvSpPr>
            <p:cNvPr id="11" name="Shape - Texas"/>
            <p:cNvSpPr>
              <a:spLocks noChangeAspect="1"/>
            </p:cNvSpPr>
            <p:nvPr/>
          </p:nvSpPr>
          <p:spPr bwMode="auto">
            <a:xfrm>
              <a:off x="3048000" y="3900487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1"/>
                </a:solidFill>
                <a:latin typeface="+mj-lt"/>
                <a:cs typeface="Calibri" pitchFamily="34" charset="0"/>
              </a:endParaRPr>
            </a:p>
          </p:txBody>
        </p:sp>
        <p:sp>
          <p:nvSpPr>
            <p:cNvPr id="12" name="Shape - Tennessee"/>
            <p:cNvSpPr>
              <a:spLocks noChangeAspect="1"/>
            </p:cNvSpPr>
            <p:nvPr/>
          </p:nvSpPr>
          <p:spPr bwMode="auto">
            <a:xfrm>
              <a:off x="5240339" y="3670301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3" name="Shape - South Carolina"/>
            <p:cNvSpPr>
              <a:spLocks noChangeAspect="1"/>
            </p:cNvSpPr>
            <p:nvPr/>
          </p:nvSpPr>
          <p:spPr bwMode="auto">
            <a:xfrm>
              <a:off x="6181726" y="3862387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4" name="Shape - Oklahoma"/>
            <p:cNvSpPr>
              <a:spLocks noChangeAspect="1"/>
            </p:cNvSpPr>
            <p:nvPr/>
          </p:nvSpPr>
          <p:spPr bwMode="auto">
            <a:xfrm>
              <a:off x="3575050" y="3805237"/>
              <a:ext cx="1125539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5" name="Shape - North Carolina"/>
            <p:cNvSpPr>
              <a:spLocks noChangeAspect="1"/>
            </p:cNvSpPr>
            <p:nvPr/>
          </p:nvSpPr>
          <p:spPr bwMode="auto">
            <a:xfrm>
              <a:off x="6053139" y="3516313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6" name="Shape - Mississippi"/>
            <p:cNvSpPr>
              <a:spLocks noChangeAspect="1"/>
            </p:cNvSpPr>
            <p:nvPr/>
          </p:nvSpPr>
          <p:spPr bwMode="auto">
            <a:xfrm>
              <a:off x="5126037" y="4043362"/>
              <a:ext cx="450851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7" name="Shape - Maryland"/>
            <p:cNvSpPr>
              <a:spLocks noChangeAspect="1"/>
            </p:cNvSpPr>
            <p:nvPr/>
          </p:nvSpPr>
          <p:spPr bwMode="auto">
            <a:xfrm>
              <a:off x="6473825" y="3022600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latin typeface="+mj-lt"/>
              </a:endParaRPr>
            </a:p>
          </p:txBody>
        </p:sp>
        <p:sp>
          <p:nvSpPr>
            <p:cNvPr id="18" name="Shape - Louisiana"/>
            <p:cNvSpPr>
              <a:spLocks noChangeAspect="1"/>
            </p:cNvSpPr>
            <p:nvPr/>
          </p:nvSpPr>
          <p:spPr bwMode="auto">
            <a:xfrm>
              <a:off x="4768851" y="4394200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9" name="Shape - Kentucky"/>
            <p:cNvSpPr>
              <a:spLocks noChangeAspect="1"/>
            </p:cNvSpPr>
            <p:nvPr/>
          </p:nvSpPr>
          <p:spPr bwMode="auto">
            <a:xfrm>
              <a:off x="5302251" y="3330575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latin typeface="+mj-lt"/>
              </a:endParaRPr>
            </a:p>
          </p:txBody>
        </p:sp>
        <p:sp>
          <p:nvSpPr>
            <p:cNvPr id="20" name="Shape - Georgia"/>
            <p:cNvSpPr>
              <a:spLocks noChangeAspect="1"/>
            </p:cNvSpPr>
            <p:nvPr/>
          </p:nvSpPr>
          <p:spPr bwMode="auto">
            <a:xfrm>
              <a:off x="5883277" y="3960813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1" name="Shape - Florida"/>
            <p:cNvSpPr>
              <a:spLocks noChangeAspect="1"/>
            </p:cNvSpPr>
            <p:nvPr/>
          </p:nvSpPr>
          <p:spPr bwMode="auto">
            <a:xfrm>
              <a:off x="5722939" y="4579938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2" name="Shape - Delaware"/>
            <p:cNvSpPr>
              <a:spLocks noChangeAspect="1"/>
            </p:cNvSpPr>
            <p:nvPr/>
          </p:nvSpPr>
          <p:spPr bwMode="auto">
            <a:xfrm>
              <a:off x="6951664" y="3009900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latin typeface="+mj-lt"/>
              </a:endParaRPr>
            </a:p>
          </p:txBody>
        </p:sp>
        <p:sp>
          <p:nvSpPr>
            <p:cNvPr id="23" name="Shape - Arkansas"/>
            <p:cNvSpPr>
              <a:spLocks noChangeAspect="1"/>
            </p:cNvSpPr>
            <p:nvPr/>
          </p:nvSpPr>
          <p:spPr bwMode="auto">
            <a:xfrm>
              <a:off x="4676776" y="3832225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400" b="1">
                <a:latin typeface="+mj-lt"/>
              </a:endParaRPr>
            </a:p>
          </p:txBody>
        </p:sp>
        <p:sp>
          <p:nvSpPr>
            <p:cNvPr id="24" name="Shape - Alabama"/>
            <p:cNvSpPr>
              <a:spLocks noChangeAspect="1"/>
            </p:cNvSpPr>
            <p:nvPr/>
          </p:nvSpPr>
          <p:spPr bwMode="auto">
            <a:xfrm>
              <a:off x="5554664" y="3997326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latin typeface="+mj-lt"/>
              </a:endParaRPr>
            </a:p>
          </p:txBody>
        </p:sp>
        <p:sp>
          <p:nvSpPr>
            <p:cNvPr id="25" name="Shape - District of Columbia (star)"/>
            <p:cNvSpPr>
              <a:spLocks noChangeArrowheads="1"/>
            </p:cNvSpPr>
            <p:nvPr/>
          </p:nvSpPr>
          <p:spPr bwMode="auto">
            <a:xfrm>
              <a:off x="6681788" y="3092450"/>
              <a:ext cx="207963" cy="201612"/>
            </a:xfrm>
            <a:prstGeom prst="star5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400" b="1">
                <a:solidFill>
                  <a:schemeClr val="accent1"/>
                </a:solidFill>
                <a:latin typeface="+mj-lt"/>
                <a:cs typeface="+mn-cs"/>
              </a:endParaRPr>
            </a:p>
          </p:txBody>
        </p:sp>
        <p:sp>
          <p:nvSpPr>
            <p:cNvPr id="26" name="Text - West Virginia"/>
            <p:cNvSpPr txBox="1">
              <a:spLocks noChangeArrowheads="1"/>
            </p:cNvSpPr>
            <p:nvPr/>
          </p:nvSpPr>
          <p:spPr bwMode="auto">
            <a:xfrm>
              <a:off x="6008690" y="3278188"/>
              <a:ext cx="693737" cy="19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4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WV</a:t>
              </a:r>
              <a:endParaRPr lang="en-US" sz="14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27" name="Text - Virginia"/>
            <p:cNvSpPr txBox="1">
              <a:spLocks noChangeArrowheads="1"/>
            </p:cNvSpPr>
            <p:nvPr/>
          </p:nvSpPr>
          <p:spPr bwMode="auto">
            <a:xfrm>
              <a:off x="6411914" y="3321051"/>
              <a:ext cx="692151" cy="19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400" b="1" dirty="0" smtClean="0">
                  <a:latin typeface="+mj-lt"/>
                  <a:cs typeface="Times New Roman" charset="0"/>
                </a:rPr>
                <a:t>VA</a:t>
              </a:r>
              <a:endParaRPr lang="en-US" sz="1400" b="1" dirty="0">
                <a:latin typeface="+mj-lt"/>
                <a:cs typeface="Times New Roman" charset="0"/>
              </a:endParaRPr>
            </a:p>
          </p:txBody>
        </p:sp>
        <p:sp>
          <p:nvSpPr>
            <p:cNvPr id="28" name="Text - Texas"/>
            <p:cNvSpPr txBox="1">
              <a:spLocks noChangeArrowheads="1"/>
            </p:cNvSpPr>
            <p:nvPr/>
          </p:nvSpPr>
          <p:spPr bwMode="auto">
            <a:xfrm>
              <a:off x="3775075" y="4548188"/>
              <a:ext cx="692151" cy="19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400" b="1" dirty="0">
                  <a:latin typeface="+mj-lt"/>
                  <a:cs typeface="Times New Roman" charset="0"/>
                </a:rPr>
                <a:t> </a:t>
              </a:r>
              <a:r>
                <a:rPr lang="en-US" sz="1400" b="1" dirty="0" smtClean="0">
                  <a:latin typeface="+mj-lt"/>
                  <a:cs typeface="Times New Roman" charset="0"/>
                </a:rPr>
                <a:t>TX</a:t>
              </a:r>
              <a:endParaRPr lang="en-US" sz="1400" b="1" dirty="0">
                <a:latin typeface="+mj-lt"/>
                <a:cs typeface="Times New Roman" charset="0"/>
              </a:endParaRPr>
            </a:p>
          </p:txBody>
        </p:sp>
        <p:sp>
          <p:nvSpPr>
            <p:cNvPr id="29" name="Text - Tennessee"/>
            <p:cNvSpPr txBox="1">
              <a:spLocks noChangeArrowheads="1"/>
            </p:cNvSpPr>
            <p:nvPr/>
          </p:nvSpPr>
          <p:spPr bwMode="auto">
            <a:xfrm>
              <a:off x="5394326" y="3775076"/>
              <a:ext cx="692151" cy="19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400" b="1" dirty="0">
                  <a:latin typeface="+mj-lt"/>
                  <a:cs typeface="Times New Roman" charset="0"/>
                </a:rPr>
                <a:t> </a:t>
              </a:r>
              <a:r>
                <a:rPr lang="en-US" sz="1400" b="1" dirty="0" smtClean="0">
                  <a:latin typeface="+mj-lt"/>
                  <a:cs typeface="Times New Roman" charset="0"/>
                </a:rPr>
                <a:t>TN</a:t>
              </a:r>
              <a:endParaRPr lang="en-US" sz="1400" b="1" dirty="0">
                <a:latin typeface="+mj-lt"/>
                <a:cs typeface="Times New Roman" charset="0"/>
              </a:endParaRPr>
            </a:p>
          </p:txBody>
        </p:sp>
        <p:sp>
          <p:nvSpPr>
            <p:cNvPr id="30" name="Text - South Carolina"/>
            <p:cNvSpPr txBox="1">
              <a:spLocks noChangeArrowheads="1"/>
            </p:cNvSpPr>
            <p:nvPr/>
          </p:nvSpPr>
          <p:spPr bwMode="auto">
            <a:xfrm>
              <a:off x="6208714" y="3917951"/>
              <a:ext cx="692151" cy="19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400" b="1" dirty="0">
                  <a:latin typeface="+mj-lt"/>
                  <a:cs typeface="Times New Roman" charset="0"/>
                </a:rPr>
                <a:t> </a:t>
              </a:r>
              <a:r>
                <a:rPr lang="en-US" sz="1400" b="1" dirty="0" smtClean="0">
                  <a:latin typeface="+mj-lt"/>
                  <a:cs typeface="Times New Roman" charset="0"/>
                </a:rPr>
                <a:t>SC</a:t>
              </a:r>
              <a:endParaRPr lang="en-US" sz="1400" b="1" dirty="0">
                <a:latin typeface="+mj-lt"/>
                <a:cs typeface="Times New Roman" charset="0"/>
              </a:endParaRPr>
            </a:p>
          </p:txBody>
        </p:sp>
        <p:sp>
          <p:nvSpPr>
            <p:cNvPr id="31" name="Text - Oklahoma"/>
            <p:cNvSpPr txBox="1">
              <a:spLocks noChangeArrowheads="1"/>
            </p:cNvSpPr>
            <p:nvPr/>
          </p:nvSpPr>
          <p:spPr bwMode="auto">
            <a:xfrm>
              <a:off x="3956050" y="3929063"/>
              <a:ext cx="693739" cy="19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400" b="1" dirty="0">
                  <a:latin typeface="+mj-lt"/>
                  <a:cs typeface="Times New Roman" charset="0"/>
                </a:rPr>
                <a:t> </a:t>
              </a:r>
              <a:r>
                <a:rPr lang="en-US" sz="1400" b="1" dirty="0" smtClean="0">
                  <a:latin typeface="+mj-lt"/>
                  <a:cs typeface="Times New Roman" charset="0"/>
                </a:rPr>
                <a:t>OK</a:t>
              </a:r>
              <a:endParaRPr lang="en-US" sz="1400" b="1" dirty="0">
                <a:latin typeface="+mj-lt"/>
                <a:cs typeface="Times New Roman" charset="0"/>
              </a:endParaRPr>
            </a:p>
          </p:txBody>
        </p:sp>
        <p:sp>
          <p:nvSpPr>
            <p:cNvPr id="32" name="Text - North Carolina"/>
            <p:cNvSpPr txBox="1">
              <a:spLocks noChangeArrowheads="1"/>
            </p:cNvSpPr>
            <p:nvPr/>
          </p:nvSpPr>
          <p:spPr bwMode="auto">
            <a:xfrm>
              <a:off x="6372225" y="3624263"/>
              <a:ext cx="693739" cy="19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400" b="1" dirty="0" smtClean="0">
                  <a:latin typeface="+mj-lt"/>
                  <a:cs typeface="Times New Roman" charset="0"/>
                </a:rPr>
                <a:t>NC</a:t>
              </a:r>
              <a:endParaRPr lang="en-US" sz="1400" b="1" dirty="0">
                <a:latin typeface="+mj-lt"/>
                <a:cs typeface="Times New Roman" charset="0"/>
              </a:endParaRPr>
            </a:p>
          </p:txBody>
        </p:sp>
        <p:sp>
          <p:nvSpPr>
            <p:cNvPr id="33" name="Text - Mississippi"/>
            <p:cNvSpPr txBox="1">
              <a:spLocks noChangeArrowheads="1"/>
            </p:cNvSpPr>
            <p:nvPr/>
          </p:nvSpPr>
          <p:spPr bwMode="auto">
            <a:xfrm>
              <a:off x="4978400" y="4248151"/>
              <a:ext cx="692151" cy="19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400" b="1" dirty="0">
                  <a:latin typeface="+mj-lt"/>
                  <a:cs typeface="Times New Roman" charset="0"/>
                </a:rPr>
                <a:t> </a:t>
              </a:r>
              <a:r>
                <a:rPr lang="en-US" sz="1400" b="1" dirty="0" smtClean="0">
                  <a:latin typeface="+mj-lt"/>
                  <a:cs typeface="Times New Roman" charset="0"/>
                </a:rPr>
                <a:t>MS</a:t>
              </a:r>
              <a:endParaRPr lang="en-US" sz="1400" b="1" dirty="0">
                <a:latin typeface="+mj-lt"/>
                <a:cs typeface="Times New Roman" charset="0"/>
              </a:endParaRPr>
            </a:p>
          </p:txBody>
        </p:sp>
        <p:sp>
          <p:nvSpPr>
            <p:cNvPr id="34" name="Text - Maryland"/>
            <p:cNvSpPr txBox="1">
              <a:spLocks noChangeArrowheads="1"/>
            </p:cNvSpPr>
            <p:nvPr/>
          </p:nvSpPr>
          <p:spPr bwMode="auto">
            <a:xfrm>
              <a:off x="7112207" y="3133726"/>
              <a:ext cx="671513" cy="19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400" b="1" dirty="0" smtClean="0">
                  <a:latin typeface="+mj-lt"/>
                  <a:cs typeface="Times New Roman" charset="0"/>
                </a:rPr>
                <a:t>MD</a:t>
              </a:r>
              <a:endParaRPr lang="en-US" sz="1400" b="1" dirty="0">
                <a:latin typeface="+mj-lt"/>
                <a:cs typeface="Times New Roman" charset="0"/>
              </a:endParaRPr>
            </a:p>
          </p:txBody>
        </p:sp>
        <p:sp>
          <p:nvSpPr>
            <p:cNvPr id="35" name="Text - Louisiana"/>
            <p:cNvSpPr txBox="1">
              <a:spLocks noChangeArrowheads="1"/>
            </p:cNvSpPr>
            <p:nvPr/>
          </p:nvSpPr>
          <p:spPr bwMode="auto">
            <a:xfrm>
              <a:off x="4665663" y="4514802"/>
              <a:ext cx="692151" cy="19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400" b="1" dirty="0">
                  <a:latin typeface="+mj-lt"/>
                  <a:cs typeface="Times New Roman" charset="0"/>
                </a:rPr>
                <a:t> </a:t>
              </a:r>
              <a:r>
                <a:rPr lang="en-US" sz="1400" b="1" dirty="0" smtClean="0">
                  <a:latin typeface="+mj-lt"/>
                  <a:cs typeface="Times New Roman" charset="0"/>
                </a:rPr>
                <a:t>LA</a:t>
              </a:r>
              <a:endParaRPr lang="en-US" sz="1400" b="1" dirty="0">
                <a:latin typeface="+mj-lt"/>
                <a:cs typeface="Times New Roman" charset="0"/>
              </a:endParaRPr>
            </a:p>
          </p:txBody>
        </p:sp>
        <p:sp>
          <p:nvSpPr>
            <p:cNvPr id="36" name="Text - Kentucky"/>
            <p:cNvSpPr txBox="1">
              <a:spLocks noChangeArrowheads="1"/>
            </p:cNvSpPr>
            <p:nvPr/>
          </p:nvSpPr>
          <p:spPr bwMode="auto">
            <a:xfrm>
              <a:off x="5572125" y="3484563"/>
              <a:ext cx="692151" cy="19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4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4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KY</a:t>
              </a:r>
              <a:endParaRPr lang="en-US" sz="14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37" name="Text - Georgia"/>
            <p:cNvSpPr txBox="1">
              <a:spLocks noChangeArrowheads="1"/>
            </p:cNvSpPr>
            <p:nvPr/>
          </p:nvSpPr>
          <p:spPr bwMode="auto">
            <a:xfrm>
              <a:off x="5913439" y="4222751"/>
              <a:ext cx="693737" cy="19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400" b="1" dirty="0">
                  <a:latin typeface="+mj-lt"/>
                  <a:cs typeface="Times New Roman" charset="0"/>
                </a:rPr>
                <a:t> </a:t>
              </a:r>
              <a:r>
                <a:rPr lang="en-US" sz="1400" b="1" dirty="0" smtClean="0">
                  <a:latin typeface="+mj-lt"/>
                  <a:cs typeface="Times New Roman" charset="0"/>
                </a:rPr>
                <a:t>GA</a:t>
              </a:r>
              <a:endParaRPr lang="en-US" sz="1400" b="1" dirty="0">
                <a:latin typeface="+mj-lt"/>
                <a:cs typeface="Times New Roman" charset="0"/>
              </a:endParaRPr>
            </a:p>
          </p:txBody>
        </p:sp>
        <p:sp>
          <p:nvSpPr>
            <p:cNvPr id="38" name="Text - Florida"/>
            <p:cNvSpPr txBox="1">
              <a:spLocks noChangeArrowheads="1"/>
            </p:cNvSpPr>
            <p:nvPr/>
          </p:nvSpPr>
          <p:spPr bwMode="auto">
            <a:xfrm>
              <a:off x="6272214" y="4811713"/>
              <a:ext cx="692151" cy="19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400" b="1" dirty="0">
                  <a:latin typeface="+mj-lt"/>
                  <a:cs typeface="Times New Roman" charset="0"/>
                </a:rPr>
                <a:t> </a:t>
              </a:r>
              <a:r>
                <a:rPr lang="en-US" sz="1400" b="1" dirty="0" smtClean="0">
                  <a:latin typeface="+mj-lt"/>
                  <a:cs typeface="Times New Roman" charset="0"/>
                </a:rPr>
                <a:t>FL</a:t>
              </a:r>
              <a:endParaRPr lang="en-US" sz="1400" b="1" dirty="0">
                <a:latin typeface="+mj-lt"/>
                <a:cs typeface="Times New Roman" charset="0"/>
              </a:endParaRPr>
            </a:p>
          </p:txBody>
        </p:sp>
        <p:sp>
          <p:nvSpPr>
            <p:cNvPr id="39" name="Text - District of Columbia"/>
            <p:cNvSpPr txBox="1">
              <a:spLocks noChangeArrowheads="1"/>
            </p:cNvSpPr>
            <p:nvPr/>
          </p:nvSpPr>
          <p:spPr bwMode="auto">
            <a:xfrm>
              <a:off x="7156451" y="3393314"/>
              <a:ext cx="628650" cy="2206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400" b="1" dirty="0" smtClean="0">
                  <a:latin typeface="+mj-lt"/>
                  <a:cs typeface="Times New Roman" charset="0"/>
                </a:rPr>
                <a:t>  DC  </a:t>
              </a:r>
              <a:endParaRPr lang="en-US" sz="1400" b="1" dirty="0">
                <a:latin typeface="+mj-lt"/>
                <a:cs typeface="Times New Roman" charset="0"/>
              </a:endParaRPr>
            </a:p>
          </p:txBody>
        </p:sp>
        <p:sp>
          <p:nvSpPr>
            <p:cNvPr id="40" name="Text - Delaware"/>
            <p:cNvSpPr txBox="1">
              <a:spLocks noChangeArrowheads="1"/>
            </p:cNvSpPr>
            <p:nvPr/>
          </p:nvSpPr>
          <p:spPr bwMode="auto">
            <a:xfrm>
              <a:off x="6969333" y="2981326"/>
              <a:ext cx="936625" cy="19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400" b="1" dirty="0" smtClean="0">
                  <a:latin typeface="+mj-lt"/>
                  <a:cs typeface="Times New Roman" charset="0"/>
                </a:rPr>
                <a:t>DE</a:t>
              </a:r>
              <a:endParaRPr lang="en-US" sz="1400" b="1" dirty="0">
                <a:latin typeface="+mj-lt"/>
                <a:cs typeface="Times New Roman" charset="0"/>
              </a:endParaRPr>
            </a:p>
          </p:txBody>
        </p:sp>
        <p:sp>
          <p:nvSpPr>
            <p:cNvPr id="41" name="Text - Arkansas"/>
            <p:cNvSpPr txBox="1">
              <a:spLocks noChangeArrowheads="1"/>
            </p:cNvSpPr>
            <p:nvPr/>
          </p:nvSpPr>
          <p:spPr bwMode="auto">
            <a:xfrm>
              <a:off x="4606926" y="3941763"/>
              <a:ext cx="692151" cy="19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4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4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AR</a:t>
              </a:r>
              <a:endParaRPr lang="en-US" sz="1400" b="1" baseline="30000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42" name="Text - Alabama"/>
            <p:cNvSpPr txBox="1">
              <a:spLocks noChangeArrowheads="1"/>
            </p:cNvSpPr>
            <p:nvPr/>
          </p:nvSpPr>
          <p:spPr bwMode="auto">
            <a:xfrm>
              <a:off x="5394326" y="4235451"/>
              <a:ext cx="692151" cy="19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400" b="1" dirty="0">
                  <a:latin typeface="+mj-lt"/>
                  <a:cs typeface="Times New Roman" charset="0"/>
                </a:rPr>
                <a:t> </a:t>
              </a:r>
              <a:r>
                <a:rPr lang="en-US" sz="1400" b="1" dirty="0" smtClean="0">
                  <a:latin typeface="+mj-lt"/>
                  <a:cs typeface="Times New Roman" charset="0"/>
                </a:rPr>
                <a:t>AL</a:t>
              </a:r>
              <a:endParaRPr lang="en-US" sz="1400" b="1" dirty="0">
                <a:latin typeface="+mj-lt"/>
                <a:cs typeface="Times New Roman" charset="0"/>
              </a:endParaRPr>
            </a:p>
          </p:txBody>
        </p:sp>
        <p:sp>
          <p:nvSpPr>
            <p:cNvPr id="43" name="Line - Maryland"/>
            <p:cNvSpPr>
              <a:spLocks noChangeShapeType="1"/>
            </p:cNvSpPr>
            <p:nvPr/>
          </p:nvSpPr>
          <p:spPr bwMode="auto">
            <a:xfrm flipV="1">
              <a:off x="7050089" y="323850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latin typeface="+mj-lt"/>
              </a:endParaRPr>
            </a:p>
          </p:txBody>
        </p:sp>
        <p:sp>
          <p:nvSpPr>
            <p:cNvPr id="44" name="Line - District of Columbia"/>
            <p:cNvSpPr>
              <a:spLocks noChangeShapeType="1"/>
            </p:cNvSpPr>
            <p:nvPr/>
          </p:nvSpPr>
          <p:spPr bwMode="auto">
            <a:xfrm flipH="1" flipV="1">
              <a:off x="6822279" y="3219449"/>
              <a:ext cx="440535" cy="247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latin typeface="+mj-lt"/>
              </a:endParaRPr>
            </a:p>
          </p:txBody>
        </p:sp>
        <p:sp>
          <p:nvSpPr>
            <p:cNvPr id="45" name="Line - New Jersey"/>
            <p:cNvSpPr>
              <a:spLocks noChangeShapeType="1"/>
            </p:cNvSpPr>
            <p:nvPr/>
          </p:nvSpPr>
          <p:spPr bwMode="auto">
            <a:xfrm flipV="1">
              <a:off x="7076281" y="3089276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 b="1">
                <a:latin typeface="+mj-lt"/>
              </a:endParaRPr>
            </a:p>
          </p:txBody>
        </p:sp>
      </p:grp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276429" y="5413206"/>
            <a:ext cx="1524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1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276429" y="5689798"/>
            <a:ext cx="152400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50" name="Text Box 135"/>
          <p:cNvSpPr txBox="1">
            <a:spLocks noChangeArrowheads="1"/>
          </p:cNvSpPr>
          <p:nvPr/>
        </p:nvSpPr>
        <p:spPr bwMode="auto">
          <a:xfrm>
            <a:off x="4476652" y="5331023"/>
            <a:ext cx="40577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Implementing Expansion</a:t>
            </a:r>
            <a:r>
              <a:rPr lang="en-US" sz="1400" b="1" dirty="0">
                <a:solidFill>
                  <a:srgbClr val="000000"/>
                </a:solidFill>
                <a:latin typeface="+mj-lt"/>
                <a:cs typeface="Calibri" pitchFamily="34" charset="0"/>
              </a:rPr>
              <a:t> </a:t>
            </a:r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(6 states, including DC)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51" name="Text Box 136"/>
          <p:cNvSpPr txBox="1">
            <a:spLocks noChangeArrowheads="1"/>
          </p:cNvSpPr>
          <p:nvPr/>
        </p:nvSpPr>
        <p:spPr bwMode="auto">
          <a:xfrm>
            <a:off x="4495113" y="5635823"/>
            <a:ext cx="21042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Not Expanding (11 States)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54" name="Text Placeholder 142"/>
          <p:cNvSpPr>
            <a:spLocks noGrp="1"/>
          </p:cNvSpPr>
          <p:nvPr>
            <p:ph type="body" sz="quarter" idx="11"/>
          </p:nvPr>
        </p:nvSpPr>
        <p:spPr>
          <a:xfrm>
            <a:off x="60960" y="6324600"/>
            <a:ext cx="8321040" cy="548640"/>
          </a:xfrm>
        </p:spPr>
        <p:txBody>
          <a:bodyPr/>
          <a:lstStyle/>
          <a:p>
            <a:r>
              <a:rPr lang="en-US" sz="1000" dirty="0" smtClean="0"/>
              <a:t>NOTES</a:t>
            </a:r>
            <a:r>
              <a:rPr lang="en-US" sz="1000" dirty="0"/>
              <a:t>: </a:t>
            </a:r>
            <a:r>
              <a:rPr lang="en-US" sz="1000" dirty="0" smtClean="0"/>
              <a:t>Eligibility as of January 2014 and Medicaid expansion data </a:t>
            </a:r>
            <a:r>
              <a:rPr lang="en-US" sz="1000" dirty="0"/>
              <a:t>as of March 26, 2014</a:t>
            </a:r>
            <a:r>
              <a:rPr lang="en-US" sz="1000" dirty="0" smtClean="0"/>
              <a:t>..</a:t>
            </a:r>
            <a:endParaRPr lang="en-US" sz="1000" dirty="0"/>
          </a:p>
          <a:p>
            <a:r>
              <a:rPr lang="en-US" sz="1000" dirty="0" smtClean="0"/>
              <a:t>SOURCES</a:t>
            </a:r>
            <a:r>
              <a:rPr lang="en-US" sz="1000" dirty="0"/>
              <a:t>: </a:t>
            </a:r>
            <a:r>
              <a:rPr lang="en-US" sz="1000" dirty="0" smtClean="0"/>
              <a:t>States implementing in </a:t>
            </a:r>
            <a:r>
              <a:rPr lang="en-US" sz="1000" dirty="0"/>
              <a:t>2014 and </a:t>
            </a:r>
            <a:r>
              <a:rPr lang="en-US" sz="1000" dirty="0" smtClean="0"/>
              <a:t>not </a:t>
            </a:r>
            <a:r>
              <a:rPr lang="en-US" sz="1000" dirty="0"/>
              <a:t>moving forward at this time are based on data </a:t>
            </a:r>
            <a:r>
              <a:rPr lang="en-US" sz="1000" dirty="0" smtClean="0"/>
              <a:t>from CMS </a:t>
            </a:r>
            <a:r>
              <a:rPr lang="en-US" sz="1000" dirty="0" smtClean="0">
                <a:hlinkClick r:id="rId2"/>
              </a:rPr>
              <a:t>here</a:t>
            </a:r>
            <a:r>
              <a:rPr lang="en-US" sz="1000" dirty="0" smtClean="0"/>
              <a:t>. </a:t>
            </a:r>
            <a:endParaRPr lang="en-US" sz="1000" dirty="0"/>
          </a:p>
        </p:txBody>
      </p:sp>
      <p:sp>
        <p:nvSpPr>
          <p:cNvPr id="55" name="TextBox 54"/>
          <p:cNvSpPr txBox="1"/>
          <p:nvPr/>
        </p:nvSpPr>
        <p:spPr>
          <a:xfrm>
            <a:off x="304800" y="1542469"/>
            <a:ext cx="1898651" cy="1200329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  <a:latin typeface="Calibri" pitchFamily="34" charset="0"/>
                <a:cs typeface="Meta Offc Pro"/>
              </a:rPr>
              <a:t>36% PLWHA</a:t>
            </a:r>
          </a:p>
          <a:p>
            <a:pPr algn="ctr"/>
            <a:r>
              <a:rPr lang="en-US" b="1" dirty="0">
                <a:solidFill>
                  <a:schemeClr val="accent1"/>
                </a:solidFill>
                <a:latin typeface="Calibri" pitchFamily="34" charset="0"/>
                <a:cs typeface="Meta Offc Pro"/>
              </a:rPr>
              <a:t>L</a:t>
            </a:r>
            <a:r>
              <a:rPr lang="en-US" b="1" dirty="0" smtClean="0">
                <a:solidFill>
                  <a:schemeClr val="accent1"/>
                </a:solidFill>
                <a:latin typeface="Calibri" pitchFamily="34" charset="0"/>
                <a:cs typeface="Meta Offc Pro"/>
              </a:rPr>
              <a:t>ive in the 11 Southern States Not Expanding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904736" y="2820602"/>
            <a:ext cx="1898651" cy="2031325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  <a:latin typeface="Calibri" pitchFamily="34" charset="0"/>
                <a:cs typeface="Meta Offc Pro"/>
              </a:rPr>
              <a:t>In These 11 States, There is no Medicaid Coverage of Childless Adults, Regardless of Income</a:t>
            </a:r>
          </a:p>
        </p:txBody>
      </p:sp>
    </p:spTree>
    <p:extLst>
      <p:ext uri="{BB962C8B-B14F-4D97-AF65-F5344CB8AC3E}">
        <p14:creationId xmlns:p14="http://schemas.microsoft.com/office/powerpoint/2010/main" val="46819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3716334"/>
              </p:ext>
            </p:extLst>
          </p:nvPr>
        </p:nvGraphicFramePr>
        <p:xfrm>
          <a:off x="107950" y="990600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6200" y="6324600"/>
            <a:ext cx="8321040" cy="548640"/>
          </a:xfrm>
        </p:spPr>
        <p:txBody>
          <a:bodyPr/>
          <a:lstStyle/>
          <a:p>
            <a:r>
              <a:rPr lang="en-US" sz="1000" dirty="0" smtClean="0"/>
              <a:t>NOTE: Uninsured rates among nonelderly southerners, 2011-2012.</a:t>
            </a:r>
          </a:p>
          <a:p>
            <a:r>
              <a:rPr lang="en-US" sz="1000" dirty="0" smtClean="0"/>
              <a:t>SOURCE</a:t>
            </a:r>
            <a:r>
              <a:rPr lang="en-US" sz="1000" dirty="0"/>
              <a:t>: KCMU/Urban Institute analysis of 2013 and 2012 ASEC Supplements to the CPS</a:t>
            </a:r>
            <a:r>
              <a:rPr lang="en-US" sz="1000" dirty="0" smtClean="0"/>
              <a:t>.</a:t>
            </a:r>
            <a:endParaRPr lang="en-US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" y="228600"/>
            <a:ext cx="8961120" cy="914400"/>
          </a:xfrm>
        </p:spPr>
        <p:txBody>
          <a:bodyPr/>
          <a:lstStyle/>
          <a:p>
            <a:r>
              <a:rPr lang="en-US" dirty="0" smtClean="0"/>
              <a:t>Uninsured </a:t>
            </a:r>
            <a:r>
              <a:rPr lang="en-US" dirty="0"/>
              <a:t>R</a:t>
            </a:r>
            <a:r>
              <a:rPr lang="en-US" dirty="0" smtClean="0"/>
              <a:t>ates in the South Vary by State; Half Had Rates at or Above the U.S. Average (Pre-2014)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876800" y="1962834"/>
            <a:ext cx="350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United States: 18%</a:t>
            </a:r>
          </a:p>
          <a:p>
            <a:r>
              <a:rPr lang="en-US" b="1" dirty="0" smtClean="0"/>
              <a:t>The South: 21%</a:t>
            </a:r>
            <a:endParaRPr lang="en-US" b="1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572000" y="1962835"/>
            <a:ext cx="0" cy="704165"/>
          </a:xfrm>
          <a:prstGeom prst="straightConnector1">
            <a:avLst/>
          </a:prstGeom>
          <a:ln w="63500" cmpd="sng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2979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3242073"/>
              </p:ext>
            </p:extLst>
          </p:nvPr>
        </p:nvGraphicFramePr>
        <p:xfrm>
          <a:off x="107950" y="960437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/>
          <p:cNvSpPr/>
          <p:nvPr/>
        </p:nvSpPr>
        <p:spPr>
          <a:xfrm>
            <a:off x="5562600" y="2286000"/>
            <a:ext cx="350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Expanding</a:t>
            </a:r>
          </a:p>
          <a:p>
            <a:r>
              <a:rPr lang="en-US" b="1" dirty="0" smtClean="0"/>
              <a:t>Not Expanding</a:t>
            </a:r>
            <a:endParaRPr lang="en-US" b="1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6200" y="6324600"/>
            <a:ext cx="8321040" cy="548640"/>
          </a:xfrm>
        </p:spPr>
        <p:txBody>
          <a:bodyPr/>
          <a:lstStyle/>
          <a:p>
            <a:r>
              <a:rPr lang="en-US" sz="1000" dirty="0" smtClean="0"/>
              <a:t>NOTE: Uninsured rates among nonelderly southerners, 2011-2012.</a:t>
            </a:r>
          </a:p>
          <a:p>
            <a:r>
              <a:rPr lang="en-US" sz="1000" dirty="0" smtClean="0"/>
              <a:t>SOURCE</a:t>
            </a:r>
            <a:r>
              <a:rPr lang="en-US" sz="1000" dirty="0"/>
              <a:t>: KCMU/Urban Institute analysis of 2013 and 2012 ASEC Supplements to the CPS; States implementing in 2014 and not moving forward at this time are based on data from CMS </a:t>
            </a:r>
            <a:r>
              <a:rPr lang="en-US" sz="1000" dirty="0">
                <a:hlinkClick r:id="rId3"/>
              </a:rPr>
              <a:t>here</a:t>
            </a:r>
            <a:r>
              <a:rPr lang="en-US" sz="1000" dirty="0" smtClean="0"/>
              <a:t>.</a:t>
            </a:r>
            <a:endParaRPr lang="en-US" sz="1000" dirty="0"/>
          </a:p>
        </p:txBody>
      </p:sp>
      <p:sp>
        <p:nvSpPr>
          <p:cNvPr id="15" name="Title 3"/>
          <p:cNvSpPr txBox="1">
            <a:spLocks/>
          </p:cNvSpPr>
          <p:nvPr/>
        </p:nvSpPr>
        <p:spPr bwMode="auto">
          <a:xfrm>
            <a:off x="30480" y="22860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kern="0" dirty="0" smtClean="0"/>
              <a:t>And, Most Southern States Not Expanding Medicaid Have Higher than Average Uninsured Rates</a:t>
            </a:r>
            <a:endParaRPr lang="en-US" kern="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410200" y="2362200"/>
            <a:ext cx="152400" cy="152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1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572000" y="1962835"/>
            <a:ext cx="0" cy="704165"/>
          </a:xfrm>
          <a:prstGeom prst="straightConnector1">
            <a:avLst/>
          </a:prstGeom>
          <a:ln w="63500" cmpd="sng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294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1355297"/>
              </p:ext>
            </p:extLst>
          </p:nvPr>
        </p:nvGraphicFramePr>
        <p:xfrm>
          <a:off x="92074" y="1212112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6200" y="6309360"/>
            <a:ext cx="8321040" cy="548640"/>
          </a:xfrm>
        </p:spPr>
        <p:txBody>
          <a:bodyPr/>
          <a:lstStyle/>
          <a:p>
            <a:r>
              <a:rPr lang="en-US" sz="1000" dirty="0"/>
              <a:t>FPL=Federal Poverty Level. The FPL in 2009 was $10,830 for an individual. </a:t>
            </a:r>
          </a:p>
          <a:p>
            <a:r>
              <a:rPr lang="en-US" sz="1000" dirty="0" smtClean="0"/>
              <a:t>NOTES: May not total 100% due to rounding. Non-elderly people with HIV in care, 2009. N = 69,720.</a:t>
            </a:r>
          </a:p>
          <a:p>
            <a:r>
              <a:rPr lang="en-US" sz="1000" dirty="0" smtClean="0"/>
              <a:t>SOURCE: Kates J, Garfield R, Young K, Quinn K, Frazier E, </a:t>
            </a:r>
            <a:r>
              <a:rPr lang="en-US" sz="1000" dirty="0" err="1" smtClean="0"/>
              <a:t>Skarbinski</a:t>
            </a:r>
            <a:r>
              <a:rPr lang="en-US" sz="1000" dirty="0" smtClean="0"/>
              <a:t> J, </a:t>
            </a:r>
            <a:r>
              <a:rPr lang="en-US" sz="1000" i="1" dirty="0" smtClean="0"/>
              <a:t>Assessing </a:t>
            </a:r>
            <a:r>
              <a:rPr lang="en-US" sz="1000" i="1" dirty="0"/>
              <a:t>the Impact of the Affordable Care Act on Health Insurance Coverage of People with HIV</a:t>
            </a:r>
            <a:r>
              <a:rPr lang="en-US" sz="1000" dirty="0"/>
              <a:t>, Kaiser Family Foundation, January </a:t>
            </a:r>
            <a:r>
              <a:rPr lang="en-US" sz="1000" dirty="0" smtClean="0"/>
              <a:t>2014.</a:t>
            </a:r>
            <a:endParaRPr lang="en-US" sz="1000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76200" y="152400"/>
            <a:ext cx="8961120" cy="914400"/>
          </a:xfrm>
        </p:spPr>
        <p:txBody>
          <a:bodyPr/>
          <a:lstStyle/>
          <a:p>
            <a:r>
              <a:rPr lang="en-US" dirty="0" smtClean="0"/>
              <a:t>Most </a:t>
            </a:r>
            <a:r>
              <a:rPr lang="en-US" u="sng" dirty="0" smtClean="0"/>
              <a:t>Uninsured</a:t>
            </a:r>
            <a:r>
              <a:rPr lang="en-US" dirty="0" smtClean="0"/>
              <a:t> Individuals with HIV are Low Income; Half Have Incomes &lt; 100% FPL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5738479"/>
              </p:ext>
            </p:extLst>
          </p:nvPr>
        </p:nvGraphicFramePr>
        <p:xfrm>
          <a:off x="92074" y="1212112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6200" y="6309360"/>
            <a:ext cx="8321040" cy="548640"/>
          </a:xfrm>
        </p:spPr>
        <p:txBody>
          <a:bodyPr/>
          <a:lstStyle/>
          <a:p>
            <a:r>
              <a:rPr lang="en-US" sz="1000" dirty="0"/>
              <a:t>FPL=Federal Poverty Level. The FPL in 2009 was $10,830 for an individual. </a:t>
            </a:r>
          </a:p>
          <a:p>
            <a:r>
              <a:rPr lang="en-US" sz="1000" dirty="0" smtClean="0"/>
              <a:t>NOTES: May not total 100% due to rounding. Non-elderly people with HIV in care, </a:t>
            </a:r>
            <a:r>
              <a:rPr lang="en-US" sz="1000" dirty="0"/>
              <a:t>2009. N = </a:t>
            </a:r>
            <a:r>
              <a:rPr lang="en-US" sz="1000" dirty="0" smtClean="0"/>
              <a:t>69,720.</a:t>
            </a:r>
          </a:p>
          <a:p>
            <a:r>
              <a:rPr lang="en-US" sz="1000" dirty="0" smtClean="0"/>
              <a:t>SOURCE: Kates J, Garfield R, Young K, Quinn K, Frazier E, </a:t>
            </a:r>
            <a:r>
              <a:rPr lang="en-US" sz="1000" dirty="0" err="1" smtClean="0"/>
              <a:t>Skarbinski</a:t>
            </a:r>
            <a:r>
              <a:rPr lang="en-US" sz="1000" dirty="0" smtClean="0"/>
              <a:t> J, </a:t>
            </a:r>
            <a:r>
              <a:rPr lang="en-US" sz="1000" i="1" dirty="0" smtClean="0"/>
              <a:t>Assessing </a:t>
            </a:r>
            <a:r>
              <a:rPr lang="en-US" sz="1000" i="1" dirty="0"/>
              <a:t>the Impact of the Affordable Care Act on Health Insurance Coverage of People with HIV</a:t>
            </a:r>
            <a:r>
              <a:rPr lang="en-US" sz="1000" dirty="0"/>
              <a:t>, Kaiser Family Foundation, January </a:t>
            </a:r>
            <a:r>
              <a:rPr lang="en-US" sz="1000" dirty="0" smtClean="0"/>
              <a:t>2014.</a:t>
            </a:r>
            <a:endParaRPr lang="en-US" sz="1000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76200" y="152400"/>
            <a:ext cx="8961120" cy="914400"/>
          </a:xfrm>
        </p:spPr>
        <p:txBody>
          <a:bodyPr/>
          <a:lstStyle/>
          <a:p>
            <a:r>
              <a:rPr lang="en-US" dirty="0" smtClean="0"/>
              <a:t>Most Uninsured Individuals with HIV are Low Income; Half Have Incomes &lt; 100% FPL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2971800"/>
            <a:ext cx="1447800" cy="1477328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  <a:latin typeface="Calibri" pitchFamily="34" charset="0"/>
                <a:cs typeface="Meta Offc Pro"/>
              </a:rPr>
              <a:t>“Coverage Gap”</a:t>
            </a:r>
          </a:p>
          <a:p>
            <a:pPr algn="ctr"/>
            <a:r>
              <a:rPr lang="en-US" b="1" dirty="0" smtClean="0">
                <a:solidFill>
                  <a:schemeClr val="accent1"/>
                </a:solidFill>
                <a:latin typeface="Calibri" pitchFamily="34" charset="0"/>
                <a:cs typeface="Meta Offc Pro"/>
              </a:rPr>
              <a:t>in Non-Expansion</a:t>
            </a:r>
          </a:p>
          <a:p>
            <a:pPr algn="ctr"/>
            <a:r>
              <a:rPr lang="en-US" b="1" dirty="0" smtClean="0">
                <a:solidFill>
                  <a:schemeClr val="accent1"/>
                </a:solidFill>
                <a:latin typeface="Calibri" pitchFamily="34" charset="0"/>
                <a:cs typeface="Meta Offc Pro"/>
              </a:rPr>
              <a:t>States</a:t>
            </a:r>
          </a:p>
        </p:txBody>
      </p:sp>
    </p:spTree>
    <p:extLst>
      <p:ext uri="{BB962C8B-B14F-4D97-AF65-F5344CB8AC3E}">
        <p14:creationId xmlns:p14="http://schemas.microsoft.com/office/powerpoint/2010/main" val="133195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12448</TotalTime>
  <Words>970</Words>
  <Application>Microsoft Office PowerPoint</Application>
  <PresentationFormat>On-screen Show (4:3)</PresentationFormat>
  <Paragraphs>159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Blank</vt:lpstr>
      <vt:lpstr>Default with exhibit #</vt:lpstr>
      <vt:lpstr>Default with figure #</vt:lpstr>
      <vt:lpstr>Title page</vt:lpstr>
      <vt:lpstr>HIV in the Southern United States: Regional Challenges &amp; Opportunities</vt:lpstr>
      <vt:lpstr>Census Regions and Divisions of the United States</vt:lpstr>
      <vt:lpstr>The Southern Region of the United States: Broader Considerations &amp; Context Beyond HIV</vt:lpstr>
      <vt:lpstr>Key ACA Provisions for People with HIV </vt:lpstr>
      <vt:lpstr>Most Southern States (11 of 17) are Not Implementing Medicaid Expansion in 2014 </vt:lpstr>
      <vt:lpstr>Uninsured Rates in the South Vary by State; Half Had Rates at or Above the U.S. Average (Pre-2014)</vt:lpstr>
      <vt:lpstr>PowerPoint Presentation</vt:lpstr>
      <vt:lpstr>Most Uninsured Individuals with HIV are Low Income; Half Have Incomes &lt; 100% FPL</vt:lpstr>
      <vt:lpstr>Most Uninsured Individuals with HIV are Low Income; Half Have Incomes &lt; 100% FPL</vt:lpstr>
      <vt:lpstr>Looking Ahead: Challenges &amp; Opportunities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Population Distribution by Race/Ethnicity and Geographic Region, 2011-12:</dc:title>
  <dc:creator>Jessica Stephens</dc:creator>
  <cp:lastModifiedBy>Katie Smith</cp:lastModifiedBy>
  <cp:revision>568</cp:revision>
  <cp:lastPrinted>2014-06-18T12:10:21Z</cp:lastPrinted>
  <dcterms:created xsi:type="dcterms:W3CDTF">2014-03-04T20:29:53Z</dcterms:created>
  <dcterms:modified xsi:type="dcterms:W3CDTF">2014-06-24T15:07:05Z</dcterms:modified>
</cp:coreProperties>
</file>