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0.24585987261146527"/>
          <c:y val="2.5575447570332565E-3"/>
          <c:w val="0.48662420382165728"/>
          <c:h val="0.9769820971867007"/>
        </c:manualLayout>
      </c:layout>
      <c:pieChart>
        <c:varyColors val="1"/>
        <c:ser>
          <c:idx val="0"/>
          <c:order val="0"/>
          <c:tx>
            <c:strRef>
              <c:f>Sheet1!$A$2</c:f>
              <c:strCache>
                <c:ptCount val="1"/>
              </c:strCache>
            </c:strRef>
          </c:tx>
          <c:spPr>
            <a:ln>
              <a:solidFill>
                <a:schemeClr val="accent1"/>
              </a:solidFill>
            </a:ln>
          </c:spPr>
          <c:dLbls>
            <c:dLbl>
              <c:idx val="0"/>
              <c:layout>
                <c:manualLayout>
                  <c:x val="-0.11583389490560023"/>
                  <c:y val="0.16950058326042577"/>
                </c:manualLayout>
              </c:layout>
              <c:spPr/>
              <c:txPr>
                <a:bodyPr/>
                <a:lstStyle/>
                <a:p>
                  <a:pPr>
                    <a:defRPr sz="1200" b="1">
                      <a:solidFill>
                        <a:schemeClr val="bg1"/>
                      </a:solidFill>
                    </a:defRPr>
                  </a:pPr>
                  <a:endParaRPr lang="en-US"/>
                </a:p>
              </c:txPr>
              <c:dLblPos val="bestFit"/>
              <c:showLegendKey val="0"/>
              <c:showVal val="1"/>
              <c:showCatName val="1"/>
              <c:showSerName val="0"/>
              <c:showPercent val="0"/>
              <c:showBubbleSize val="0"/>
            </c:dLbl>
            <c:dLbl>
              <c:idx val="1"/>
              <c:layout>
                <c:manualLayout>
                  <c:x val="-0.19689852465733609"/>
                  <c:y val="8.2883979780305178E-2"/>
                </c:manualLayout>
              </c:layout>
              <c:spPr/>
              <c:txPr>
                <a:bodyPr/>
                <a:lstStyle/>
                <a:p>
                  <a:pPr>
                    <a:defRPr sz="1200" b="1">
                      <a:solidFill>
                        <a:schemeClr val="bg1"/>
                      </a:solidFill>
                    </a:defRPr>
                  </a:pPr>
                  <a:endParaRPr lang="en-US"/>
                </a:p>
              </c:txPr>
              <c:dLblPos val="bestFit"/>
              <c:showLegendKey val="0"/>
              <c:showVal val="1"/>
              <c:showCatName val="1"/>
              <c:showSerName val="0"/>
              <c:showPercent val="0"/>
              <c:showBubbleSize val="0"/>
            </c:dLbl>
            <c:dLbl>
              <c:idx val="2"/>
              <c:layout>
                <c:manualLayout>
                  <c:x val="1.2208022500652669E-3"/>
                  <c:y val="-4.8448608077982375E-3"/>
                </c:manualLayout>
              </c:layout>
              <c:spPr/>
              <c:txPr>
                <a:bodyPr/>
                <a:lstStyle/>
                <a:p>
                  <a:pPr>
                    <a:defRPr sz="1200" b="1"/>
                  </a:pPr>
                  <a:endParaRPr lang="en-US"/>
                </a:p>
              </c:txPr>
              <c:dLblPos val="bestFit"/>
              <c:showLegendKey val="0"/>
              <c:showVal val="1"/>
              <c:showCatName val="1"/>
              <c:showSerName val="0"/>
              <c:showPercent val="0"/>
              <c:showBubbleSize val="0"/>
            </c:dLbl>
            <c:dLbl>
              <c:idx val="3"/>
              <c:layout>
                <c:manualLayout>
                  <c:x val="-1.3979578295343067E-3"/>
                  <c:y val="-7.0939490350757101E-3"/>
                </c:manualLayout>
              </c:layout>
              <c:spPr/>
              <c:txPr>
                <a:bodyPr/>
                <a:lstStyle/>
                <a:p>
                  <a:pPr>
                    <a:defRPr sz="1200" b="1"/>
                  </a:pPr>
                  <a:endParaRPr lang="en-US"/>
                </a:p>
              </c:txPr>
              <c:dLblPos val="bestFit"/>
              <c:showLegendKey val="0"/>
              <c:showVal val="1"/>
              <c:showCatName val="1"/>
              <c:showSerName val="0"/>
              <c:showPercent val="0"/>
              <c:showBubbleSize val="0"/>
            </c:dLbl>
            <c:dLbl>
              <c:idx val="4"/>
              <c:layout>
                <c:manualLayout>
                  <c:x val="-0.11819419160926374"/>
                  <c:y val="-9.9834499854184897E-2"/>
                </c:manualLayout>
              </c:layout>
              <c:spPr/>
              <c:txPr>
                <a:bodyPr/>
                <a:lstStyle/>
                <a:p>
                  <a:pPr>
                    <a:defRPr sz="1200" b="1"/>
                  </a:pPr>
                  <a:endParaRPr lang="en-US"/>
                </a:p>
              </c:txPr>
              <c:dLblPos val="bestFit"/>
              <c:showLegendKey val="0"/>
              <c:showVal val="1"/>
              <c:showCatName val="1"/>
              <c:showSerName val="0"/>
              <c:showPercent val="0"/>
              <c:showBubbleSize val="0"/>
            </c:dLbl>
            <c:dLbl>
              <c:idx val="5"/>
              <c:layout>
                <c:manualLayout>
                  <c:x val="0.11691196852808725"/>
                  <c:y val="-0.19166642364148925"/>
                </c:manualLayout>
              </c:layout>
              <c:spPr/>
              <c:txPr>
                <a:bodyPr/>
                <a:lstStyle/>
                <a:p>
                  <a:pPr>
                    <a:defRPr sz="1200" b="1"/>
                  </a:pPr>
                  <a:endParaRPr lang="en-US"/>
                </a:p>
              </c:txPr>
              <c:dLblPos val="bestFit"/>
              <c:showLegendKey val="0"/>
              <c:showVal val="1"/>
              <c:showCatName val="1"/>
              <c:showSerName val="0"/>
              <c:showPercent val="0"/>
              <c:showBubbleSize val="0"/>
            </c:dLbl>
            <c:dLbl>
              <c:idx val="6"/>
              <c:layout>
                <c:manualLayout>
                  <c:x val="0.18548550563031629"/>
                  <c:y val="0.14455647905122976"/>
                </c:manualLayout>
              </c:layout>
              <c:spPr/>
              <c:txPr>
                <a:bodyPr/>
                <a:lstStyle/>
                <a:p>
                  <a:pPr>
                    <a:defRPr sz="1200" b="1"/>
                  </a:pPr>
                  <a:endParaRPr lang="en-US"/>
                </a:p>
              </c:txPr>
              <c:dLblPos val="bestFit"/>
              <c:showLegendKey val="0"/>
              <c:showVal val="1"/>
              <c:showCatName val="1"/>
              <c:showSerName val="0"/>
              <c:showPercent val="0"/>
              <c:showBubbleSize val="0"/>
            </c:dLbl>
            <c:numFmt formatCode="0.0%" sourceLinked="0"/>
            <c:txPr>
              <a:bodyPr/>
              <a:lstStyle/>
              <a:p>
                <a:pPr>
                  <a:defRPr sz="1200" b="1"/>
                </a:pPr>
                <a:endParaRPr lang="en-US"/>
              </a:p>
            </c:txPr>
            <c:dLblPos val="inEnd"/>
            <c:showLegendKey val="0"/>
            <c:showVal val="1"/>
            <c:showCatName val="1"/>
            <c:showSerName val="0"/>
            <c:showPercent val="0"/>
            <c:showBubbleSize val="0"/>
            <c:showLeaderLines val="1"/>
          </c:dLbls>
          <c:cat>
            <c:strRef>
              <c:f>Sheet1!$B$1:$H$1</c:f>
              <c:strCache>
                <c:ptCount val="7"/>
                <c:pt idx="0">
                  <c:v>Other Health Spending</c:v>
                </c:pt>
                <c:pt idx="1">
                  <c:v>Other Personal Health Care</c:v>
                </c:pt>
                <c:pt idx="2">
                  <c:v>Home Health Care</c:v>
                </c:pt>
                <c:pt idx="3">
                  <c:v>Nursing Home Care</c:v>
                </c:pt>
                <c:pt idx="4">
                  <c:v>Prescription Drugs</c:v>
                </c:pt>
                <c:pt idx="5">
                  <c:v>Physician and Clinical Services</c:v>
                </c:pt>
                <c:pt idx="6">
                  <c:v>Hospital Care</c:v>
                </c:pt>
              </c:strCache>
            </c:strRef>
          </c:cat>
          <c:val>
            <c:numRef>
              <c:f>Sheet1!$B$2:$H$2</c:f>
              <c:numCache>
                <c:formatCode>0.0%</c:formatCode>
                <c:ptCount val="7"/>
                <c:pt idx="0">
                  <c:v>0.14447360130721218</c:v>
                </c:pt>
                <c:pt idx="1">
                  <c:v>0.14299710239251676</c:v>
                </c:pt>
                <c:pt idx="2">
                  <c:v>3.5616858051852288E-2</c:v>
                </c:pt>
                <c:pt idx="3">
                  <c:v>4.9390879287126245E-2</c:v>
                </c:pt>
                <c:pt idx="4">
                  <c:v>9.0982105456295287E-2</c:v>
                </c:pt>
                <c:pt idx="5">
                  <c:v>0.19399257076982196</c:v>
                </c:pt>
                <c:pt idx="6">
                  <c:v>0.34254601726101663</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A449-8F50-47AE-8F2F-7318B73FD8F7}"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825BC-95C2-4611-B9CE-F7C82B14F380}" type="slidenum">
              <a:rPr lang="en-US" smtClean="0"/>
              <a:t>‹#›</a:t>
            </a:fld>
            <a:endParaRPr lang="en-US"/>
          </a:p>
        </p:txBody>
      </p:sp>
    </p:spTree>
    <p:extLst>
      <p:ext uri="{BB962C8B-B14F-4D97-AF65-F5344CB8AC3E}">
        <p14:creationId xmlns:p14="http://schemas.microsoft.com/office/powerpoint/2010/main" val="1239599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F94C48A-9B7B-4553-8799-8204F28DEB64}" type="slidenum">
              <a:rPr lang="en-US" smtClean="0"/>
              <a:pPr/>
              <a:t>1</a:t>
            </a:fld>
            <a:endParaRPr lang="en-US" smtClean="0"/>
          </a:p>
        </p:txBody>
      </p:sp>
      <p:sp>
        <p:nvSpPr>
          <p:cNvPr id="4099" name="Rectangle 2"/>
          <p:cNvSpPr>
            <a:spLocks noGrp="1" noRot="1" noChangeAspect="1" noChangeArrowheads="1" noTextEdit="1"/>
          </p:cNvSpPr>
          <p:nvPr>
            <p:ph type="sldImg"/>
          </p:nvPr>
        </p:nvSpPr>
        <p:spPr>
          <a:xfrm>
            <a:off x="1144588" y="685800"/>
            <a:ext cx="4572000" cy="3429000"/>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1348</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9072563" cy="1066800"/>
          </a:xfrm>
          <a:noFill/>
        </p:spPr>
        <p:txBody>
          <a:bodyPr/>
          <a:lstStyle/>
          <a:p>
            <a:r>
              <a:rPr lang="en-US" sz="2400" b="1" dirty="0" smtClean="0">
                <a:solidFill>
                  <a:schemeClr val="tx1"/>
                </a:solidFill>
              </a:rPr>
              <a:t>Relative Contributions of Different Types of Health Services to Total Growth in National Health Expenditures, 2002-2012</a:t>
            </a:r>
          </a:p>
        </p:txBody>
      </p:sp>
      <p:graphicFrame>
        <p:nvGraphicFramePr>
          <p:cNvPr id="2" name="Object 3"/>
          <p:cNvGraphicFramePr>
            <a:graphicFrameLocks noGrp="1" noChangeAspect="1"/>
          </p:cNvGraphicFramePr>
          <p:nvPr>
            <p:ph type="chart" idx="1"/>
            <p:extLst>
              <p:ext uri="{D42A27DB-BD31-4B8C-83A1-F6EECF244321}">
                <p14:modId xmlns:p14="http://schemas.microsoft.com/office/powerpoint/2010/main" val="2866449243"/>
              </p:ext>
            </p:extLst>
          </p:nvPr>
        </p:nvGraphicFramePr>
        <p:xfrm>
          <a:off x="533400" y="1295400"/>
          <a:ext cx="8268452"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5638800"/>
            <a:ext cx="8458200" cy="1192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1100" dirty="0" smtClean="0">
                <a:latin typeface="+mj-lt"/>
              </a:rPr>
              <a:t>NOTE: </a:t>
            </a:r>
            <a:r>
              <a:rPr lang="en-US" sz="1100" dirty="0">
                <a:latin typeface="+mj-lt"/>
              </a:rPr>
              <a:t>Percentages may not total 100% due to rounding. Other Personal Health Care includes, for example, dental and other professional health services, durable medical equipment, etc. Other Health Spending includes, for example, administration and net cost of private health insurance, public health activity, research, and structures and equipment, etc. </a:t>
            </a:r>
          </a:p>
          <a:p>
            <a:pPr>
              <a:spcBef>
                <a:spcPct val="50000"/>
              </a:spcBef>
            </a:pPr>
            <a:r>
              <a:rPr lang="en-US" sz="1100" dirty="0" smtClean="0">
                <a:latin typeface="+mj-lt"/>
              </a:rPr>
              <a:t>SOURCE: </a:t>
            </a:r>
            <a:r>
              <a:rPr lang="en-US" sz="1100" dirty="0">
                <a:latin typeface="+mj-lt"/>
              </a:rPr>
              <a:t>Kaiser Family Foundation calculations using NHE data from Centers for Medicare and Medicaid Services, Office of the Actuary, National Health Statistics Group, at </a:t>
            </a:r>
            <a:r>
              <a:rPr lang="en-US" sz="1100" dirty="0">
                <a:latin typeface="+mj-lt"/>
                <a:hlinkClick r:id="rId4"/>
              </a:rPr>
              <a:t>http://www.cms.hhs.gov/NationalHealthExpendData/</a:t>
            </a:r>
            <a:r>
              <a:rPr lang="en-US" sz="1100" dirty="0">
                <a:latin typeface="+mj-lt"/>
              </a:rPr>
              <a:t> (see Historical; National Health Expenditures by type of service and source of funds, CY </a:t>
            </a:r>
            <a:r>
              <a:rPr lang="en-US" sz="1100" dirty="0" smtClean="0">
                <a:latin typeface="+mj-lt"/>
              </a:rPr>
              <a:t>1960-2012; </a:t>
            </a:r>
            <a:r>
              <a:rPr lang="en-US" sz="1100" dirty="0">
                <a:latin typeface="+mj-lt"/>
              </a:rPr>
              <a:t>file </a:t>
            </a:r>
            <a:r>
              <a:rPr lang="en-US" sz="1100" dirty="0" smtClean="0">
                <a:latin typeface="+mj-lt"/>
              </a:rPr>
              <a:t>nhe2012.zip). </a:t>
            </a:r>
            <a:endParaRPr lang="en-US" sz="1100" dirty="0">
              <a:latin typeface="+mj-lt"/>
            </a:endParaRPr>
          </a:p>
        </p:txBody>
      </p:sp>
    </p:spTree>
    <p:extLst>
      <p:ext uri="{BB962C8B-B14F-4D97-AF65-F5344CB8AC3E}">
        <p14:creationId xmlns:p14="http://schemas.microsoft.com/office/powerpoint/2010/main" val="4033591178"/>
      </p:ext>
    </p:extLst>
  </p:cSld>
  <p:clrMapOvr>
    <a:masterClrMapping/>
  </p:clrMapOvr>
  <p:transition advClick="0" advTm="25000"/>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179</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Relative Contributions of Different Types of Health Services to Total Growth in National Health Expenditures, 2002-2012</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Relative Contributions of Different Types of Health Services to Total Growth in National Health Expenditures, 2002-2012</dc:title>
  <dc:creator>NirmitaP</dc:creator>
  <cp:lastModifiedBy>NirmitaP</cp:lastModifiedBy>
  <cp:revision>1</cp:revision>
  <dcterms:created xsi:type="dcterms:W3CDTF">2014-02-28T17:29:36Z</dcterms:created>
  <dcterms:modified xsi:type="dcterms:W3CDTF">2014-02-28T17:29:36Z</dcterms:modified>
</cp:coreProperties>
</file>