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73" r:id="rId2"/>
    <p:sldMasterId id="2147483666" r:id="rId3"/>
  </p:sldMasterIdLst>
  <p:notesMasterIdLst>
    <p:notesMasterId r:id="rId11"/>
  </p:notesMasterIdLst>
  <p:handoutMasterIdLst>
    <p:handoutMasterId r:id="rId12"/>
  </p:handoutMasterIdLst>
  <p:sldIdLst>
    <p:sldId id="360" r:id="rId4"/>
    <p:sldId id="349" r:id="rId5"/>
    <p:sldId id="348" r:id="rId6"/>
    <p:sldId id="303" r:id="rId7"/>
    <p:sldId id="352" r:id="rId8"/>
    <p:sldId id="354" r:id="rId9"/>
    <p:sldId id="353" r:id="rId10"/>
  </p:sldIdLst>
  <p:sldSz cx="9144000" cy="6858000" type="screen4x3"/>
  <p:notesSz cx="7010400" cy="92964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E5"/>
    <a:srgbClr val="FFF9F3"/>
    <a:srgbClr val="FFECD9"/>
    <a:srgbClr val="FFEAD5"/>
    <a:srgbClr val="FFDEBD"/>
    <a:srgbClr val="B0DDF4"/>
    <a:srgbClr val="CCE9F8"/>
    <a:srgbClr val="FEC200"/>
    <a:srgbClr val="FFCB25"/>
    <a:srgbClr val="C49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124" autoAdjust="0"/>
    <p:restoredTop sz="94607" autoAdjust="0"/>
  </p:normalViewPr>
  <p:slideViewPr>
    <p:cSldViewPr>
      <p:cViewPr>
        <p:scale>
          <a:sx n="100" d="100"/>
          <a:sy n="100" d="100"/>
        </p:scale>
        <p:origin x="-72"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gs" Target="tags/tag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072997873848337"/>
          <c:y val="2.938230692963939E-2"/>
          <c:w val="0.4755492558469171"/>
          <c:h val="0.86959120734908213"/>
        </c:manualLayout>
      </c:layout>
      <c:barChart>
        <c:barDir val="col"/>
        <c:grouping val="percentStacked"/>
        <c:varyColors val="0"/>
        <c:ser>
          <c:idx val="0"/>
          <c:order val="0"/>
          <c:tx>
            <c:strRef>
              <c:f>Sheet1!$B$1</c:f>
              <c:strCache>
                <c:ptCount val="1"/>
                <c:pt idx="0">
                  <c:v>Doctor's Office</c:v>
                </c:pt>
              </c:strCache>
            </c:strRef>
          </c:tx>
          <c:spPr>
            <a:ln w="12700">
              <a:solidFill>
                <a:schemeClr val="tx1"/>
              </a:solidFill>
            </a:ln>
          </c:spPr>
          <c:invertIfNegative val="0"/>
          <c:dPt>
            <c:idx val="0"/>
            <c:invertIfNegative val="0"/>
            <c:bubble3D val="0"/>
            <c:spPr>
              <a:solidFill>
                <a:schemeClr val="accent1"/>
              </a:solidFill>
              <a:ln w="12700">
                <a:solidFill>
                  <a:schemeClr val="tx1"/>
                </a:solidFill>
              </a:ln>
            </c:spPr>
          </c:dPt>
          <c:dLbls>
            <c:dLbl>
              <c:idx val="0"/>
              <c:layout/>
              <c:tx>
                <c:rich>
                  <a:bodyPr/>
                  <a:lstStyle/>
                  <a:p>
                    <a:r>
                      <a:rPr lang="en-US" dirty="0"/>
                      <a:t>Doctor's </a:t>
                    </a:r>
                    <a:r>
                      <a:rPr lang="en-US" dirty="0" smtClean="0"/>
                      <a:t>Office or</a:t>
                    </a:r>
                    <a:r>
                      <a:rPr lang="en-US" baseline="0" dirty="0" smtClean="0"/>
                      <a:t> </a:t>
                    </a:r>
                    <a:r>
                      <a:rPr lang="en-US" dirty="0" smtClean="0"/>
                      <a:t>Group</a:t>
                    </a:r>
                    <a:r>
                      <a:rPr lang="en-US" dirty="0"/>
                      <a:t>
74%</a:t>
                    </a:r>
                  </a:p>
                </c:rich>
              </c:tx>
              <c:showLegendKey val="0"/>
              <c:showVal val="1"/>
              <c:showCatName val="0"/>
              <c:showSerName val="1"/>
              <c:showPercent val="0"/>
              <c:showBubbleSize val="0"/>
              <c:separator>
</c:separator>
            </c:dLbl>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Sheet1!$B$2</c:f>
              <c:numCache>
                <c:formatCode>0%</c:formatCode>
                <c:ptCount val="1"/>
                <c:pt idx="0">
                  <c:v>0.74103850696002105</c:v>
                </c:pt>
              </c:numCache>
            </c:numRef>
          </c:val>
        </c:ser>
        <c:ser>
          <c:idx val="1"/>
          <c:order val="1"/>
          <c:tx>
            <c:strRef>
              <c:f>Sheet1!$C$1</c:f>
              <c:strCache>
                <c:ptCount val="1"/>
                <c:pt idx="0">
                  <c:v>Doctor's Clinic</c:v>
                </c:pt>
              </c:strCache>
            </c:strRef>
          </c:tx>
          <c:spPr>
            <a:solidFill>
              <a:schemeClr val="accent2"/>
            </a:solidFill>
            <a:ln>
              <a:solidFill>
                <a:schemeClr val="tx1"/>
              </a:solidFill>
            </a:ln>
          </c:spPr>
          <c:invertIfNegative val="0"/>
          <c:dLbls>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Sheet1!$C$2</c:f>
              <c:numCache>
                <c:formatCode>0%</c:formatCode>
                <c:ptCount val="1"/>
                <c:pt idx="0">
                  <c:v>0.115176563101232</c:v>
                </c:pt>
              </c:numCache>
            </c:numRef>
          </c:val>
        </c:ser>
        <c:ser>
          <c:idx val="2"/>
          <c:order val="2"/>
          <c:tx>
            <c:strRef>
              <c:f>Sheet1!$D$1</c:f>
              <c:strCache>
                <c:ptCount val="1"/>
                <c:pt idx="0">
                  <c:v>HMO</c:v>
                </c:pt>
              </c:strCache>
            </c:strRef>
          </c:tx>
          <c:spPr>
            <a:solidFill>
              <a:schemeClr val="accent3"/>
            </a:solidFill>
            <a:ln>
              <a:solidFill>
                <a:schemeClr val="tx1"/>
              </a:solidFill>
            </a:ln>
          </c:spPr>
          <c:invertIfNegative val="0"/>
          <c:dLbls>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Sheet1!$D$2</c:f>
              <c:numCache>
                <c:formatCode>0%</c:formatCode>
                <c:ptCount val="1"/>
                <c:pt idx="0">
                  <c:v>2.99990019564009E-2</c:v>
                </c:pt>
              </c:numCache>
            </c:numRef>
          </c:val>
        </c:ser>
        <c:ser>
          <c:idx val="3"/>
          <c:order val="3"/>
          <c:tx>
            <c:strRef>
              <c:f>Sheet1!$E$1</c:f>
              <c:strCache>
                <c:ptCount val="1"/>
                <c:pt idx="0">
                  <c:v>Other</c:v>
                </c:pt>
              </c:strCache>
            </c:strRef>
          </c:tx>
          <c:spPr>
            <a:solidFill>
              <a:schemeClr val="accent4"/>
            </a:solidFill>
            <a:ln>
              <a:solidFill>
                <a:schemeClr val="tx1"/>
              </a:solidFill>
            </a:ln>
          </c:spPr>
          <c:invertIfNegative val="0"/>
          <c:dLbls>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Sheet1!$E$2</c:f>
              <c:numCache>
                <c:formatCode>0%</c:formatCode>
                <c:ptCount val="1"/>
                <c:pt idx="0">
                  <c:v>7.5365405047671905E-2</c:v>
                </c:pt>
              </c:numCache>
            </c:numRef>
          </c:val>
        </c:ser>
        <c:ser>
          <c:idx val="4"/>
          <c:order val="4"/>
          <c:tx>
            <c:strRef>
              <c:f>Sheet1!$F$1</c:f>
              <c:strCache>
                <c:ptCount val="1"/>
                <c:pt idx="0">
                  <c:v>None</c:v>
                </c:pt>
              </c:strCache>
            </c:strRef>
          </c:tx>
          <c:spPr>
            <a:solidFill>
              <a:schemeClr val="tx2"/>
            </a:solidFill>
            <a:ln>
              <a:solidFill>
                <a:schemeClr val="tx1"/>
              </a:solidFill>
            </a:ln>
          </c:spPr>
          <c:invertIfNegative val="0"/>
          <c:dLbls>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Sheet1!$F$2</c:f>
              <c:numCache>
                <c:formatCode>0%</c:formatCode>
                <c:ptCount val="1"/>
                <c:pt idx="0">
                  <c:v>3.828599598460003E-2</c:v>
                </c:pt>
              </c:numCache>
            </c:numRef>
          </c:val>
        </c:ser>
        <c:dLbls>
          <c:showLegendKey val="0"/>
          <c:showVal val="0"/>
          <c:showCatName val="0"/>
          <c:showSerName val="0"/>
          <c:showPercent val="0"/>
          <c:showBubbleSize val="0"/>
        </c:dLbls>
        <c:gapWidth val="75"/>
        <c:overlap val="100"/>
        <c:axId val="32267648"/>
        <c:axId val="32277632"/>
      </c:barChart>
      <c:catAx>
        <c:axId val="32267648"/>
        <c:scaling>
          <c:orientation val="minMax"/>
        </c:scaling>
        <c:delete val="0"/>
        <c:axPos val="b"/>
        <c:majorTickMark val="none"/>
        <c:minorTickMark val="none"/>
        <c:tickLblPos val="nextTo"/>
        <c:txPr>
          <a:bodyPr/>
          <a:lstStyle/>
          <a:p>
            <a:pPr>
              <a:defRPr b="1"/>
            </a:pPr>
            <a:endParaRPr lang="en-US"/>
          </a:p>
        </c:txPr>
        <c:crossAx val="32277632"/>
        <c:crosses val="autoZero"/>
        <c:auto val="1"/>
        <c:lblAlgn val="ctr"/>
        <c:lblOffset val="100"/>
        <c:noMultiLvlLbl val="0"/>
      </c:catAx>
      <c:valAx>
        <c:axId val="32277632"/>
        <c:scaling>
          <c:orientation val="minMax"/>
        </c:scaling>
        <c:delete val="1"/>
        <c:axPos val="l"/>
        <c:numFmt formatCode="0%" sourceLinked="1"/>
        <c:majorTickMark val="none"/>
        <c:minorTickMark val="none"/>
        <c:tickLblPos val="none"/>
        <c:crossAx val="322676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952348536419579E-2"/>
          <c:y val="3.5529715762274219E-2"/>
          <c:w val="0.91284653172297681"/>
          <c:h val="0.92894056847545214"/>
        </c:manualLayout>
      </c:layout>
      <c:barChart>
        <c:barDir val="bar"/>
        <c:grouping val="stacked"/>
        <c:varyColors val="0"/>
        <c:ser>
          <c:idx val="0"/>
          <c:order val="0"/>
          <c:tx>
            <c:strRef>
              <c:f>Sheet1!$B$1</c:f>
              <c:strCache>
                <c:ptCount val="1"/>
                <c:pt idx="0">
                  <c:v>Always</c:v>
                </c:pt>
              </c:strCache>
            </c:strRef>
          </c:tx>
          <c:spPr>
            <a:solidFill>
              <a:schemeClr val="accent1"/>
            </a:solidFill>
            <a:ln w="12700">
              <a:solidFill>
                <a:schemeClr val="tx1"/>
              </a:solidFill>
              <a:prstDash val="solid"/>
            </a:ln>
          </c:spPr>
          <c:invertIfNegative val="0"/>
          <c:dLbls>
            <c:dLbl>
              <c:idx val="5"/>
              <c:layout>
                <c:manualLayout>
                  <c:x val="-1.90542045362905E-3"/>
                  <c:y val="-4.4207418311923534E-3"/>
                </c:manualLayout>
              </c:layout>
              <c:spPr>
                <a:noFill/>
                <a:ln w="25409">
                  <a:noFill/>
                </a:ln>
              </c:spPr>
              <c:txPr>
                <a:bodyPr/>
                <a:lstStyle/>
                <a:p>
                  <a:pPr>
                    <a:defRPr sz="1800" b="1">
                      <a:solidFill>
                        <a:schemeClr val="bg1"/>
                      </a:solidFill>
                    </a:defRPr>
                  </a:pPr>
                  <a:endParaRPr lang="en-US"/>
                </a:p>
              </c:txPr>
              <c:dLblPos val="ctr"/>
              <c:showLegendKey val="0"/>
              <c:showVal val="1"/>
              <c:showCatName val="0"/>
              <c:showSerName val="0"/>
              <c:showPercent val="0"/>
              <c:showBubbleSize val="0"/>
            </c:dLbl>
            <c:spPr>
              <a:noFill/>
              <a:ln w="25409">
                <a:noFill/>
              </a:ln>
            </c:spPr>
            <c:txPr>
              <a:bodyPr/>
              <a:lstStyle/>
              <a:p>
                <a:pPr>
                  <a:defRPr sz="1800"/>
                </a:pPr>
                <a:endParaRPr lang="en-US"/>
              </a:p>
            </c:txPr>
            <c:dLblPos val="ctr"/>
            <c:showLegendKey val="0"/>
            <c:showVal val="1"/>
            <c:showCatName val="0"/>
            <c:showSerName val="0"/>
            <c:showPercent val="0"/>
            <c:showBubbleSize val="0"/>
            <c:showLeaderLines val="0"/>
          </c:dLbls>
          <c:cat>
            <c:strRef>
              <c:f>Sheet1!$A$2:$A$6</c:f>
              <c:strCache>
                <c:ptCount val="5"/>
                <c:pt idx="0">
                  <c:v>CAHPS (FFS)</c:v>
                </c:pt>
                <c:pt idx="1">
                  <c:v>CAHPS (MA)</c:v>
                </c:pt>
                <c:pt idx="3">
                  <c:v>CAHPS (FFS)</c:v>
                </c:pt>
                <c:pt idx="4">
                  <c:v>CAHPS (MA)</c:v>
                </c:pt>
              </c:strCache>
            </c:strRef>
          </c:cat>
          <c:val>
            <c:numRef>
              <c:f>Sheet1!$B$2:$B$6</c:f>
              <c:numCache>
                <c:formatCode>0%</c:formatCode>
                <c:ptCount val="5"/>
                <c:pt idx="0">
                  <c:v>0.61831720196032458</c:v>
                </c:pt>
                <c:pt idx="1">
                  <c:v>0.6220855838260847</c:v>
                </c:pt>
                <c:pt idx="3">
                  <c:v>0.66135523764223814</c:v>
                </c:pt>
                <c:pt idx="4">
                  <c:v>0.65579028252614313</c:v>
                </c:pt>
              </c:numCache>
            </c:numRef>
          </c:val>
        </c:ser>
        <c:ser>
          <c:idx val="1"/>
          <c:order val="1"/>
          <c:tx>
            <c:strRef>
              <c:f>Sheet1!$C$1</c:f>
              <c:strCache>
                <c:ptCount val="1"/>
                <c:pt idx="0">
                  <c:v>Usually</c:v>
                </c:pt>
              </c:strCache>
            </c:strRef>
          </c:tx>
          <c:spPr>
            <a:solidFill>
              <a:schemeClr val="accent4"/>
            </a:solidFill>
            <a:ln w="3176">
              <a:solidFill>
                <a:srgbClr val="000000"/>
              </a:solidFill>
              <a:prstDash val="solid"/>
            </a:ln>
          </c:spPr>
          <c:invertIfNegative val="0"/>
          <c:dLbls>
            <c:spPr>
              <a:noFill/>
              <a:ln w="25409">
                <a:noFill/>
              </a:ln>
            </c:spPr>
            <c:txPr>
              <a:bodyPr/>
              <a:lstStyle/>
              <a:p>
                <a:pPr>
                  <a:defRPr sz="1800"/>
                </a:pPr>
                <a:endParaRPr lang="en-US"/>
              </a:p>
            </c:txPr>
            <c:showLegendKey val="0"/>
            <c:showVal val="1"/>
            <c:showCatName val="0"/>
            <c:showSerName val="0"/>
            <c:showPercent val="0"/>
            <c:showBubbleSize val="0"/>
            <c:showLeaderLines val="0"/>
          </c:dLbls>
          <c:cat>
            <c:strRef>
              <c:f>Sheet1!$A$2:$A$6</c:f>
              <c:strCache>
                <c:ptCount val="5"/>
                <c:pt idx="0">
                  <c:v>CAHPS (FFS)</c:v>
                </c:pt>
                <c:pt idx="1">
                  <c:v>CAHPS (MA)</c:v>
                </c:pt>
                <c:pt idx="3">
                  <c:v>CAHPS (FFS)</c:v>
                </c:pt>
                <c:pt idx="4">
                  <c:v>CAHPS (MA)</c:v>
                </c:pt>
              </c:strCache>
            </c:strRef>
          </c:cat>
          <c:val>
            <c:numRef>
              <c:f>Sheet1!$C$2:$C$6</c:f>
              <c:numCache>
                <c:formatCode>0%</c:formatCode>
                <c:ptCount val="5"/>
                <c:pt idx="0">
                  <c:v>0.26414146488495932</c:v>
                </c:pt>
                <c:pt idx="1">
                  <c:v>0.24839378796654238</c:v>
                </c:pt>
                <c:pt idx="3">
                  <c:v>0.25688778310343591</c:v>
                </c:pt>
                <c:pt idx="4">
                  <c:v>0.24372751873670614</c:v>
                </c:pt>
              </c:numCache>
            </c:numRef>
          </c:val>
        </c:ser>
        <c:ser>
          <c:idx val="2"/>
          <c:order val="2"/>
          <c:tx>
            <c:strRef>
              <c:f>Sheet1!$D$1</c:f>
              <c:strCache>
                <c:ptCount val="1"/>
                <c:pt idx="0">
                  <c:v>Sometimes</c:v>
                </c:pt>
              </c:strCache>
            </c:strRef>
          </c:tx>
          <c:spPr>
            <a:solidFill>
              <a:schemeClr val="bg2"/>
            </a:solidFill>
            <a:ln>
              <a:solidFill>
                <a:sysClr val="windowText" lastClr="000000"/>
              </a:solidFill>
            </a:ln>
          </c:spPr>
          <c:invertIfNegative val="0"/>
          <c:dLbls>
            <c:spPr>
              <a:noFill/>
              <a:ln w="25409">
                <a:noFill/>
              </a:ln>
            </c:spPr>
            <c:txPr>
              <a:bodyPr/>
              <a:lstStyle/>
              <a:p>
                <a:pPr>
                  <a:defRPr sz="1800">
                    <a:solidFill>
                      <a:schemeClr val="tx1"/>
                    </a:solidFill>
                  </a:defRPr>
                </a:pPr>
                <a:endParaRPr lang="en-US"/>
              </a:p>
            </c:txPr>
            <c:dLblPos val="ctr"/>
            <c:showLegendKey val="0"/>
            <c:showVal val="1"/>
            <c:showCatName val="0"/>
            <c:showSerName val="0"/>
            <c:showPercent val="0"/>
            <c:showBubbleSize val="0"/>
            <c:showLeaderLines val="0"/>
          </c:dLbls>
          <c:cat>
            <c:strRef>
              <c:f>Sheet1!$A$2:$A$6</c:f>
              <c:strCache>
                <c:ptCount val="5"/>
                <c:pt idx="0">
                  <c:v>CAHPS (FFS)</c:v>
                </c:pt>
                <c:pt idx="1">
                  <c:v>CAHPS (MA)</c:v>
                </c:pt>
                <c:pt idx="3">
                  <c:v>CAHPS (FFS)</c:v>
                </c:pt>
                <c:pt idx="4">
                  <c:v>CAHPS (MA)</c:v>
                </c:pt>
              </c:strCache>
            </c:strRef>
          </c:cat>
          <c:val>
            <c:numRef>
              <c:f>Sheet1!$D$2:$D$6</c:f>
              <c:numCache>
                <c:formatCode>0%</c:formatCode>
                <c:ptCount val="5"/>
                <c:pt idx="0">
                  <c:v>9.5169518961340543E-2</c:v>
                </c:pt>
                <c:pt idx="1">
                  <c:v>0.10141023396145098</c:v>
                </c:pt>
                <c:pt idx="3">
                  <c:v>6.3737148293146972E-2</c:v>
                </c:pt>
                <c:pt idx="4">
                  <c:v>7.7107253026270403E-2</c:v>
                </c:pt>
              </c:numCache>
            </c:numRef>
          </c:val>
        </c:ser>
        <c:ser>
          <c:idx val="3"/>
          <c:order val="3"/>
          <c:tx>
            <c:strRef>
              <c:f>Sheet1!$E$1</c:f>
              <c:strCache>
                <c:ptCount val="1"/>
                <c:pt idx="0">
                  <c:v>Never</c:v>
                </c:pt>
              </c:strCache>
            </c:strRef>
          </c:tx>
          <c:spPr>
            <a:solidFill>
              <a:schemeClr val="tx2"/>
            </a:solidFill>
            <a:ln>
              <a:solidFill>
                <a:schemeClr val="tx1"/>
              </a:solidFill>
            </a:ln>
          </c:spPr>
          <c:invertIfNegative val="0"/>
          <c:dLbls>
            <c:dLbl>
              <c:idx val="0"/>
              <c:layout>
                <c:manualLayout>
                  <c:x val="4.3866395512423814E-2"/>
                  <c:y val="-5.604254467572658E-3"/>
                </c:manualLayout>
              </c:layout>
              <c:dLblPos val="ctr"/>
              <c:showLegendKey val="0"/>
              <c:showVal val="1"/>
              <c:showCatName val="0"/>
              <c:showSerName val="0"/>
              <c:showPercent val="0"/>
              <c:showBubbleSize val="0"/>
            </c:dLbl>
            <c:dLbl>
              <c:idx val="1"/>
              <c:layout>
                <c:manualLayout>
                  <c:x val="4.7803123314820832E-2"/>
                  <c:y val="-2.8021272337863303E-3"/>
                </c:manualLayout>
              </c:layout>
              <c:dLblPos val="ctr"/>
              <c:showLegendKey val="0"/>
              <c:showVal val="1"/>
              <c:showCatName val="0"/>
              <c:showSerName val="0"/>
              <c:showPercent val="0"/>
              <c:showBubbleSize val="0"/>
            </c:dLbl>
            <c:dLbl>
              <c:idx val="3"/>
              <c:layout>
                <c:manualLayout>
                  <c:x val="4.2513153103316534E-2"/>
                  <c:y val="2.8021272337863303E-3"/>
                </c:manualLayout>
              </c:layout>
              <c:dLblPos val="ctr"/>
              <c:showLegendKey val="0"/>
              <c:showVal val="1"/>
              <c:showCatName val="0"/>
              <c:showSerName val="0"/>
              <c:showPercent val="0"/>
              <c:showBubbleSize val="0"/>
            </c:dLbl>
            <c:dLbl>
              <c:idx val="4"/>
              <c:layout>
                <c:manualLayout>
                  <c:x val="4.5029604431859556E-2"/>
                  <c:y val="0"/>
                </c:manualLayout>
              </c:layout>
              <c:dLblPos val="ctr"/>
              <c:showLegendKey val="0"/>
              <c:showVal val="1"/>
              <c:showCatName val="0"/>
              <c:showSerName val="0"/>
              <c:showPercent val="0"/>
              <c:showBubbleSize val="0"/>
            </c:dLbl>
            <c:txPr>
              <a:bodyPr/>
              <a:lstStyle/>
              <a:p>
                <a:pPr>
                  <a:defRPr>
                    <a:solidFill>
                      <a:schemeClr val="tx1"/>
                    </a:solidFill>
                  </a:defRPr>
                </a:pPr>
                <a:endParaRPr lang="en-US"/>
              </a:p>
            </c:txPr>
            <c:dLblPos val="inBase"/>
            <c:showLegendKey val="0"/>
            <c:showVal val="1"/>
            <c:showCatName val="0"/>
            <c:showSerName val="0"/>
            <c:showPercent val="0"/>
            <c:showBubbleSize val="0"/>
            <c:showLeaderLines val="0"/>
          </c:dLbls>
          <c:cat>
            <c:strRef>
              <c:f>Sheet1!$A$2:$A$6</c:f>
              <c:strCache>
                <c:ptCount val="5"/>
                <c:pt idx="0">
                  <c:v>CAHPS (FFS)</c:v>
                </c:pt>
                <c:pt idx="1">
                  <c:v>CAHPS (MA)</c:v>
                </c:pt>
                <c:pt idx="3">
                  <c:v>CAHPS (FFS)</c:v>
                </c:pt>
                <c:pt idx="4">
                  <c:v>CAHPS (MA)</c:v>
                </c:pt>
              </c:strCache>
            </c:strRef>
          </c:cat>
          <c:val>
            <c:numRef>
              <c:f>Sheet1!$E$2:$E$6</c:f>
              <c:numCache>
                <c:formatCode>0%</c:formatCode>
                <c:ptCount val="5"/>
                <c:pt idx="0">
                  <c:v>2.2371814193375555E-2</c:v>
                </c:pt>
                <c:pt idx="1">
                  <c:v>2.8110394245922168E-2</c:v>
                </c:pt>
                <c:pt idx="3">
                  <c:v>1.8019830961179612E-2</c:v>
                </c:pt>
                <c:pt idx="4">
                  <c:v>2.3374945710881209E-2</c:v>
                </c:pt>
              </c:numCache>
            </c:numRef>
          </c:val>
        </c:ser>
        <c:dLbls>
          <c:showLegendKey val="0"/>
          <c:showVal val="0"/>
          <c:showCatName val="0"/>
          <c:showSerName val="0"/>
          <c:showPercent val="0"/>
          <c:showBubbleSize val="0"/>
        </c:dLbls>
        <c:gapWidth val="45"/>
        <c:overlap val="100"/>
        <c:axId val="32345472"/>
        <c:axId val="32355456"/>
      </c:barChart>
      <c:catAx>
        <c:axId val="32345472"/>
        <c:scaling>
          <c:orientation val="maxMin"/>
        </c:scaling>
        <c:delete val="1"/>
        <c:axPos val="l"/>
        <c:majorTickMark val="out"/>
        <c:minorTickMark val="none"/>
        <c:tickLblPos val="none"/>
        <c:crossAx val="32355456"/>
        <c:crosses val="autoZero"/>
        <c:auto val="1"/>
        <c:lblAlgn val="ctr"/>
        <c:lblOffset val="100"/>
        <c:noMultiLvlLbl val="0"/>
      </c:catAx>
      <c:valAx>
        <c:axId val="32355456"/>
        <c:scaling>
          <c:orientation val="minMax"/>
          <c:max val="1.1000000000000001"/>
        </c:scaling>
        <c:delete val="1"/>
        <c:axPos val="t"/>
        <c:numFmt formatCode="0%" sourceLinked="1"/>
        <c:majorTickMark val="out"/>
        <c:minorTickMark val="none"/>
        <c:tickLblPos val="none"/>
        <c:crossAx val="32345472"/>
        <c:crosses val="autoZero"/>
        <c:crossBetween val="between"/>
        <c:majorUnit val="0.1"/>
      </c:valAx>
      <c:spPr>
        <a:noFill/>
        <a:ln w="25409">
          <a:noFill/>
        </a:ln>
      </c:spPr>
    </c:plotArea>
    <c:plotVisOnly val="1"/>
    <c:dispBlanksAs val="gap"/>
    <c:showDLblsOverMax val="0"/>
  </c:chart>
  <c:spPr>
    <a:noFill/>
    <a:ln>
      <a:noFill/>
    </a:ln>
  </c:spPr>
  <c:txPr>
    <a:bodyPr/>
    <a:lstStyle/>
    <a:p>
      <a:pPr>
        <a:defRPr sz="1400" b="1">
          <a:solidFill>
            <a:srgbClr val="FFFFFF"/>
          </a:solidFill>
          <a:latin typeface="+mn-lt"/>
          <a:cs typeface="Calibri"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3.2422108993280838E-2"/>
          <c:y val="0.23641871470611636"/>
          <c:w val="0.60576112883320454"/>
          <c:h val="0.53405650998170628"/>
        </c:manualLayout>
      </c:layout>
      <c:pieChart>
        <c:varyColors val="1"/>
        <c:ser>
          <c:idx val="0"/>
          <c:order val="0"/>
          <c:tx>
            <c:strRef>
              <c:f>Sheet1!$B$1</c:f>
              <c:strCache>
                <c:ptCount val="1"/>
                <c:pt idx="0">
                  <c:v>Percent of Total Insurance Group</c:v>
                </c:pt>
              </c:strCache>
            </c:strRef>
          </c:tx>
          <c:spPr>
            <a:ln>
              <a:solidFill>
                <a:schemeClr val="tx1"/>
              </a:solidFill>
            </a:ln>
          </c:spPr>
          <c:dPt>
            <c:idx val="0"/>
            <c:bubble3D val="0"/>
            <c:explosion val="85"/>
          </c:dPt>
          <c:dPt>
            <c:idx val="1"/>
            <c:bubble3D val="0"/>
            <c:spPr>
              <a:solidFill>
                <a:srgbClr val="FFC000"/>
              </a:solidFill>
              <a:ln>
                <a:solidFill>
                  <a:schemeClr val="tx1"/>
                </a:solidFill>
              </a:ln>
            </c:spPr>
          </c:dPt>
          <c:dPt>
            <c:idx val="2"/>
            <c:bubble3D val="0"/>
            <c:spPr>
              <a:solidFill>
                <a:srgbClr val="92D050"/>
              </a:solidFill>
              <a:ln>
                <a:solidFill>
                  <a:schemeClr val="tx1"/>
                </a:solidFill>
              </a:ln>
            </c:spPr>
          </c:dPt>
          <c:dPt>
            <c:idx val="3"/>
            <c:bubble3D val="0"/>
            <c:spPr>
              <a:solidFill>
                <a:schemeClr val="tx2"/>
              </a:solidFill>
              <a:ln>
                <a:solidFill>
                  <a:schemeClr val="tx1"/>
                </a:solidFill>
              </a:ln>
            </c:spPr>
          </c:dPt>
          <c:dLbls>
            <c:dLbl>
              <c:idx val="0"/>
              <c:layout>
                <c:manualLayout>
                  <c:x val="0.14053715384781945"/>
                  <c:y val="-0.12282569792412312"/>
                </c:manualLayout>
              </c:layout>
              <c:spPr/>
              <c:txPr>
                <a:bodyPr/>
                <a:lstStyle/>
                <a:p>
                  <a:pPr>
                    <a:defRPr b="1">
                      <a:solidFill>
                        <a:schemeClr val="bg1"/>
                      </a:solidFill>
                    </a:defRPr>
                  </a:pPr>
                  <a:endParaRPr lang="en-US"/>
                </a:p>
              </c:txPr>
              <c:dLblPos val="bestFit"/>
              <c:showLegendKey val="0"/>
              <c:showVal val="0"/>
              <c:showCatName val="0"/>
              <c:showSerName val="0"/>
              <c:showPercent val="1"/>
              <c:showBubbleSize val="0"/>
            </c:dLbl>
            <c:dLbl>
              <c:idx val="1"/>
              <c:layout>
                <c:manualLayout>
                  <c:x val="3.5543071904387304E-2"/>
                  <c:y val="-4.0350751610594107E-2"/>
                </c:manualLayout>
              </c:layout>
              <c:dLblPos val="bestFit"/>
              <c:showLegendKey val="0"/>
              <c:showVal val="0"/>
              <c:showCatName val="0"/>
              <c:showSerName val="0"/>
              <c:showPercent val="1"/>
              <c:showBubbleSize val="0"/>
            </c:dLbl>
            <c:dLbl>
              <c:idx val="2"/>
              <c:layout>
                <c:manualLayout>
                  <c:x val="2.3217320780317411E-2"/>
                  <c:y val="-5.0998170683210064E-3"/>
                </c:manualLayout>
              </c:layout>
              <c:dLblPos val="bestFit"/>
              <c:showLegendKey val="0"/>
              <c:showVal val="0"/>
              <c:showCatName val="0"/>
              <c:showSerName val="0"/>
              <c:showPercent val="1"/>
              <c:showBubbleSize val="0"/>
            </c:dLbl>
            <c:dLbl>
              <c:idx val="3"/>
              <c:layout>
                <c:manualLayout>
                  <c:x val="2.1496032376099723E-2"/>
                  <c:y val="5.3858068877753906E-2"/>
                </c:manualLayout>
              </c:layout>
              <c:dLblPos val="bestFit"/>
              <c:showLegendKey val="0"/>
              <c:showVal val="0"/>
              <c:showCatName val="0"/>
              <c:showSerName val="0"/>
              <c:showPercent val="1"/>
              <c:showBubbleSize val="0"/>
            </c:dLbl>
            <c:txPr>
              <a:bodyPr/>
              <a:lstStyle/>
              <a:p>
                <a:pPr>
                  <a:defRPr b="1"/>
                </a:pPr>
                <a:endParaRPr lang="en-US"/>
              </a:p>
            </c:txPr>
            <c:dLblPos val="bestFit"/>
            <c:showLegendKey val="0"/>
            <c:showVal val="0"/>
            <c:showCatName val="0"/>
            <c:showSerName val="0"/>
            <c:showPercent val="1"/>
            <c:showBubbleSize val="0"/>
            <c:showLeaderLines val="1"/>
          </c:dLbls>
          <c:cat>
            <c:strRef>
              <c:f>Sheet1!$A$2:$A$5</c:f>
              <c:strCache>
                <c:ptCount val="4"/>
                <c:pt idx="0">
                  <c:v>Did not seek new PCP</c:v>
                </c:pt>
                <c:pt idx="1">
                  <c:v>Sought new PCP, No problem</c:v>
                </c:pt>
                <c:pt idx="2">
                  <c:v>Sought new PCP, Small problem</c:v>
                </c:pt>
                <c:pt idx="3">
                  <c:v>Sought new PCP, Big problem</c:v>
                </c:pt>
              </c:strCache>
            </c:strRef>
          </c:cat>
          <c:val>
            <c:numRef>
              <c:f>Sheet1!$B$2:$B$5</c:f>
              <c:numCache>
                <c:formatCode>0%</c:formatCode>
                <c:ptCount val="4"/>
                <c:pt idx="0">
                  <c:v>0.95000000000000029</c:v>
                </c:pt>
                <c:pt idx="1">
                  <c:v>0.05</c:v>
                </c:pt>
                <c:pt idx="2">
                  <c:v>1.0000000000000005E-2</c:v>
                </c:pt>
                <c:pt idx="3">
                  <c:v>1.0000000000000005E-2</c:v>
                </c:pt>
              </c:numCache>
            </c:numRef>
          </c:val>
        </c:ser>
        <c:dLbls>
          <c:showLegendKey val="0"/>
          <c:showVal val="0"/>
          <c:showCatName val="0"/>
          <c:showSerName val="0"/>
          <c:showPercent val="1"/>
          <c:showBubbleSize val="0"/>
          <c:showLeaderLines val="1"/>
        </c:dLbls>
        <c:firstSliceAng val="90"/>
      </c:pieChart>
    </c:plotArea>
    <c:plotVisOnly val="1"/>
    <c:dispBlanksAs val="zero"/>
    <c:showDLblsOverMax val="0"/>
  </c:chart>
  <c:spPr>
    <a:noFill/>
    <a:ln>
      <a:noFill/>
    </a:ln>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3.2422108993280838E-2"/>
          <c:y val="0.23641871470611636"/>
          <c:w val="0.60576112883320454"/>
          <c:h val="0.53405650998170628"/>
        </c:manualLayout>
      </c:layout>
      <c:pieChart>
        <c:varyColors val="1"/>
        <c:ser>
          <c:idx val="0"/>
          <c:order val="0"/>
          <c:tx>
            <c:strRef>
              <c:f>Sheet1!$B$1</c:f>
              <c:strCache>
                <c:ptCount val="1"/>
                <c:pt idx="0">
                  <c:v>Column1</c:v>
                </c:pt>
              </c:strCache>
            </c:strRef>
          </c:tx>
          <c:spPr>
            <a:ln>
              <a:solidFill>
                <a:schemeClr val="tx1"/>
              </a:solidFill>
            </a:ln>
          </c:spPr>
          <c:dPt>
            <c:idx val="0"/>
            <c:bubble3D val="0"/>
            <c:explosion val="38"/>
          </c:dPt>
          <c:dPt>
            <c:idx val="1"/>
            <c:bubble3D val="0"/>
            <c:spPr>
              <a:solidFill>
                <a:srgbClr val="FFC000"/>
              </a:solidFill>
              <a:ln>
                <a:solidFill>
                  <a:schemeClr val="tx1"/>
                </a:solidFill>
              </a:ln>
            </c:spPr>
          </c:dPt>
          <c:dPt>
            <c:idx val="2"/>
            <c:bubble3D val="0"/>
            <c:spPr>
              <a:solidFill>
                <a:srgbClr val="92D050"/>
              </a:solidFill>
              <a:ln>
                <a:solidFill>
                  <a:schemeClr val="tx1"/>
                </a:solidFill>
              </a:ln>
            </c:spPr>
          </c:dPt>
          <c:dPt>
            <c:idx val="3"/>
            <c:bubble3D val="0"/>
            <c:spPr>
              <a:solidFill>
                <a:schemeClr val="tx2"/>
              </a:solidFill>
              <a:ln>
                <a:solidFill>
                  <a:schemeClr val="tx1"/>
                </a:solidFill>
              </a:ln>
            </c:spPr>
          </c:dPt>
          <c:dLbls>
            <c:dLbl>
              <c:idx val="0"/>
              <c:layout>
                <c:manualLayout>
                  <c:x val="0.14340145714100144"/>
                  <c:y val="-0.18343175853018381"/>
                </c:manualLayout>
              </c:layout>
              <c:tx>
                <c:rich>
                  <a:bodyPr/>
                  <a:lstStyle/>
                  <a:p>
                    <a:pPr>
                      <a:defRPr b="1">
                        <a:solidFill>
                          <a:schemeClr val="bg1"/>
                        </a:solidFill>
                      </a:defRPr>
                    </a:pPr>
                    <a:r>
                      <a:rPr lang="en-US" dirty="0" smtClean="0"/>
                      <a:t>87%</a:t>
                    </a:r>
                    <a:endParaRPr lang="en-US" dirty="0"/>
                  </a:p>
                </c:rich>
              </c:tx>
              <c:spPr/>
              <c:dLblPos val="bestFit"/>
              <c:showLegendKey val="0"/>
              <c:showVal val="0"/>
              <c:showCatName val="0"/>
              <c:showSerName val="0"/>
              <c:showPercent val="1"/>
              <c:showBubbleSize val="0"/>
            </c:dLbl>
            <c:dLbl>
              <c:idx val="1"/>
              <c:layout>
                <c:manualLayout>
                  <c:x val="3.5543071904387304E-2"/>
                  <c:y val="2.5305814045971591E-2"/>
                </c:manualLayout>
              </c:layout>
              <c:dLblPos val="bestFit"/>
              <c:showLegendKey val="0"/>
              <c:showVal val="0"/>
              <c:showCatName val="0"/>
              <c:showSerName val="0"/>
              <c:showPercent val="1"/>
              <c:showBubbleSize val="0"/>
            </c:dLbl>
            <c:dLbl>
              <c:idx val="2"/>
              <c:layout>
                <c:manualLayout>
                  <c:x val="2.3217320780317411E-2"/>
                  <c:y val="-5.0998170683210064E-3"/>
                </c:manualLayout>
              </c:layout>
              <c:dLblPos val="bestFit"/>
              <c:showLegendKey val="0"/>
              <c:showVal val="0"/>
              <c:showCatName val="0"/>
              <c:showSerName val="0"/>
              <c:showPercent val="1"/>
              <c:showBubbleSize val="0"/>
            </c:dLbl>
            <c:dLbl>
              <c:idx val="3"/>
              <c:layout>
                <c:manualLayout>
                  <c:x val="2.1496032376099723E-2"/>
                  <c:y val="5.3858068877753906E-2"/>
                </c:manualLayout>
              </c:layout>
              <c:dLblPos val="bestFit"/>
              <c:showLegendKey val="0"/>
              <c:showVal val="0"/>
              <c:showCatName val="0"/>
              <c:showSerName val="0"/>
              <c:showPercent val="1"/>
              <c:showBubbleSize val="0"/>
            </c:dLbl>
            <c:txPr>
              <a:bodyPr/>
              <a:lstStyle/>
              <a:p>
                <a:pPr>
                  <a:defRPr b="1"/>
                </a:pPr>
                <a:endParaRPr lang="en-US"/>
              </a:p>
            </c:txPr>
            <c:dLblPos val="bestFit"/>
            <c:showLegendKey val="0"/>
            <c:showVal val="0"/>
            <c:showCatName val="0"/>
            <c:showSerName val="0"/>
            <c:showPercent val="1"/>
            <c:showBubbleSize val="0"/>
            <c:showLeaderLines val="1"/>
          </c:dLbls>
          <c:cat>
            <c:strRef>
              <c:f>Sheet1!$A$2:$A$5</c:f>
              <c:strCache>
                <c:ptCount val="4"/>
                <c:pt idx="0">
                  <c:v>Did not seek new PCP</c:v>
                </c:pt>
                <c:pt idx="1">
                  <c:v>Sought new PCP, No problem</c:v>
                </c:pt>
                <c:pt idx="2">
                  <c:v>Sought new PCP, Small problem</c:v>
                </c:pt>
                <c:pt idx="3">
                  <c:v>Sought new PCP, Big problem</c:v>
                </c:pt>
              </c:strCache>
            </c:strRef>
          </c:cat>
          <c:val>
            <c:numRef>
              <c:f>Sheet1!$B$2:$B$5</c:f>
              <c:numCache>
                <c:formatCode>0%</c:formatCode>
                <c:ptCount val="4"/>
                <c:pt idx="0">
                  <c:v>0.87</c:v>
                </c:pt>
                <c:pt idx="1">
                  <c:v>0.12</c:v>
                </c:pt>
                <c:pt idx="2">
                  <c:v>0.01</c:v>
                </c:pt>
                <c:pt idx="3">
                  <c:v>0.01</c:v>
                </c:pt>
              </c:numCache>
            </c:numRef>
          </c:val>
        </c:ser>
        <c:dLbls>
          <c:showLegendKey val="0"/>
          <c:showVal val="0"/>
          <c:showCatName val="0"/>
          <c:showSerName val="0"/>
          <c:showPercent val="1"/>
          <c:showBubbleSize val="0"/>
          <c:showLeaderLines val="1"/>
        </c:dLbls>
        <c:firstSliceAng val="90"/>
      </c:pieChart>
    </c:plotArea>
    <c:plotVisOnly val="1"/>
    <c:dispBlanksAs val="zero"/>
    <c:showDLblsOverMax val="0"/>
  </c:chart>
  <c:spPr>
    <a:noFill/>
    <a:ln>
      <a:noFill/>
    </a:ln>
  </c:spPr>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602844913698338"/>
          <c:y val="0.10543894699729697"/>
          <c:w val="0.46749566119968561"/>
          <c:h val="0.73872076624750294"/>
        </c:manualLayout>
      </c:layout>
      <c:barChart>
        <c:barDir val="bar"/>
        <c:grouping val="clustered"/>
        <c:varyColors val="0"/>
        <c:ser>
          <c:idx val="0"/>
          <c:order val="0"/>
          <c:tx>
            <c:strRef>
              <c:f>Sheet1!$B$1</c:f>
              <c:strCache>
                <c:ptCount val="1"/>
                <c:pt idx="0">
                  <c:v>Private insurance coverage 
(age 50/55-64)</c:v>
                </c:pt>
              </c:strCache>
            </c:strRef>
          </c:tx>
          <c:spPr>
            <a:solidFill>
              <a:schemeClr val="tx2"/>
            </a:solidFill>
            <a:ln>
              <a:solidFill>
                <a:schemeClr val="accent1"/>
              </a:solidFill>
            </a:ln>
          </c:spPr>
          <c:invertIfNegative val="0"/>
          <c:dLbls>
            <c:dLbl>
              <c:idx val="1"/>
              <c:layout/>
              <c:tx>
                <c:rich>
                  <a:bodyPr/>
                  <a:lstStyle/>
                  <a:p>
                    <a:r>
                      <a:rPr lang="en-US"/>
                      <a:t>11</a:t>
                    </a:r>
                    <a:r>
                      <a:rPr lang="en-US" smtClean="0"/>
                      <a:t>%*</a:t>
                    </a:r>
                    <a:endParaRPr lang="en-US"/>
                  </a:p>
                </c:rich>
              </c:tx>
              <c:showLegendKey val="0"/>
              <c:showVal val="1"/>
              <c:showCatName val="0"/>
              <c:showSerName val="0"/>
              <c:showPercent val="0"/>
              <c:showBubbleSize val="0"/>
            </c:dLbl>
            <c:dLbl>
              <c:idx val="2"/>
              <c:layout/>
              <c:tx>
                <c:rich>
                  <a:bodyPr/>
                  <a:lstStyle/>
                  <a:p>
                    <a:r>
                      <a:rPr lang="en-US" dirty="0"/>
                      <a:t>17</a:t>
                    </a:r>
                    <a:r>
                      <a:rPr lang="en-US" dirty="0" smtClean="0"/>
                      <a:t>%</a:t>
                    </a:r>
                  </a:p>
                </c:rich>
              </c:tx>
              <c:showLegendKey val="0"/>
              <c:showVal val="1"/>
              <c:showCatName val="0"/>
              <c:showSerName val="0"/>
              <c:showPercent val="0"/>
              <c:showBubbleSize val="0"/>
            </c:dLbl>
            <c:spPr>
              <a:noFill/>
            </c:spPr>
            <c:txPr>
              <a:bodyPr/>
              <a:lstStyle/>
              <a:p>
                <a:pPr>
                  <a:defRPr b="1"/>
                </a:pPr>
                <a:endParaRPr lang="en-US"/>
              </a:p>
            </c:txPr>
            <c:showLegendKey val="0"/>
            <c:showVal val="1"/>
            <c:showCatName val="0"/>
            <c:showSerName val="0"/>
            <c:showPercent val="0"/>
            <c:showBubbleSize val="0"/>
            <c:showLeaderLines val="0"/>
          </c:dLbls>
          <c:cat>
            <c:strRef>
              <c:f>Sheet1!$A$2:$A$4</c:f>
              <c:strCache>
                <c:ptCount val="3"/>
                <c:pt idx="0">
                  <c:v>HSC, 2010 
Did not get needed speciality care</c:v>
                </c:pt>
                <c:pt idx="1">
                  <c:v>MedPAC, 2012
Didn't see doctor or medical person for health problem or condition</c:v>
                </c:pt>
                <c:pt idx="2">
                  <c:v>HSC, 2010 
Didn't get or delayed needed medical care</c:v>
                </c:pt>
              </c:strCache>
            </c:strRef>
          </c:cat>
          <c:val>
            <c:numRef>
              <c:f>Sheet1!$B$2:$B$4</c:f>
              <c:numCache>
                <c:formatCode>0%</c:formatCode>
                <c:ptCount val="3"/>
                <c:pt idx="0">
                  <c:v>7.0000000000000021E-2</c:v>
                </c:pt>
                <c:pt idx="1">
                  <c:v>0.11</c:v>
                </c:pt>
                <c:pt idx="2">
                  <c:v>0.17</c:v>
                </c:pt>
              </c:numCache>
            </c:numRef>
          </c:val>
        </c:ser>
        <c:ser>
          <c:idx val="1"/>
          <c:order val="1"/>
          <c:tx>
            <c:strRef>
              <c:f>Sheet1!$C$1</c:f>
              <c:strCache>
                <c:ptCount val="1"/>
                <c:pt idx="0">
                  <c:v>Medicare 
(Age 65+)</c:v>
                </c:pt>
              </c:strCache>
            </c:strRef>
          </c:tx>
          <c:spPr>
            <a:solidFill>
              <a:schemeClr val="accent1"/>
            </a:solidFill>
            <a:ln>
              <a:solidFill>
                <a:schemeClr val="accent1"/>
              </a:solidFill>
            </a:ln>
          </c:spPr>
          <c:invertIfNegative val="0"/>
          <c:dLbls>
            <c:dLbl>
              <c:idx val="1"/>
              <c:layout/>
              <c:tx>
                <c:rich>
                  <a:bodyPr/>
                  <a:lstStyle/>
                  <a:p>
                    <a:pPr>
                      <a:defRPr b="1"/>
                    </a:pPr>
                    <a:r>
                      <a:rPr lang="en-US"/>
                      <a:t>8</a:t>
                    </a:r>
                    <a:r>
                      <a:rPr lang="en-US" smtClean="0"/>
                      <a:t>%*</a:t>
                    </a:r>
                    <a:endParaRPr lang="en-US"/>
                  </a:p>
                </c:rich>
              </c:tx>
              <c:spPr>
                <a:noFill/>
              </c:spPr>
              <c:showLegendKey val="0"/>
              <c:showVal val="1"/>
              <c:showCatName val="0"/>
              <c:showSerName val="0"/>
              <c:showPercent val="0"/>
              <c:showBubbleSize val="0"/>
            </c:dLbl>
            <c:dLbl>
              <c:idx val="2"/>
              <c:layout/>
              <c:tx>
                <c:rich>
                  <a:bodyPr/>
                  <a:lstStyle/>
                  <a:p>
                    <a:r>
                      <a:rPr lang="en-US" dirty="0"/>
                      <a:t>8</a:t>
                    </a:r>
                    <a:r>
                      <a:rPr lang="en-US" dirty="0" smtClean="0"/>
                      <a:t>%</a:t>
                    </a:r>
                    <a:endParaRPr lang="en-US" dirty="0"/>
                  </a:p>
                </c:rich>
              </c:tx>
              <c:showLegendKey val="0"/>
              <c:showVal val="1"/>
              <c:showCatName val="0"/>
              <c:showSerName val="0"/>
              <c:showPercent val="0"/>
              <c:showBubbleSize val="0"/>
            </c:dLbl>
            <c:txPr>
              <a:bodyPr/>
              <a:lstStyle/>
              <a:p>
                <a:pPr>
                  <a:defRPr b="1"/>
                </a:pPr>
                <a:endParaRPr lang="en-US"/>
              </a:p>
            </c:txPr>
            <c:showLegendKey val="0"/>
            <c:showVal val="1"/>
            <c:showCatName val="0"/>
            <c:showSerName val="0"/>
            <c:showPercent val="0"/>
            <c:showBubbleSize val="0"/>
            <c:showLeaderLines val="0"/>
          </c:dLbls>
          <c:cat>
            <c:strRef>
              <c:f>Sheet1!$A$2:$A$4</c:f>
              <c:strCache>
                <c:ptCount val="3"/>
                <c:pt idx="0">
                  <c:v>HSC, 2010 
Did not get needed speciality care</c:v>
                </c:pt>
                <c:pt idx="1">
                  <c:v>MedPAC, 2012
Didn't see doctor or medical person for health problem or condition</c:v>
                </c:pt>
                <c:pt idx="2">
                  <c:v>HSC, 2010 
Didn't get or delayed needed medical care</c:v>
                </c:pt>
              </c:strCache>
            </c:strRef>
          </c:cat>
          <c:val>
            <c:numRef>
              <c:f>Sheet1!$C$2:$C$4</c:f>
              <c:numCache>
                <c:formatCode>0%</c:formatCode>
                <c:ptCount val="3"/>
                <c:pt idx="0">
                  <c:v>7.0000000000000021E-2</c:v>
                </c:pt>
                <c:pt idx="1">
                  <c:v>8.0000000000000029E-2</c:v>
                </c:pt>
                <c:pt idx="2">
                  <c:v>8.0000000000000029E-2</c:v>
                </c:pt>
              </c:numCache>
            </c:numRef>
          </c:val>
        </c:ser>
        <c:dLbls>
          <c:showLegendKey val="0"/>
          <c:showVal val="1"/>
          <c:showCatName val="0"/>
          <c:showSerName val="0"/>
          <c:showPercent val="0"/>
          <c:showBubbleSize val="0"/>
        </c:dLbls>
        <c:gapWidth val="72"/>
        <c:axId val="34768384"/>
        <c:axId val="34769920"/>
      </c:barChart>
      <c:catAx>
        <c:axId val="34768384"/>
        <c:scaling>
          <c:orientation val="minMax"/>
        </c:scaling>
        <c:delete val="0"/>
        <c:axPos val="l"/>
        <c:majorTickMark val="none"/>
        <c:minorTickMark val="none"/>
        <c:tickLblPos val="none"/>
        <c:crossAx val="34769920"/>
        <c:crosses val="autoZero"/>
        <c:auto val="1"/>
        <c:lblAlgn val="r"/>
        <c:lblOffset val="100"/>
        <c:noMultiLvlLbl val="0"/>
      </c:catAx>
      <c:valAx>
        <c:axId val="34769920"/>
        <c:scaling>
          <c:orientation val="minMax"/>
        </c:scaling>
        <c:delete val="1"/>
        <c:axPos val="b"/>
        <c:numFmt formatCode="0%" sourceLinked="1"/>
        <c:majorTickMark val="out"/>
        <c:minorTickMark val="none"/>
        <c:tickLblPos val="none"/>
        <c:crossAx val="34768384"/>
        <c:crosses val="autoZero"/>
        <c:crossBetween val="between"/>
      </c:valAx>
    </c:plotArea>
    <c:legend>
      <c:legendPos val="r"/>
      <c:legendEntry>
        <c:idx val="0"/>
        <c:txPr>
          <a:bodyPr/>
          <a:lstStyle/>
          <a:p>
            <a:pPr>
              <a:defRPr sz="1600"/>
            </a:pPr>
            <a:endParaRPr lang="en-US"/>
          </a:p>
        </c:txPr>
      </c:legendEntry>
      <c:legendEntry>
        <c:idx val="1"/>
        <c:txPr>
          <a:bodyPr/>
          <a:lstStyle/>
          <a:p>
            <a:pPr>
              <a:defRPr sz="1600"/>
            </a:pPr>
            <a:endParaRPr lang="en-US"/>
          </a:p>
        </c:txPr>
      </c:legendEntry>
      <c:layout>
        <c:manualLayout>
          <c:xMode val="edge"/>
          <c:yMode val="edge"/>
          <c:x val="0.74559384364693604"/>
          <c:y val="0.52954267080251327"/>
          <c:w val="0.21662345862427571"/>
          <c:h val="0.2819367728287697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017148724588047"/>
          <c:y val="0.11446962879640046"/>
          <c:w val="0.67029626612052662"/>
          <c:h val="0.81008160850000221"/>
        </c:manualLayout>
      </c:layout>
      <c:barChart>
        <c:barDir val="bar"/>
        <c:grouping val="clustered"/>
        <c:varyColors val="0"/>
        <c:ser>
          <c:idx val="0"/>
          <c:order val="0"/>
          <c:tx>
            <c:strRef>
              <c:f>Sheet1!$B$1</c:f>
              <c:strCache>
                <c:ptCount val="1"/>
                <c:pt idx="0">
                  <c:v>Series 1</c:v>
                </c:pt>
              </c:strCache>
            </c:strRef>
          </c:tx>
          <c:spPr>
            <a:solidFill>
              <a:schemeClr val="accent2"/>
            </a:solidFill>
            <a:ln>
              <a:solidFill>
                <a:schemeClr val="tx1"/>
              </a:solidFill>
            </a:ln>
          </c:spPr>
          <c:invertIfNegative val="0"/>
          <c:dLbls>
            <c:dLbl>
              <c:idx val="0"/>
              <c:layout/>
              <c:tx>
                <c:rich>
                  <a:bodyPr/>
                  <a:lstStyle/>
                  <a:p>
                    <a:r>
                      <a:rPr lang="en-US" dirty="0" smtClean="0"/>
                      <a:t>91%</a:t>
                    </a:r>
                    <a:endParaRPr lang="en-US" baseline="30000" dirty="0"/>
                  </a:p>
                </c:rich>
              </c:tx>
              <c:showLegendKey val="0"/>
              <c:showVal val="1"/>
              <c:showCatName val="0"/>
              <c:showSerName val="0"/>
              <c:showPercent val="0"/>
              <c:showBubbleSize val="0"/>
            </c:dLbl>
            <c:dLbl>
              <c:idx val="2"/>
              <c:layout/>
              <c:tx>
                <c:rich>
                  <a:bodyPr/>
                  <a:lstStyle/>
                  <a:p>
                    <a:r>
                      <a:rPr lang="en-US"/>
                      <a:t>72</a:t>
                    </a:r>
                    <a:r>
                      <a:rPr lang="en-US" smtClean="0"/>
                      <a:t>%*</a:t>
                    </a:r>
                  </a:p>
                </c:rich>
              </c:tx>
              <c:showLegendKey val="0"/>
              <c:showVal val="1"/>
              <c:showCatName val="0"/>
              <c:showSerName val="0"/>
              <c:showPercent val="0"/>
              <c:showBubbleSize val="0"/>
            </c:dLbl>
            <c:dLbl>
              <c:idx val="3"/>
              <c:layout/>
              <c:tx>
                <c:rich>
                  <a:bodyPr/>
                  <a:lstStyle/>
                  <a:p>
                    <a:r>
                      <a:rPr lang="en-US"/>
                      <a:t>71</a:t>
                    </a:r>
                    <a:r>
                      <a:rPr lang="en-US" smtClean="0"/>
                      <a:t>%*</a:t>
                    </a:r>
                    <a:endParaRPr lang="en-US"/>
                  </a:p>
                </c:rich>
              </c:tx>
              <c:showLegendKey val="0"/>
              <c:showVal val="1"/>
              <c:showCatName val="0"/>
              <c:showSerName val="0"/>
              <c:showPercent val="0"/>
              <c:showBubbleSize val="0"/>
            </c:dLbl>
            <c:dLbl>
              <c:idx val="4"/>
              <c:layout/>
              <c:tx>
                <c:rich>
                  <a:bodyPr/>
                  <a:lstStyle/>
                  <a:p>
                    <a:r>
                      <a:rPr lang="en-US"/>
                      <a:t>47</a:t>
                    </a:r>
                    <a:r>
                      <a:rPr lang="en-US" smtClean="0"/>
                      <a:t>%*</a:t>
                    </a:r>
                    <a:endParaRPr lang="en-US"/>
                  </a:p>
                </c:rich>
              </c:tx>
              <c:showLegendKey val="0"/>
              <c:showVal val="1"/>
              <c:showCatName val="0"/>
              <c:showSerName val="0"/>
              <c:showPercent val="0"/>
              <c:showBubbleSize val="0"/>
            </c:dLbl>
            <c:txPr>
              <a:bodyPr/>
              <a:lstStyle/>
              <a:p>
                <a:pPr>
                  <a:defRPr b="1"/>
                </a:pPr>
                <a:endParaRPr lang="en-US"/>
              </a:p>
            </c:txPr>
            <c:showLegendKey val="0"/>
            <c:showVal val="1"/>
            <c:showCatName val="0"/>
            <c:showSerName val="0"/>
            <c:showPercent val="0"/>
            <c:showBubbleSize val="0"/>
            <c:showLeaderLines val="0"/>
          </c:dLbls>
          <c:cat>
            <c:strRef>
              <c:f>Sheet1!$A$2:$A$7</c:f>
              <c:strCache>
                <c:ptCount val="5"/>
                <c:pt idx="0">
                  <c:v>Medicare</c:v>
                </c:pt>
                <c:pt idx="1">
                  <c:v>Private Non-capitated</c:v>
                </c:pt>
                <c:pt idx="2">
                  <c:v>Private Capitated</c:v>
                </c:pt>
                <c:pt idx="3">
                  <c:v>Medicaid</c:v>
                </c:pt>
                <c:pt idx="4">
                  <c:v>Uninsured</c:v>
                </c:pt>
              </c:strCache>
            </c:strRef>
          </c:cat>
          <c:val>
            <c:numRef>
              <c:f>Sheet1!$B$2:$B$7</c:f>
              <c:numCache>
                <c:formatCode>0%</c:formatCode>
                <c:ptCount val="5"/>
                <c:pt idx="0">
                  <c:v>0.90700000000000003</c:v>
                </c:pt>
                <c:pt idx="1">
                  <c:v>0.90900000000000003</c:v>
                </c:pt>
                <c:pt idx="2">
                  <c:v>0.71499999999999997</c:v>
                </c:pt>
                <c:pt idx="3">
                  <c:v>0.70799999999999996</c:v>
                </c:pt>
                <c:pt idx="4">
                  <c:v>0.46800000000000003</c:v>
                </c:pt>
              </c:numCache>
            </c:numRef>
          </c:val>
        </c:ser>
        <c:dLbls>
          <c:showLegendKey val="0"/>
          <c:showVal val="1"/>
          <c:showCatName val="0"/>
          <c:showSerName val="0"/>
          <c:showPercent val="0"/>
          <c:showBubbleSize val="0"/>
        </c:dLbls>
        <c:gapWidth val="50"/>
        <c:axId val="34878592"/>
        <c:axId val="34893824"/>
      </c:barChart>
      <c:catAx>
        <c:axId val="34878592"/>
        <c:scaling>
          <c:orientation val="maxMin"/>
        </c:scaling>
        <c:delete val="0"/>
        <c:axPos val="l"/>
        <c:majorTickMark val="none"/>
        <c:minorTickMark val="none"/>
        <c:tickLblPos val="nextTo"/>
        <c:txPr>
          <a:bodyPr/>
          <a:lstStyle/>
          <a:p>
            <a:pPr>
              <a:defRPr sz="1400" b="0"/>
            </a:pPr>
            <a:endParaRPr lang="en-US"/>
          </a:p>
        </c:txPr>
        <c:crossAx val="34893824"/>
        <c:crosses val="autoZero"/>
        <c:auto val="1"/>
        <c:lblAlgn val="ctr"/>
        <c:lblOffset val="100"/>
        <c:noMultiLvlLbl val="0"/>
      </c:catAx>
      <c:valAx>
        <c:axId val="34893824"/>
        <c:scaling>
          <c:orientation val="minMax"/>
        </c:scaling>
        <c:delete val="1"/>
        <c:axPos val="t"/>
        <c:numFmt formatCode="0%" sourceLinked="1"/>
        <c:majorTickMark val="none"/>
        <c:minorTickMark val="none"/>
        <c:tickLblPos val="none"/>
        <c:crossAx val="34878592"/>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0.73899</cdr:x>
      <cdr:y>0.34854</cdr:y>
    </cdr:from>
    <cdr:to>
      <cdr:x>0.96241</cdr:x>
      <cdr:y>0.40362</cdr:y>
    </cdr:to>
    <cdr:sp macro="" textlink="">
      <cdr:nvSpPr>
        <cdr:cNvPr id="2" name="TextBox 1"/>
        <cdr:cNvSpPr txBox="1"/>
      </cdr:nvSpPr>
      <cdr:spPr>
        <a:xfrm xmlns:a="http://schemas.openxmlformats.org/drawingml/2006/main">
          <a:off x="3276600" y="1752872"/>
          <a:ext cx="990620" cy="27700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0" i="1" dirty="0" smtClean="0">
              <a:latin typeface="Calibri" pitchFamily="34" charset="0"/>
              <a:cs typeface="Meta Offc Pro"/>
            </a:rPr>
            <a:t>No problem</a:t>
          </a:r>
        </a:p>
      </cdr:txBody>
    </cdr:sp>
  </cdr:relSizeAnchor>
  <cdr:relSizeAnchor xmlns:cdr="http://schemas.openxmlformats.org/drawingml/2006/chartDrawing">
    <cdr:from>
      <cdr:x>0.73899</cdr:x>
      <cdr:y>0.52053</cdr:y>
    </cdr:from>
    <cdr:to>
      <cdr:x>0.96241</cdr:x>
      <cdr:y>0.57561</cdr:y>
    </cdr:to>
    <cdr:sp macro="" textlink="">
      <cdr:nvSpPr>
        <cdr:cNvPr id="3" name="TextBox 1"/>
        <cdr:cNvSpPr txBox="1"/>
      </cdr:nvSpPr>
      <cdr:spPr>
        <a:xfrm xmlns:a="http://schemas.openxmlformats.org/drawingml/2006/main">
          <a:off x="3276600" y="2617846"/>
          <a:ext cx="99059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0" i="1" dirty="0" smtClean="0">
              <a:latin typeface="Calibri" pitchFamily="34" charset="0"/>
              <a:cs typeface="Meta Offc Pro"/>
            </a:rPr>
            <a:t>Big problem</a:t>
          </a:r>
        </a:p>
      </cdr:txBody>
    </cdr:sp>
  </cdr:relSizeAnchor>
  <cdr:relSizeAnchor xmlns:cdr="http://schemas.openxmlformats.org/drawingml/2006/chartDrawing">
    <cdr:from>
      <cdr:x>0.73899</cdr:x>
      <cdr:y>0.43931</cdr:y>
    </cdr:from>
    <cdr:to>
      <cdr:x>0.99723</cdr:x>
      <cdr:y>0.49439</cdr:y>
    </cdr:to>
    <cdr:sp macro="" textlink="">
      <cdr:nvSpPr>
        <cdr:cNvPr id="4" name="TextBox 1"/>
        <cdr:cNvSpPr txBox="1"/>
      </cdr:nvSpPr>
      <cdr:spPr>
        <a:xfrm xmlns:a="http://schemas.openxmlformats.org/drawingml/2006/main">
          <a:off x="3276600" y="2209358"/>
          <a:ext cx="1145008" cy="27700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0" i="1" dirty="0" smtClean="0">
              <a:latin typeface="Calibri" pitchFamily="34" charset="0"/>
              <a:cs typeface="Meta Offc Pro"/>
            </a:rPr>
            <a:t>Small problem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CFF275B-E9A1-4622-A5D3-A2E573BBE88E}" type="datetimeFigureOut">
              <a:rPr lang="en-US" smtClean="0"/>
              <a:pPr/>
              <a:t>3/6/2014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5DE7A15-6E70-456B-891D-6F4B751A5B5C}" type="slidenum">
              <a:rPr lang="en-US" smtClean="0"/>
              <a:pPr/>
              <a:t>‹#›</a:t>
            </a:fld>
            <a:endParaRPr lang="en-US"/>
          </a:p>
        </p:txBody>
      </p:sp>
    </p:spTree>
    <p:extLst>
      <p:ext uri="{BB962C8B-B14F-4D97-AF65-F5344CB8AC3E}">
        <p14:creationId xmlns:p14="http://schemas.microsoft.com/office/powerpoint/2010/main" val="3005084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7" rIns="93172" bIns="46587" rtlCol="0"/>
          <a:lstStyle>
            <a:lvl1pPr algn="r">
              <a:defRPr sz="1200"/>
            </a:lvl1pPr>
          </a:lstStyle>
          <a:p>
            <a:fld id="{1A4D92E5-9FFA-458A-9BEA-BDF5C2EF3530}" type="datetimeFigureOut">
              <a:rPr lang="en-US" smtClean="0"/>
              <a:pPr/>
              <a:t>3/6/2014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7" rIns="93172"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7" rIns="93172" bIns="46587" rtlCol="0" anchor="b"/>
          <a:lstStyle>
            <a:lvl1pPr algn="r">
              <a:defRPr sz="1200"/>
            </a:lvl1pPr>
          </a:lstStyle>
          <a:p>
            <a:fld id="{F3E76084-7007-4F9A-9BF5-85CA96B02EE7}" type="slidenum">
              <a:rPr lang="en-US" smtClean="0"/>
              <a:pPr/>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p:txBody>
          <a:bodyPr/>
          <a:lstStyle/>
          <a:p>
            <a:fld id="{FB63AE7C-23E2-4C5F-A4ED-4D30EBED3E5D}" type="slidenum">
              <a:rPr lang="en-US" smtClean="0"/>
              <a:pPr/>
              <a:t>3</a:t>
            </a:fld>
            <a:endParaRPr lang="en-US"/>
          </a:p>
        </p:txBody>
      </p:sp>
      <p:sp>
        <p:nvSpPr>
          <p:cNvPr id="4100" name="Slide Number Placeholder 3"/>
          <p:cNvSpPr txBox="1">
            <a:spLocks noGrp="1"/>
          </p:cNvSpPr>
          <p:nvPr/>
        </p:nvSpPr>
        <p:spPr bwMode="auto">
          <a:xfrm>
            <a:off x="3970938"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72" tIns="45883" rIns="91772" bIns="45883" anchor="b"/>
          <a:lstStyle>
            <a:lvl1pPr defTabSz="896938">
              <a:defRPr>
                <a:solidFill>
                  <a:schemeClr val="tx1"/>
                </a:solidFill>
                <a:latin typeface="Arial" charset="0"/>
              </a:defRPr>
            </a:lvl1pPr>
            <a:lvl2pPr marL="728663" indent="-279400" defTabSz="896938">
              <a:defRPr>
                <a:solidFill>
                  <a:schemeClr val="tx1"/>
                </a:solidFill>
                <a:latin typeface="Arial" charset="0"/>
              </a:defRPr>
            </a:lvl2pPr>
            <a:lvl3pPr marL="1122363" indent="-225425" defTabSz="896938">
              <a:defRPr>
                <a:solidFill>
                  <a:schemeClr val="tx1"/>
                </a:solidFill>
                <a:latin typeface="Arial" charset="0"/>
              </a:defRPr>
            </a:lvl3pPr>
            <a:lvl4pPr marL="1570038" indent="-223838" defTabSz="896938">
              <a:defRPr>
                <a:solidFill>
                  <a:schemeClr val="tx1"/>
                </a:solidFill>
                <a:latin typeface="Arial" charset="0"/>
              </a:defRPr>
            </a:lvl4pPr>
            <a:lvl5pPr marL="2019300" indent="-225425" defTabSz="896938">
              <a:defRPr>
                <a:solidFill>
                  <a:schemeClr val="tx1"/>
                </a:solidFill>
                <a:latin typeface="Arial" charset="0"/>
              </a:defRPr>
            </a:lvl5pPr>
            <a:lvl6pPr marL="2476500" indent="-225425" defTabSz="896938" eaLnBrk="0" fontAlgn="base" hangingPunct="0">
              <a:spcBef>
                <a:spcPct val="0"/>
              </a:spcBef>
              <a:spcAft>
                <a:spcPct val="0"/>
              </a:spcAft>
              <a:defRPr>
                <a:solidFill>
                  <a:schemeClr val="tx1"/>
                </a:solidFill>
                <a:latin typeface="Arial" charset="0"/>
              </a:defRPr>
            </a:lvl6pPr>
            <a:lvl7pPr marL="2933700" indent="-225425" defTabSz="896938" eaLnBrk="0" fontAlgn="base" hangingPunct="0">
              <a:spcBef>
                <a:spcPct val="0"/>
              </a:spcBef>
              <a:spcAft>
                <a:spcPct val="0"/>
              </a:spcAft>
              <a:defRPr>
                <a:solidFill>
                  <a:schemeClr val="tx1"/>
                </a:solidFill>
                <a:latin typeface="Arial" charset="0"/>
              </a:defRPr>
            </a:lvl7pPr>
            <a:lvl8pPr marL="3390900" indent="-225425" defTabSz="896938" eaLnBrk="0" fontAlgn="base" hangingPunct="0">
              <a:spcBef>
                <a:spcPct val="0"/>
              </a:spcBef>
              <a:spcAft>
                <a:spcPct val="0"/>
              </a:spcAft>
              <a:defRPr>
                <a:solidFill>
                  <a:schemeClr val="tx1"/>
                </a:solidFill>
                <a:latin typeface="Arial" charset="0"/>
              </a:defRPr>
            </a:lvl8pPr>
            <a:lvl9pPr marL="3848100" indent="-225425" defTabSz="896938" eaLnBrk="0" fontAlgn="base" hangingPunct="0">
              <a:spcBef>
                <a:spcPct val="0"/>
              </a:spcBef>
              <a:spcAft>
                <a:spcPct val="0"/>
              </a:spcAft>
              <a:defRPr>
                <a:solidFill>
                  <a:schemeClr val="tx1"/>
                </a:solidFill>
                <a:latin typeface="Arial" charset="0"/>
              </a:defRPr>
            </a:lvl9pPr>
          </a:lstStyle>
          <a:p>
            <a:pPr algn="r" eaLnBrk="1" hangingPunct="1"/>
            <a:fld id="{18C2A527-C8C2-42F2-89E6-1982D0E7B7F0}" type="slidenum">
              <a:rPr lang="en-US" sz="1200">
                <a:latin typeface="Calibri" pitchFamily="34" charset="0"/>
              </a:rPr>
              <a:pPr algn="r" eaLnBrk="1" hangingPunct="1"/>
              <a:t>3</a:t>
            </a:fld>
            <a:endParaRPr lang="en-US" sz="1200">
              <a:latin typeface="Calibri" pitchFamily="34" charset="0"/>
            </a:endParaRPr>
          </a:p>
        </p:txBody>
      </p:sp>
      <p:sp>
        <p:nvSpPr>
          <p:cNvPr id="5" name="Slide Image Placeholder 4"/>
          <p:cNvSpPr>
            <a:spLocks noGrp="1" noRot="1" noChangeAspect="1"/>
          </p:cNvSpPr>
          <p:nvPr>
            <p:ph type="sldImg"/>
          </p:nvPr>
        </p:nvSpPr>
        <p:spPr>
          <a:xfrm>
            <a:off x="698500" y="76200"/>
            <a:ext cx="5576888" cy="4183063"/>
          </a:xfrm>
        </p:spPr>
      </p:sp>
      <p:sp>
        <p:nvSpPr>
          <p:cNvPr id="6" name="Notes Placeholder 5"/>
          <p:cNvSpPr>
            <a:spLocks noGrp="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hdr="0" ftr="0" dt="0"/>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bo.gov/publication/45149" TargetMode="External"/><Relationship Id="rId2" Type="http://schemas.openxmlformats.org/officeDocument/2006/relationships/hyperlink" Target="http://www.cbo.gov/publication/45148"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152400" y="2914650"/>
            <a:ext cx="4343400" cy="3821430"/>
          </a:xfrm>
        </p:spPr>
        <p:txBody>
          <a:bodyPr anchor="t"/>
          <a:lstStyle/>
          <a:p>
            <a:pPr>
              <a:spcAft>
                <a:spcPts val="1000"/>
              </a:spcAft>
            </a:pPr>
            <a:r>
              <a:rPr lang="en-US" sz="1100" dirty="0"/>
              <a:t>Source: </a:t>
            </a:r>
            <a:r>
              <a:rPr lang="en-US" sz="1100" dirty="0" smtClean="0"/>
              <a:t>Congressional </a:t>
            </a:r>
            <a:r>
              <a:rPr lang="en-US" sz="1100" dirty="0"/>
              <a:t>Budget Office, </a:t>
            </a:r>
            <a:r>
              <a:rPr lang="en-US" sz="1100" i="1" dirty="0" smtClean="0"/>
              <a:t>The </a:t>
            </a:r>
            <a:r>
              <a:rPr lang="en-US" sz="1100" i="1" dirty="0"/>
              <a:t>Budget and Economic Outlook: 2014 to </a:t>
            </a:r>
            <a:r>
              <a:rPr lang="en-US" sz="1100" i="1" dirty="0" smtClean="0"/>
              <a:t>2024,</a:t>
            </a:r>
            <a:r>
              <a:rPr lang="en-US" sz="1100" dirty="0" smtClean="0"/>
              <a:t> p. </a:t>
            </a:r>
            <a:r>
              <a:rPr lang="en-US" sz="1100" dirty="0"/>
              <a:t>58, February </a:t>
            </a:r>
            <a:r>
              <a:rPr lang="en-US" sz="1100" dirty="0" smtClean="0"/>
              <a:t>4, </a:t>
            </a:r>
            <a:r>
              <a:rPr lang="en-US" sz="1100" dirty="0"/>
              <a:t>2014</a:t>
            </a:r>
            <a:r>
              <a:rPr lang="en-US" sz="1100" dirty="0" smtClean="0"/>
              <a:t>.</a:t>
            </a:r>
          </a:p>
          <a:p>
            <a:r>
              <a:rPr lang="en-US" sz="1100" dirty="0" smtClean="0"/>
              <a:t>Note</a:t>
            </a:r>
            <a:r>
              <a:rPr lang="en-US" sz="1100" dirty="0"/>
              <a:t>: CBO estimate of $115 billion reflects the change in estimated Medicare outlays if Medicare payment rates for physician services remained at </a:t>
            </a:r>
            <a:r>
              <a:rPr lang="en-US" sz="1100" dirty="0" smtClean="0"/>
              <a:t>current levels through </a:t>
            </a:r>
            <a:r>
              <a:rPr lang="en-US" sz="1100" dirty="0"/>
              <a:t>2024. </a:t>
            </a:r>
            <a:r>
              <a:rPr lang="en-US" sz="1100" dirty="0" smtClean="0"/>
              <a:t>Any </a:t>
            </a:r>
            <a:r>
              <a:rPr lang="en-US" sz="1100" dirty="0"/>
              <a:t>payment increases to fees for physician services during this 10-year period </a:t>
            </a:r>
            <a:r>
              <a:rPr lang="en-US" sz="1100" dirty="0" smtClean="0"/>
              <a:t>would incur </a:t>
            </a:r>
            <a:r>
              <a:rPr lang="en-US" sz="1100" dirty="0"/>
              <a:t>higher Medicare </a:t>
            </a:r>
            <a:r>
              <a:rPr lang="en-US" sz="1100" dirty="0" smtClean="0"/>
              <a:t>spending (all else equal).  Subsequent </a:t>
            </a:r>
            <a:r>
              <a:rPr lang="en-US" sz="1100" dirty="0"/>
              <a:t>to publication of the related </a:t>
            </a:r>
            <a:r>
              <a:rPr lang="en-US" sz="1100" i="1" dirty="0"/>
              <a:t>JAMA</a:t>
            </a:r>
            <a:r>
              <a:rPr lang="en-US" sz="1100" dirty="0"/>
              <a:t> </a:t>
            </a:r>
            <a:r>
              <a:rPr lang="en-US" sz="1100" dirty="0" err="1"/>
              <a:t>infographic</a:t>
            </a:r>
            <a:r>
              <a:rPr lang="en-US" sz="1100" dirty="0"/>
              <a:t> (Vol. 311, No. 8, February 26</a:t>
            </a:r>
            <a:r>
              <a:rPr lang="en-US" sz="1100" dirty="0" smtClean="0"/>
              <a:t>), </a:t>
            </a:r>
            <a:r>
              <a:rPr lang="en-US" sz="1100" dirty="0"/>
              <a:t>CBO </a:t>
            </a:r>
            <a:r>
              <a:rPr lang="en-US" sz="1100" dirty="0" smtClean="0"/>
              <a:t>released </a:t>
            </a:r>
            <a:r>
              <a:rPr lang="en-US" sz="1100" dirty="0"/>
              <a:t>a cost </a:t>
            </a:r>
            <a:r>
              <a:rPr lang="en-US" sz="1100" dirty="0" smtClean="0"/>
              <a:t>estimate for </a:t>
            </a:r>
            <a:r>
              <a:rPr lang="en-US" sz="1100" dirty="0"/>
              <a:t>the </a:t>
            </a:r>
            <a:r>
              <a:rPr lang="en-US" sz="1100" i="1" dirty="0"/>
              <a:t>SGR Repeal and Medicare Provider Payment Modernization Act of 2014 </a:t>
            </a:r>
            <a:r>
              <a:rPr lang="en-US" sz="1100" dirty="0"/>
              <a:t>(H.R. 4015/S. 2000).  This cost estimate—$138 billion over 10 </a:t>
            </a:r>
            <a:r>
              <a:rPr lang="en-US" sz="1100" dirty="0" smtClean="0"/>
              <a:t>years—includes </a:t>
            </a:r>
            <a:r>
              <a:rPr lang="en-US" sz="1100" dirty="0"/>
              <a:t>changes in Medicare outlays due to specified </a:t>
            </a:r>
            <a:r>
              <a:rPr lang="en-US" sz="1100" dirty="0" smtClean="0"/>
              <a:t>payment updates for physician services </a:t>
            </a:r>
            <a:r>
              <a:rPr lang="en-US" sz="1100" dirty="0"/>
              <a:t>(i.e., </a:t>
            </a:r>
            <a:r>
              <a:rPr lang="en-US" sz="1100" dirty="0" smtClean="0"/>
              <a:t>no payment cut in 2014</a:t>
            </a:r>
            <a:r>
              <a:rPr lang="en-US" sz="1100" dirty="0"/>
              <a:t>; 0.5% increases annually through 2018).  Although this estimate encompasses other provisions in the Bill, </a:t>
            </a:r>
            <a:r>
              <a:rPr lang="en-US" sz="1100" dirty="0" smtClean="0"/>
              <a:t>CBO </a:t>
            </a:r>
            <a:r>
              <a:rPr lang="en-US" sz="1100" dirty="0"/>
              <a:t>attributes most of the </a:t>
            </a:r>
            <a:r>
              <a:rPr lang="en-US" sz="1100" dirty="0" smtClean="0"/>
              <a:t>cost to the specified </a:t>
            </a:r>
            <a:r>
              <a:rPr lang="en-US" sz="1100" dirty="0"/>
              <a:t>fee-schedule updates. </a:t>
            </a:r>
          </a:p>
          <a:p>
            <a:r>
              <a:rPr lang="en-US" sz="1100" dirty="0"/>
              <a:t> </a:t>
            </a:r>
          </a:p>
          <a:p>
            <a:r>
              <a:rPr lang="en-US" sz="1100" i="1" dirty="0"/>
              <a:t>CBO cost estimate, released February 27, 2014:</a:t>
            </a:r>
            <a:endParaRPr lang="en-US" sz="1100" dirty="0"/>
          </a:p>
          <a:p>
            <a:r>
              <a:rPr lang="en-US" sz="1100" dirty="0"/>
              <a:t>H.R. 4015, SGR Repeal and Medicare Provider Payment Modernization Act of 2014: </a:t>
            </a:r>
            <a:r>
              <a:rPr lang="en-US" sz="1100" u="sng" dirty="0">
                <a:hlinkClick r:id="rId2"/>
              </a:rPr>
              <a:t>http://www.cbo.gov/publication/45148</a:t>
            </a:r>
            <a:endParaRPr lang="en-US" sz="1100" dirty="0"/>
          </a:p>
          <a:p>
            <a:r>
              <a:rPr lang="en-US" sz="1100" dirty="0"/>
              <a:t>S. 2000, SGR Repeal and Medicare Provider Payment Modernization Act of 2014: </a:t>
            </a:r>
            <a:r>
              <a:rPr lang="en-US" sz="1100" u="sng" dirty="0">
                <a:hlinkClick r:id="rId3"/>
              </a:rPr>
              <a:t>http://</a:t>
            </a:r>
            <a:r>
              <a:rPr lang="en-US" sz="1100" u="sng" dirty="0" smtClean="0">
                <a:hlinkClick r:id="rId3"/>
              </a:rPr>
              <a:t>www.cbo.gov/publication/45149</a:t>
            </a:r>
            <a:endParaRPr lang="en-US" sz="1100" dirty="0"/>
          </a:p>
        </p:txBody>
      </p:sp>
      <p:sp>
        <p:nvSpPr>
          <p:cNvPr id="5" name="Title 4"/>
          <p:cNvSpPr>
            <a:spLocks noGrp="1"/>
          </p:cNvSpPr>
          <p:nvPr>
            <p:ph type="title"/>
          </p:nvPr>
        </p:nvSpPr>
        <p:spPr>
          <a:xfrm>
            <a:off x="76199" y="152400"/>
            <a:ext cx="8913495" cy="914400"/>
          </a:xfrm>
        </p:spPr>
        <p:txBody>
          <a:bodyPr/>
          <a:lstStyle/>
          <a:p>
            <a:r>
              <a:rPr lang="en-US" sz="2600" dirty="0" smtClean="0"/>
              <a:t>The Sustainable Growth Rate (SGR)—Medicare’s payment formula for physician services</a:t>
            </a:r>
            <a:endParaRPr lang="en-US" sz="2600" dirty="0"/>
          </a:p>
        </p:txBody>
      </p:sp>
      <p:sp>
        <p:nvSpPr>
          <p:cNvPr id="8" name="Content Placeholder 3"/>
          <p:cNvSpPr txBox="1">
            <a:spLocks/>
          </p:cNvSpPr>
          <p:nvPr/>
        </p:nvSpPr>
        <p:spPr>
          <a:xfrm>
            <a:off x="4648200" y="2914650"/>
            <a:ext cx="4343400" cy="3987160"/>
          </a:xfrm>
          <a:prstGeom prst="rect">
            <a:avLst/>
          </a:prstGeom>
        </p:spPr>
        <p:txBody>
          <a:bodyPr/>
          <a:lstStyle>
            <a:lvl1pPr marL="342900" indent="-342900" algn="l" rtl="0" eaLnBrk="1" fontAlgn="base" hangingPunct="1">
              <a:spcBef>
                <a:spcPct val="20000"/>
              </a:spcBef>
              <a:spcAft>
                <a:spcPct val="0"/>
              </a:spcAft>
              <a:buChar char="•"/>
              <a:defRPr sz="2000" b="0" i="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1800" b="0" i="0">
                <a:solidFill>
                  <a:schemeClr val="tx1"/>
                </a:solidFill>
                <a:latin typeface="Calibri" pitchFamily="34" charset="0"/>
                <a:cs typeface="Calibri" pitchFamily="34" charset="0"/>
              </a:defRPr>
            </a:lvl2pPr>
            <a:lvl3pPr marL="1143000" indent="-228600" algn="l" rtl="0" eaLnBrk="1" fontAlgn="base" hangingPunct="1">
              <a:spcBef>
                <a:spcPct val="20000"/>
              </a:spcBef>
              <a:spcAft>
                <a:spcPct val="0"/>
              </a:spcAft>
              <a:buChar char="•"/>
              <a:defRPr sz="1600" b="0" i="0">
                <a:solidFill>
                  <a:schemeClr val="tx1"/>
                </a:solidFill>
                <a:latin typeface="Calibri" pitchFamily="34" charset="0"/>
                <a:cs typeface="Calibri" pitchFamily="34" charset="0"/>
              </a:defRPr>
            </a:lvl3pPr>
            <a:lvl4pPr marL="1600200" indent="-228600" algn="l" rtl="0" eaLnBrk="1" fontAlgn="base" hangingPunct="1">
              <a:spcBef>
                <a:spcPct val="20000"/>
              </a:spcBef>
              <a:spcAft>
                <a:spcPct val="0"/>
              </a:spcAft>
              <a:buChar char="–"/>
              <a:defRPr sz="1400" b="0" i="0">
                <a:solidFill>
                  <a:schemeClr val="tx1"/>
                </a:solidFill>
                <a:latin typeface="Calibri" pitchFamily="34" charset="0"/>
                <a:cs typeface="Calibri" pitchFamily="34" charset="0"/>
              </a:defRPr>
            </a:lvl4pPr>
            <a:lvl5pPr marL="2057400" indent="-228600" algn="l" rtl="0" eaLnBrk="1" fontAlgn="base" hangingPunct="1">
              <a:spcBef>
                <a:spcPct val="20000"/>
              </a:spcBef>
              <a:spcAft>
                <a:spcPct val="0"/>
              </a:spcAft>
              <a:buChar char="»"/>
              <a:defRPr sz="1300" b="0" i="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FontTx/>
              <a:buNone/>
            </a:pPr>
            <a:r>
              <a:rPr lang="en-US" sz="1200" b="1" kern="0" dirty="0" smtClean="0"/>
              <a:t>Legislative actions to override SGR fee cuts:</a:t>
            </a:r>
          </a:p>
          <a:p>
            <a:pPr marL="228600" indent="-171450">
              <a:spcBef>
                <a:spcPts val="0"/>
              </a:spcBef>
              <a:spcAft>
                <a:spcPts val="100"/>
              </a:spcAft>
            </a:pPr>
            <a:r>
              <a:rPr lang="en-US" sz="1100" kern="0" dirty="0" smtClean="0"/>
              <a:t>Consolidated Appropriations Resolution of 2003 (CAR, P.L. 108-7)</a:t>
            </a:r>
          </a:p>
          <a:p>
            <a:pPr marL="228600" indent="-171450">
              <a:spcBef>
                <a:spcPts val="0"/>
              </a:spcBef>
              <a:spcAft>
                <a:spcPts val="100"/>
              </a:spcAft>
            </a:pPr>
            <a:r>
              <a:rPr lang="en-US" sz="1100" kern="0" dirty="0" smtClean="0"/>
              <a:t>Medicare Modernization Act of 2003 (MMA, P.L. 108-173)</a:t>
            </a:r>
          </a:p>
          <a:p>
            <a:pPr marL="228600" indent="-171450">
              <a:spcBef>
                <a:spcPts val="0"/>
              </a:spcBef>
              <a:spcAft>
                <a:spcPts val="100"/>
              </a:spcAft>
            </a:pPr>
            <a:r>
              <a:rPr lang="en-US" sz="1100" kern="0" dirty="0" smtClean="0"/>
              <a:t>Deficit Reduction Act of 2005 (DRA, P.L. 109-171)</a:t>
            </a:r>
          </a:p>
          <a:p>
            <a:pPr marL="228600" indent="-171450">
              <a:spcBef>
                <a:spcPts val="0"/>
              </a:spcBef>
              <a:spcAft>
                <a:spcPts val="100"/>
              </a:spcAft>
            </a:pPr>
            <a:r>
              <a:rPr lang="en-US" sz="1100" kern="0" dirty="0" smtClean="0"/>
              <a:t>Tax Relief and Health Care Act of 2006 (TRHCA, P.L. 109-432)</a:t>
            </a:r>
          </a:p>
          <a:p>
            <a:pPr marL="228600" indent="-171450">
              <a:spcBef>
                <a:spcPts val="0"/>
              </a:spcBef>
              <a:spcAft>
                <a:spcPts val="100"/>
              </a:spcAft>
            </a:pPr>
            <a:r>
              <a:rPr lang="en-US" sz="1100" kern="0" dirty="0" smtClean="0"/>
              <a:t>Medicare, Medicaid, and SCHIP Extension Act of 2007 (MMSEA, P.L. 110-173)</a:t>
            </a:r>
          </a:p>
          <a:p>
            <a:pPr marL="228600" indent="-171450">
              <a:spcBef>
                <a:spcPts val="0"/>
              </a:spcBef>
              <a:spcAft>
                <a:spcPts val="100"/>
              </a:spcAft>
            </a:pPr>
            <a:r>
              <a:rPr lang="en-US" sz="1100" kern="0" dirty="0" smtClean="0"/>
              <a:t>Medicare Improvement for Patients and Providers Act of 2008 (MIPPA, P.L. 110-275)</a:t>
            </a:r>
          </a:p>
          <a:p>
            <a:pPr marL="228600" indent="-171450">
              <a:spcBef>
                <a:spcPts val="0"/>
              </a:spcBef>
              <a:spcAft>
                <a:spcPts val="100"/>
              </a:spcAft>
            </a:pPr>
            <a:r>
              <a:rPr lang="en-US" sz="1100" kern="0" dirty="0" smtClean="0"/>
              <a:t>Department of Defense Appropriations Act (P.L. 111-118)</a:t>
            </a:r>
          </a:p>
          <a:p>
            <a:pPr marL="228600" indent="-171450">
              <a:spcBef>
                <a:spcPts val="0"/>
              </a:spcBef>
              <a:spcAft>
                <a:spcPts val="100"/>
              </a:spcAft>
            </a:pPr>
            <a:r>
              <a:rPr lang="en-US" sz="1100" kern="0" dirty="0" smtClean="0"/>
              <a:t>Temporary Extension Act (P.L. 111-144)</a:t>
            </a:r>
          </a:p>
          <a:p>
            <a:pPr marL="228600" indent="-171450">
              <a:spcBef>
                <a:spcPts val="0"/>
              </a:spcBef>
              <a:spcAft>
                <a:spcPts val="100"/>
              </a:spcAft>
            </a:pPr>
            <a:r>
              <a:rPr lang="en-US" sz="1100" kern="0" dirty="0" smtClean="0"/>
              <a:t>Continuing Extension Act (P.L. 111-157)</a:t>
            </a:r>
          </a:p>
          <a:p>
            <a:pPr marL="228600" indent="-171450">
              <a:spcBef>
                <a:spcPts val="0"/>
              </a:spcBef>
              <a:spcAft>
                <a:spcPts val="100"/>
              </a:spcAft>
            </a:pPr>
            <a:r>
              <a:rPr lang="en-US" sz="1100" kern="0" dirty="0" smtClean="0"/>
              <a:t>Preservation of Access to Care for Medicare Beneficiaries and Pension  Relief Act of 2010 (P.L. 111-192)</a:t>
            </a:r>
          </a:p>
          <a:p>
            <a:pPr marL="228600" indent="-171450">
              <a:spcBef>
                <a:spcPts val="0"/>
              </a:spcBef>
              <a:spcAft>
                <a:spcPts val="100"/>
              </a:spcAft>
            </a:pPr>
            <a:r>
              <a:rPr lang="en-US" sz="1100" kern="0" dirty="0" smtClean="0"/>
              <a:t>Physician Payment and Therapy Relief Act of 2010 (P.L. 111-286)</a:t>
            </a:r>
          </a:p>
          <a:p>
            <a:pPr marL="228600" indent="-171450">
              <a:spcBef>
                <a:spcPts val="0"/>
              </a:spcBef>
              <a:spcAft>
                <a:spcPts val="100"/>
              </a:spcAft>
            </a:pPr>
            <a:r>
              <a:rPr lang="en-US" sz="1100" kern="0" dirty="0" smtClean="0"/>
              <a:t>Medicare and Medicaid Extenders Act (P.L. 111-309)</a:t>
            </a:r>
          </a:p>
          <a:p>
            <a:pPr marL="228600" indent="-171450">
              <a:spcBef>
                <a:spcPts val="0"/>
              </a:spcBef>
              <a:spcAft>
                <a:spcPts val="100"/>
              </a:spcAft>
            </a:pPr>
            <a:r>
              <a:rPr lang="en-US" sz="1100" kern="0" dirty="0" smtClean="0"/>
              <a:t>Temporary Payroll Tax Cut Continuation Act of 2011 (P.L. 112-78)</a:t>
            </a:r>
          </a:p>
          <a:p>
            <a:pPr marL="228600" indent="-171450">
              <a:spcBef>
                <a:spcPts val="0"/>
              </a:spcBef>
              <a:spcAft>
                <a:spcPts val="100"/>
              </a:spcAft>
            </a:pPr>
            <a:r>
              <a:rPr lang="en-US" sz="1100" kern="0" dirty="0" smtClean="0"/>
              <a:t>Middle Class Tax Relief and Job Creation Act of 2012 (P.L. 112-96)</a:t>
            </a:r>
          </a:p>
          <a:p>
            <a:pPr marL="228600" indent="-171450">
              <a:spcBef>
                <a:spcPts val="0"/>
              </a:spcBef>
              <a:spcAft>
                <a:spcPts val="100"/>
              </a:spcAft>
            </a:pPr>
            <a:r>
              <a:rPr lang="en-US" sz="1100" kern="0" dirty="0" smtClean="0"/>
              <a:t>American Taxpayer Relief Act (P.L. 112-240)</a:t>
            </a:r>
          </a:p>
          <a:p>
            <a:pPr marL="228600" indent="-171450">
              <a:spcBef>
                <a:spcPts val="0"/>
              </a:spcBef>
              <a:spcAft>
                <a:spcPts val="100"/>
              </a:spcAft>
            </a:pPr>
            <a:r>
              <a:rPr lang="en-US" sz="1100" kern="0" dirty="0" smtClean="0"/>
              <a:t>Pathway for SGR Reform Act of 2013 (P.L. 113-67)</a:t>
            </a:r>
          </a:p>
          <a:p>
            <a:endParaRPr lang="en-US" sz="1100" kern="0" dirty="0"/>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8130" y="1038225"/>
            <a:ext cx="1703540" cy="1737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7166" y="1038225"/>
            <a:ext cx="2044989" cy="1737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9895" y="1038225"/>
            <a:ext cx="1754764" cy="1737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5" name="Straight Connector 14"/>
          <p:cNvCxnSpPr/>
          <p:nvPr/>
        </p:nvCxnSpPr>
        <p:spPr>
          <a:xfrm>
            <a:off x="4572000" y="1066800"/>
            <a:ext cx="0" cy="5669280"/>
          </a:xfrm>
          <a:prstGeom prst="line">
            <a:avLst/>
          </a:prstGeom>
          <a:ln w="12700" cmpd="sng">
            <a:solidFill>
              <a:schemeClr val="accent4"/>
            </a:solidFill>
          </a:ln>
        </p:spPr>
        <p:style>
          <a:lnRef idx="1">
            <a:schemeClr val="accent1"/>
          </a:lnRef>
          <a:fillRef idx="0">
            <a:schemeClr val="accent1"/>
          </a:fillRef>
          <a:effectRef idx="0">
            <a:schemeClr val="accent1"/>
          </a:effectRef>
          <a:fontRef idx="minor">
            <a:schemeClr val="tx1"/>
          </a:fontRef>
        </p:style>
      </p:cxnSp>
      <p:sp>
        <p:nvSpPr>
          <p:cNvPr id="22" name="Text Box 2"/>
          <p:cNvSpPr txBox="1">
            <a:spLocks noChangeArrowheads="1"/>
          </p:cNvSpPr>
          <p:nvPr/>
        </p:nvSpPr>
        <p:spPr bwMode="auto">
          <a:xfrm>
            <a:off x="62087" y="2238375"/>
            <a:ext cx="2295146" cy="6381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200" b="1" dirty="0" smtClean="0">
                <a:solidFill>
                  <a:srgbClr val="808080"/>
                </a:solidFill>
                <a:effectLst/>
                <a:latin typeface="Calibri"/>
                <a:ea typeface="Calibri"/>
                <a:cs typeface="Times New Roman"/>
              </a:rPr>
              <a:t>Scheduled SGR cut in Medicare payments to physicians </a:t>
            </a:r>
          </a:p>
          <a:p>
            <a:pPr marL="0" marR="0" algn="ctr">
              <a:spcBef>
                <a:spcPts val="0"/>
              </a:spcBef>
              <a:spcAft>
                <a:spcPts val="0"/>
              </a:spcAft>
            </a:pPr>
            <a:r>
              <a:rPr lang="en-US" sz="1200" b="1" dirty="0" smtClean="0">
                <a:solidFill>
                  <a:srgbClr val="808080"/>
                </a:solidFill>
                <a:effectLst/>
                <a:latin typeface="Calibri"/>
                <a:ea typeface="Calibri"/>
                <a:cs typeface="Times New Roman"/>
              </a:rPr>
              <a:t>starting April 1, 2014</a:t>
            </a:r>
            <a:endParaRPr lang="en-US" sz="1200" dirty="0">
              <a:effectLst/>
              <a:latin typeface="Calibri"/>
              <a:ea typeface="Calibri"/>
              <a:cs typeface="Times New Roman"/>
            </a:endParaRPr>
          </a:p>
        </p:txBody>
      </p:sp>
      <p:sp>
        <p:nvSpPr>
          <p:cNvPr id="23" name="Text Box 2"/>
          <p:cNvSpPr txBox="1">
            <a:spLocks noChangeArrowheads="1"/>
          </p:cNvSpPr>
          <p:nvPr/>
        </p:nvSpPr>
        <p:spPr bwMode="auto">
          <a:xfrm>
            <a:off x="5672327" y="2238375"/>
            <a:ext cx="2295146" cy="6381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200" b="1" dirty="0" smtClean="0">
                <a:solidFill>
                  <a:srgbClr val="808080"/>
                </a:solidFill>
                <a:latin typeface="Calibri"/>
                <a:ea typeface="Calibri"/>
                <a:cs typeface="Times New Roman"/>
              </a:rPr>
              <a:t>Number of times Congress </a:t>
            </a:r>
          </a:p>
          <a:p>
            <a:pPr marL="0" marR="0" algn="ctr">
              <a:spcBef>
                <a:spcPts val="0"/>
              </a:spcBef>
              <a:spcAft>
                <a:spcPts val="0"/>
              </a:spcAft>
            </a:pPr>
            <a:r>
              <a:rPr lang="en-US" sz="1200" b="1" dirty="0" smtClean="0">
                <a:solidFill>
                  <a:srgbClr val="808080"/>
                </a:solidFill>
                <a:latin typeface="Calibri"/>
                <a:ea typeface="Calibri"/>
                <a:cs typeface="Times New Roman"/>
              </a:rPr>
              <a:t>has overridden scheduled </a:t>
            </a:r>
          </a:p>
          <a:p>
            <a:pPr marL="0" marR="0" algn="ctr">
              <a:spcBef>
                <a:spcPts val="0"/>
              </a:spcBef>
              <a:spcAft>
                <a:spcPts val="0"/>
              </a:spcAft>
            </a:pPr>
            <a:r>
              <a:rPr lang="en-US" sz="1200" b="1" dirty="0" smtClean="0">
                <a:solidFill>
                  <a:srgbClr val="808080"/>
                </a:solidFill>
                <a:latin typeface="Calibri"/>
                <a:ea typeface="Calibri"/>
                <a:cs typeface="Times New Roman"/>
              </a:rPr>
              <a:t>SGR fee cuts since 2003</a:t>
            </a:r>
            <a:endParaRPr lang="en-US" sz="1200" dirty="0">
              <a:effectLst/>
              <a:latin typeface="Calibri"/>
              <a:ea typeface="Calibri"/>
              <a:cs typeface="Times New Roman"/>
            </a:endParaRPr>
          </a:p>
        </p:txBody>
      </p:sp>
      <p:sp>
        <p:nvSpPr>
          <p:cNvPr id="21" name="Text Box 2"/>
          <p:cNvSpPr txBox="1">
            <a:spLocks noChangeArrowheads="1"/>
          </p:cNvSpPr>
          <p:nvPr/>
        </p:nvSpPr>
        <p:spPr bwMode="auto">
          <a:xfrm>
            <a:off x="2219704" y="2238375"/>
            <a:ext cx="2295146" cy="6381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200" b="1" dirty="0">
                <a:solidFill>
                  <a:srgbClr val="808080"/>
                </a:solidFill>
                <a:effectLst/>
                <a:latin typeface="Calibri"/>
                <a:ea typeface="Calibri"/>
                <a:cs typeface="Times New Roman"/>
              </a:rPr>
              <a:t>10-year cost of repealing </a:t>
            </a:r>
            <a:endParaRPr lang="en-US" sz="1200" b="1" dirty="0" smtClean="0">
              <a:solidFill>
                <a:srgbClr val="808080"/>
              </a:solidFill>
              <a:effectLst/>
              <a:latin typeface="Calibri"/>
              <a:ea typeface="Calibri"/>
              <a:cs typeface="Times New Roman"/>
            </a:endParaRPr>
          </a:p>
          <a:p>
            <a:pPr marL="0" marR="0" algn="ctr">
              <a:spcBef>
                <a:spcPts val="0"/>
              </a:spcBef>
              <a:spcAft>
                <a:spcPts val="0"/>
              </a:spcAft>
            </a:pPr>
            <a:r>
              <a:rPr lang="en-US" sz="1200" b="1" dirty="0" smtClean="0">
                <a:solidFill>
                  <a:srgbClr val="808080"/>
                </a:solidFill>
                <a:effectLst/>
                <a:latin typeface="Calibri"/>
                <a:ea typeface="Calibri"/>
                <a:cs typeface="Times New Roman"/>
              </a:rPr>
              <a:t>the </a:t>
            </a:r>
            <a:r>
              <a:rPr lang="en-US" sz="1200" b="1" dirty="0">
                <a:solidFill>
                  <a:srgbClr val="808080"/>
                </a:solidFill>
                <a:effectLst/>
                <a:latin typeface="Calibri"/>
                <a:ea typeface="Calibri"/>
                <a:cs typeface="Times New Roman"/>
              </a:rPr>
              <a:t>SGR and preventing fee cuts; higher cost if fees are increased</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1530217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30815807"/>
              </p:ext>
            </p:extLst>
          </p:nvPr>
        </p:nvGraphicFramePr>
        <p:xfrm>
          <a:off x="-990600" y="1036637"/>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 Placeholder 2"/>
          <p:cNvSpPr>
            <a:spLocks noGrp="1"/>
          </p:cNvSpPr>
          <p:nvPr>
            <p:ph type="body" sz="quarter" idx="11"/>
          </p:nvPr>
        </p:nvSpPr>
        <p:spPr/>
        <p:txBody>
          <a:bodyPr/>
          <a:lstStyle/>
          <a:p>
            <a:r>
              <a:rPr lang="en-US" sz="1000" dirty="0" smtClean="0"/>
              <a:t>NOTES: “Other” setting of usual care includes: neighborhood or family health center, free standing surgery center, rural health clinic, company clinic, other clinic, walk-in urgent care center, at home, hospital emergency room, hospital outpatient, Veteran’s Administration, mental health center. </a:t>
            </a:r>
            <a:r>
              <a:rPr lang="en-US" sz="1000" dirty="0"/>
              <a:t>Beneficiaries residing in facilities (such as nursing homes) are excluded from this analysis</a:t>
            </a:r>
            <a:r>
              <a:rPr lang="en-US" sz="1000" dirty="0" smtClean="0"/>
              <a:t>.  Values do not sum to 100 due to rounding.</a:t>
            </a:r>
          </a:p>
          <a:p>
            <a:r>
              <a:rPr lang="en-US" sz="1000" dirty="0" smtClean="0"/>
              <a:t>SOURCE: Kaiser Family Foundation analysis of the 2011 Medicare Current Beneficiary Survey (MCBS) Access to Care File.</a:t>
            </a:r>
          </a:p>
          <a:p>
            <a:r>
              <a:rPr lang="en-US" sz="1000" dirty="0" smtClean="0"/>
              <a:t>For more information, see the Kaiser Family Foundation </a:t>
            </a:r>
            <a:r>
              <a:rPr lang="en-US" sz="1000" dirty="0"/>
              <a:t>issue brief </a:t>
            </a:r>
            <a:r>
              <a:rPr lang="en-US" sz="1000" i="1" dirty="0"/>
              <a:t>Medicare Patients’ Access to Physicians: A Synthesis of the </a:t>
            </a:r>
            <a:r>
              <a:rPr lang="en-US" sz="1000" i="1" dirty="0" smtClean="0"/>
              <a:t>Evidence</a:t>
            </a:r>
            <a:r>
              <a:rPr lang="en-US" sz="1000" dirty="0" smtClean="0"/>
              <a:t>, December 2013.</a:t>
            </a:r>
            <a:endParaRPr lang="en-US" sz="1000" i="1" dirty="0"/>
          </a:p>
        </p:txBody>
      </p:sp>
      <p:sp>
        <p:nvSpPr>
          <p:cNvPr id="4" name="Title 3"/>
          <p:cNvSpPr>
            <a:spLocks noGrp="1"/>
          </p:cNvSpPr>
          <p:nvPr>
            <p:ph type="title"/>
          </p:nvPr>
        </p:nvSpPr>
        <p:spPr>
          <a:xfrm>
            <a:off x="91440" y="150497"/>
            <a:ext cx="8961120" cy="914400"/>
          </a:xfrm>
        </p:spPr>
        <p:txBody>
          <a:bodyPr/>
          <a:lstStyle/>
          <a:p>
            <a:r>
              <a:rPr lang="en-US" sz="2500" dirty="0" smtClean="0"/>
              <a:t>The majority of Medicare beneficiaries report having a usual source of care; typically a doctor’s office or doctor’s clinic</a:t>
            </a:r>
            <a:endParaRPr lang="en-US" sz="2500" dirty="0"/>
          </a:p>
        </p:txBody>
      </p:sp>
      <p:sp>
        <p:nvSpPr>
          <p:cNvPr id="9" name="TextBox 8"/>
          <p:cNvSpPr txBox="1"/>
          <p:nvPr/>
        </p:nvSpPr>
        <p:spPr>
          <a:xfrm>
            <a:off x="5155311" y="3069653"/>
            <a:ext cx="3200400" cy="521208"/>
          </a:xfrm>
          <a:prstGeom prst="rect">
            <a:avLst/>
          </a:prstGeom>
          <a:noFill/>
        </p:spPr>
        <p:txBody>
          <a:bodyPr wrap="square" rtlCol="0">
            <a:spAutoFit/>
          </a:bodyPr>
          <a:lstStyle/>
          <a:p>
            <a:pPr algn="ctr"/>
            <a:r>
              <a:rPr lang="en-US" sz="1400" b="1" i="1" dirty="0" smtClean="0">
                <a:solidFill>
                  <a:schemeClr val="accent1"/>
                </a:solidFill>
                <a:latin typeface="Calibri" pitchFamily="34" charset="0"/>
                <a:cs typeface="Meta Offc Pro"/>
              </a:rPr>
              <a:t>96% of Medicare beneficiaries report having a usual source of care</a:t>
            </a:r>
          </a:p>
        </p:txBody>
      </p:sp>
      <p:sp>
        <p:nvSpPr>
          <p:cNvPr id="11" name="TextBox 10"/>
          <p:cNvSpPr txBox="1"/>
          <p:nvPr/>
        </p:nvSpPr>
        <p:spPr>
          <a:xfrm>
            <a:off x="5155309" y="1117749"/>
            <a:ext cx="3200400" cy="523220"/>
          </a:xfrm>
          <a:prstGeom prst="rect">
            <a:avLst/>
          </a:prstGeom>
          <a:noFill/>
        </p:spPr>
        <p:txBody>
          <a:bodyPr wrap="square" rtlCol="0">
            <a:spAutoFit/>
          </a:bodyPr>
          <a:lstStyle/>
          <a:p>
            <a:pPr algn="ctr"/>
            <a:r>
              <a:rPr lang="en-US" sz="1400" b="1" i="1" dirty="0" smtClean="0">
                <a:solidFill>
                  <a:schemeClr val="tx2"/>
                </a:solidFill>
                <a:latin typeface="Calibri" pitchFamily="34" charset="0"/>
                <a:cs typeface="Meta Offc Pro"/>
              </a:rPr>
              <a:t>Only 4% of Medicare beneficiaries </a:t>
            </a:r>
          </a:p>
          <a:p>
            <a:pPr algn="ctr"/>
            <a:r>
              <a:rPr lang="en-US" sz="1400" b="1" i="1" dirty="0" smtClean="0">
                <a:solidFill>
                  <a:schemeClr val="tx2"/>
                </a:solidFill>
                <a:latin typeface="Calibri" pitchFamily="34" charset="0"/>
                <a:cs typeface="Meta Offc Pro"/>
              </a:rPr>
              <a:t>do not have a usual source of care</a:t>
            </a:r>
          </a:p>
        </p:txBody>
      </p:sp>
      <p:cxnSp>
        <p:nvCxnSpPr>
          <p:cNvPr id="15" name="Straight Arrow Connector 14"/>
          <p:cNvCxnSpPr/>
          <p:nvPr/>
        </p:nvCxnSpPr>
        <p:spPr>
          <a:xfrm flipV="1">
            <a:off x="4818761" y="1261977"/>
            <a:ext cx="336550" cy="2"/>
          </a:xfrm>
          <a:prstGeom prst="straightConnector1">
            <a:avLst/>
          </a:prstGeom>
          <a:ln w="28575" cmpd="sng">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 name="Right Brace 4"/>
          <p:cNvSpPr/>
          <p:nvPr/>
        </p:nvSpPr>
        <p:spPr>
          <a:xfrm>
            <a:off x="4813300" y="1358582"/>
            <a:ext cx="338328" cy="3913632"/>
          </a:xfrm>
          <a:prstGeom prst="rightBrace">
            <a:avLst>
              <a:gd name="adj1" fmla="val 311801"/>
              <a:gd name="adj2" fmla="val 50000"/>
            </a:avLst>
          </a:prstGeom>
          <a:ln w="28575" cmpd="sng">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58707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8205785" y="2194560"/>
            <a:ext cx="14046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205785" y="4671060"/>
            <a:ext cx="14046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205785" y="3019098"/>
            <a:ext cx="14046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205785" y="5509883"/>
            <a:ext cx="14046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1"/>
          </p:nvPr>
        </p:nvSpPr>
        <p:spPr/>
        <p:txBody>
          <a:bodyPr/>
          <a:lstStyle/>
          <a:p>
            <a:r>
              <a:rPr lang="en-US" sz="1000" dirty="0" smtClean="0"/>
              <a:t>NOTE: Results are among respondents who reported experience scheduling the indicated appointment.</a:t>
            </a:r>
          </a:p>
          <a:p>
            <a:r>
              <a:rPr lang="en-US" sz="1000" dirty="0" smtClean="0"/>
              <a:t>SOURCE</a:t>
            </a:r>
            <a:r>
              <a:rPr lang="en-US" sz="1000" dirty="0"/>
              <a:t>: </a:t>
            </a:r>
            <a:r>
              <a:rPr lang="en-US" sz="1000" dirty="0" smtClean="0"/>
              <a:t>Centers for Medicare and Medicaid Services (CMS), Consumer </a:t>
            </a:r>
            <a:r>
              <a:rPr lang="en-US" sz="1000" dirty="0"/>
              <a:t>Assessment of Healthcare </a:t>
            </a:r>
            <a:r>
              <a:rPr lang="en-US" sz="1000" dirty="0" smtClean="0"/>
              <a:t>Providers and Systems (CAHPS) surveys, 2012.</a:t>
            </a:r>
          </a:p>
          <a:p>
            <a:r>
              <a:rPr lang="en-US" sz="1000" dirty="0"/>
              <a:t>For more information, see the Kaiser Family Foundation issue brief </a:t>
            </a:r>
            <a:r>
              <a:rPr lang="en-US" sz="1000" i="1" dirty="0"/>
              <a:t>Medicare Patients’ Access to Physicians: A Synthesis of the Evidence</a:t>
            </a:r>
            <a:r>
              <a:rPr lang="en-US" sz="1000" dirty="0"/>
              <a:t>, December 2013</a:t>
            </a:r>
            <a:r>
              <a:rPr lang="en-US" sz="1000" dirty="0" smtClean="0"/>
              <a:t>.</a:t>
            </a:r>
            <a:endParaRPr lang="en-US" sz="1000" i="1" dirty="0"/>
          </a:p>
        </p:txBody>
      </p:sp>
      <p:sp>
        <p:nvSpPr>
          <p:cNvPr id="2050" name="Title 2"/>
          <p:cNvSpPr>
            <a:spLocks noGrp="1"/>
          </p:cNvSpPr>
          <p:nvPr>
            <p:ph type="title"/>
          </p:nvPr>
        </p:nvSpPr>
        <p:spPr>
          <a:xfrm>
            <a:off x="91440" y="152400"/>
            <a:ext cx="8961120" cy="914400"/>
          </a:xfrm>
          <a:ln/>
        </p:spPr>
        <p:txBody>
          <a:bodyPr>
            <a:noAutofit/>
          </a:bodyPr>
          <a:lstStyle/>
          <a:p>
            <a:pPr>
              <a:lnSpc>
                <a:spcPct val="90000"/>
              </a:lnSpc>
            </a:pPr>
            <a:r>
              <a:rPr lang="en-US" sz="2600" dirty="0" smtClean="0"/>
              <a:t>Most Medicare </a:t>
            </a:r>
            <a:r>
              <a:rPr lang="en-US" sz="2600" dirty="0"/>
              <a:t>beneficiaries </a:t>
            </a:r>
            <a:r>
              <a:rPr lang="en-US" sz="2600" dirty="0" smtClean="0"/>
              <a:t>report that they can schedule </a:t>
            </a:r>
            <a:r>
              <a:rPr lang="en-US" sz="2600" dirty="0"/>
              <a:t>timely </a:t>
            </a:r>
            <a:r>
              <a:rPr lang="en-US" sz="2600" dirty="0" smtClean="0"/>
              <a:t>appointments</a:t>
            </a:r>
            <a:endParaRPr lang="en-US" sz="2600" b="1" dirty="0"/>
          </a:p>
        </p:txBody>
      </p:sp>
      <p:graphicFrame>
        <p:nvGraphicFramePr>
          <p:cNvPr id="2" name="Chart Placeholder 4"/>
          <p:cNvGraphicFramePr>
            <a:graphicFrameLocks/>
          </p:cNvGraphicFramePr>
          <p:nvPr>
            <p:extLst>
              <p:ext uri="{D42A27DB-BD31-4B8C-83A1-F6EECF244321}">
                <p14:modId xmlns:p14="http://schemas.microsoft.com/office/powerpoint/2010/main" val="3138991433"/>
              </p:ext>
            </p:extLst>
          </p:nvPr>
        </p:nvGraphicFramePr>
        <p:xfrm>
          <a:off x="1295400" y="1577687"/>
          <a:ext cx="8040688" cy="4532271"/>
        </p:xfrm>
        <a:graphic>
          <a:graphicData uri="http://schemas.openxmlformats.org/drawingml/2006/chart">
            <c:chart xmlns:c="http://schemas.openxmlformats.org/drawingml/2006/chart" xmlns:r="http://schemas.openxmlformats.org/officeDocument/2006/relationships" r:id="rId3"/>
          </a:graphicData>
        </a:graphic>
      </p:graphicFrame>
      <p:sp>
        <p:nvSpPr>
          <p:cNvPr id="2071" name="TextBox 34"/>
          <p:cNvSpPr txBox="1">
            <a:spLocks noChangeArrowheads="1"/>
          </p:cNvSpPr>
          <p:nvPr/>
        </p:nvSpPr>
        <p:spPr bwMode="auto">
          <a:xfrm>
            <a:off x="228600" y="1932629"/>
            <a:ext cx="121920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en-US" sz="1400" b="1" dirty="0" smtClean="0">
                <a:solidFill>
                  <a:srgbClr val="000000"/>
                </a:solidFill>
                <a:latin typeface="+mj-lt"/>
                <a:cs typeface="Calibri" pitchFamily="34" charset="0"/>
              </a:rPr>
              <a:t>Traditional Medicare</a:t>
            </a:r>
            <a:endParaRPr lang="en-US" sz="1200" dirty="0">
              <a:solidFill>
                <a:srgbClr val="000000"/>
              </a:solidFill>
              <a:latin typeface="+mj-lt"/>
              <a:cs typeface="Calibri" pitchFamily="34" charset="0"/>
            </a:endParaRPr>
          </a:p>
        </p:txBody>
      </p:sp>
      <p:sp>
        <p:nvSpPr>
          <p:cNvPr id="28" name="TextBox 27"/>
          <p:cNvSpPr txBox="1"/>
          <p:nvPr/>
        </p:nvSpPr>
        <p:spPr>
          <a:xfrm>
            <a:off x="91440" y="1127760"/>
            <a:ext cx="8961120" cy="584775"/>
          </a:xfrm>
          <a:prstGeom prst="rect">
            <a:avLst/>
          </a:prstGeom>
          <a:noFill/>
        </p:spPr>
        <p:txBody>
          <a:bodyPr wrap="square" rtlCol="0">
            <a:spAutoFit/>
          </a:bodyPr>
          <a:lstStyle/>
          <a:p>
            <a:r>
              <a:rPr lang="en-US" sz="1600" b="1" dirty="0" smtClean="0">
                <a:latin typeface="Calibri" pitchFamily="34" charset="0"/>
                <a:cs typeface="Meta Offc Pro"/>
              </a:rPr>
              <a:t>Routine Care Appointment (2012):</a:t>
            </a:r>
          </a:p>
          <a:p>
            <a:r>
              <a:rPr lang="en-US" sz="1600" i="1" dirty="0" smtClean="0">
                <a:solidFill>
                  <a:srgbClr val="000000"/>
                </a:solidFill>
                <a:cs typeface="Calibri" pitchFamily="34" charset="0"/>
              </a:rPr>
              <a:t>In </a:t>
            </a:r>
            <a:r>
              <a:rPr lang="en-US" sz="1600" i="1" dirty="0">
                <a:solidFill>
                  <a:srgbClr val="000000"/>
                </a:solidFill>
                <a:cs typeface="Calibri" pitchFamily="34" charset="0"/>
              </a:rPr>
              <a:t>the last 6 months, how often could you get an appointment for routine care as soon as you needed</a:t>
            </a:r>
            <a:r>
              <a:rPr lang="en-US" sz="1600" i="1" dirty="0" smtClean="0">
                <a:solidFill>
                  <a:srgbClr val="000000"/>
                </a:solidFill>
                <a:cs typeface="Calibri" pitchFamily="34" charset="0"/>
              </a:rPr>
              <a:t>?</a:t>
            </a:r>
            <a:endParaRPr lang="en-US" sz="1600" b="1" u="sng" dirty="0" smtClean="0">
              <a:latin typeface="Calibri" pitchFamily="34" charset="0"/>
              <a:cs typeface="Meta Offc Pro"/>
            </a:endParaRPr>
          </a:p>
        </p:txBody>
      </p:sp>
      <p:sp>
        <p:nvSpPr>
          <p:cNvPr id="30" name="TextBox 29"/>
          <p:cNvSpPr txBox="1"/>
          <p:nvPr/>
        </p:nvSpPr>
        <p:spPr>
          <a:xfrm>
            <a:off x="91440" y="3705908"/>
            <a:ext cx="8961120" cy="584775"/>
          </a:xfrm>
          <a:prstGeom prst="rect">
            <a:avLst/>
          </a:prstGeom>
          <a:noFill/>
        </p:spPr>
        <p:txBody>
          <a:bodyPr wrap="square" rtlCol="0">
            <a:spAutoFit/>
          </a:bodyPr>
          <a:lstStyle/>
          <a:p>
            <a:r>
              <a:rPr lang="en-US" sz="1600" b="1" dirty="0" smtClean="0">
                <a:latin typeface="Calibri" pitchFamily="34" charset="0"/>
                <a:cs typeface="Meta Offc Pro"/>
              </a:rPr>
              <a:t>Specialist Appointment (2012):</a:t>
            </a:r>
          </a:p>
          <a:p>
            <a:r>
              <a:rPr lang="en-US" sz="1600" i="1" dirty="0" smtClean="0">
                <a:solidFill>
                  <a:srgbClr val="000000"/>
                </a:solidFill>
                <a:cs typeface="Calibri" pitchFamily="34" charset="0"/>
              </a:rPr>
              <a:t>In </a:t>
            </a:r>
            <a:r>
              <a:rPr lang="en-US" sz="1600" i="1" dirty="0">
                <a:solidFill>
                  <a:srgbClr val="000000"/>
                </a:solidFill>
                <a:cs typeface="Calibri" pitchFamily="34" charset="0"/>
              </a:rPr>
              <a:t>the last 6 months, how often was it easy to get appointments with specialists</a:t>
            </a:r>
            <a:r>
              <a:rPr lang="en-US" sz="1600" i="1" dirty="0" smtClean="0">
                <a:solidFill>
                  <a:srgbClr val="000000"/>
                </a:solidFill>
                <a:cs typeface="Calibri" pitchFamily="34" charset="0"/>
              </a:rPr>
              <a:t>?</a:t>
            </a:r>
            <a:endParaRPr lang="en-US" sz="1600" b="1" u="sng" dirty="0" smtClean="0">
              <a:latin typeface="Calibri" pitchFamily="34" charset="0"/>
              <a:cs typeface="Meta Offc Pro"/>
            </a:endParaRPr>
          </a:p>
        </p:txBody>
      </p:sp>
      <p:sp>
        <p:nvSpPr>
          <p:cNvPr id="15" name="TextBox 34"/>
          <p:cNvSpPr txBox="1">
            <a:spLocks noChangeArrowheads="1"/>
          </p:cNvSpPr>
          <p:nvPr/>
        </p:nvSpPr>
        <p:spPr bwMode="auto">
          <a:xfrm>
            <a:off x="228600" y="2680588"/>
            <a:ext cx="1219199"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pPr>
            <a:r>
              <a:rPr lang="en-US" sz="1400" b="1" dirty="0" smtClean="0">
                <a:solidFill>
                  <a:srgbClr val="000000"/>
                </a:solidFill>
                <a:latin typeface="+mj-lt"/>
                <a:cs typeface="Calibri" pitchFamily="34" charset="0"/>
              </a:rPr>
              <a:t>Medicare Advantage Plan</a:t>
            </a:r>
            <a:endParaRPr lang="en-US" sz="1200" b="1" dirty="0">
              <a:solidFill>
                <a:srgbClr val="000000"/>
              </a:solidFill>
              <a:latin typeface="+mj-lt"/>
              <a:cs typeface="Calibri" pitchFamily="34" charset="0"/>
            </a:endParaRPr>
          </a:p>
        </p:txBody>
      </p:sp>
      <p:sp>
        <p:nvSpPr>
          <p:cNvPr id="17" name="TextBox 34"/>
          <p:cNvSpPr txBox="1">
            <a:spLocks noChangeArrowheads="1"/>
          </p:cNvSpPr>
          <p:nvPr/>
        </p:nvSpPr>
        <p:spPr bwMode="auto">
          <a:xfrm>
            <a:off x="304801" y="4523429"/>
            <a:ext cx="114300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en-US" sz="1400" b="1" dirty="0" smtClean="0">
                <a:solidFill>
                  <a:srgbClr val="000000"/>
                </a:solidFill>
                <a:latin typeface="+mj-lt"/>
                <a:cs typeface="Calibri" pitchFamily="34" charset="0"/>
              </a:rPr>
              <a:t>Traditional Medicare</a:t>
            </a:r>
            <a:endParaRPr lang="en-US" sz="1200" dirty="0">
              <a:solidFill>
                <a:srgbClr val="000000"/>
              </a:solidFill>
              <a:latin typeface="+mj-lt"/>
              <a:cs typeface="Calibri" pitchFamily="34" charset="0"/>
            </a:endParaRPr>
          </a:p>
        </p:txBody>
      </p:sp>
      <p:sp>
        <p:nvSpPr>
          <p:cNvPr id="18" name="TextBox 34"/>
          <p:cNvSpPr txBox="1">
            <a:spLocks noChangeArrowheads="1"/>
          </p:cNvSpPr>
          <p:nvPr/>
        </p:nvSpPr>
        <p:spPr bwMode="auto">
          <a:xfrm>
            <a:off x="304801" y="5188479"/>
            <a:ext cx="1143000"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pPr>
            <a:r>
              <a:rPr lang="en-US" sz="1400" b="1" dirty="0" smtClean="0">
                <a:solidFill>
                  <a:srgbClr val="000000"/>
                </a:solidFill>
                <a:latin typeface="+mj-lt"/>
                <a:cs typeface="Calibri" pitchFamily="34" charset="0"/>
              </a:rPr>
              <a:t>Medicare Advantage Plan</a:t>
            </a:r>
            <a:endParaRPr lang="en-US" sz="1200" dirty="0">
              <a:solidFill>
                <a:srgbClr val="000000"/>
              </a:solidFill>
              <a:latin typeface="+mj-lt"/>
              <a:cs typeface="Calibri"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463408158"/>
              </p:ext>
            </p:extLst>
          </p:nvPr>
        </p:nvGraphicFramePr>
        <p:xfrm>
          <a:off x="3048000" y="929640"/>
          <a:ext cx="5791200" cy="274320"/>
        </p:xfrm>
        <a:graphic>
          <a:graphicData uri="http://schemas.openxmlformats.org/drawingml/2006/table">
            <a:tbl>
              <a:tblPr firstRow="1" bandRow="1">
                <a:tableStyleId>{5C22544A-7EE6-4342-B048-85BDC9FD1C3A}</a:tableStyleId>
              </a:tblPr>
              <a:tblGrid>
                <a:gridCol w="1447800"/>
                <a:gridCol w="1447800"/>
                <a:gridCol w="1447800"/>
                <a:gridCol w="1447800"/>
              </a:tblGrid>
              <a:tr h="274320">
                <a:tc>
                  <a:txBody>
                    <a:bodyPr/>
                    <a:lstStyle/>
                    <a:p>
                      <a:pPr algn="ctr"/>
                      <a:r>
                        <a:rPr lang="en-US" sz="1600" dirty="0" smtClean="0">
                          <a:solidFill>
                            <a:schemeClr val="accent1"/>
                          </a:solidFill>
                          <a:sym typeface="Wingdings"/>
                        </a:rPr>
                        <a:t></a:t>
                      </a:r>
                      <a:r>
                        <a:rPr lang="en-US" sz="1600" dirty="0" smtClean="0">
                          <a:solidFill>
                            <a:schemeClr val="tx1"/>
                          </a:solidFill>
                        </a:rPr>
                        <a:t>Always</a:t>
                      </a:r>
                      <a:endParaRPr lang="en-US" sz="1600" dirty="0">
                        <a:solidFill>
                          <a:schemeClr val="tx1"/>
                        </a:solidFill>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600" dirty="0" smtClean="0">
                          <a:solidFill>
                            <a:schemeClr val="accent4"/>
                          </a:solidFill>
                          <a:sym typeface="Wingdings"/>
                        </a:rPr>
                        <a:t></a:t>
                      </a:r>
                      <a:r>
                        <a:rPr lang="en-US" sz="1600" dirty="0" smtClean="0">
                          <a:solidFill>
                            <a:schemeClr val="accent4"/>
                          </a:solidFill>
                        </a:rPr>
                        <a:t> </a:t>
                      </a:r>
                      <a:r>
                        <a:rPr lang="en-US" sz="1600" dirty="0" smtClean="0">
                          <a:solidFill>
                            <a:schemeClr val="tx1"/>
                          </a:solidFill>
                        </a:rPr>
                        <a:t>Usually</a:t>
                      </a:r>
                      <a:endParaRPr lang="en-US" sz="1600" dirty="0">
                        <a:solidFill>
                          <a:schemeClr val="tx1"/>
                        </a:solidFill>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600" dirty="0" smtClean="0">
                          <a:solidFill>
                            <a:schemeClr val="bg2"/>
                          </a:solidFill>
                          <a:sym typeface="Wingdings"/>
                        </a:rPr>
                        <a:t></a:t>
                      </a:r>
                      <a:r>
                        <a:rPr lang="en-US" sz="1600" dirty="0" smtClean="0">
                          <a:solidFill>
                            <a:schemeClr val="accent1"/>
                          </a:solidFill>
                          <a:sym typeface="Wingdings"/>
                        </a:rPr>
                        <a:t> </a:t>
                      </a:r>
                      <a:r>
                        <a:rPr lang="en-US" sz="1600" dirty="0" smtClean="0">
                          <a:solidFill>
                            <a:schemeClr val="tx1"/>
                          </a:solidFill>
                        </a:rPr>
                        <a:t>Sometimes</a:t>
                      </a:r>
                      <a:endParaRPr lang="en-US" sz="1600" dirty="0">
                        <a:solidFill>
                          <a:schemeClr val="tx1"/>
                        </a:solidFill>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600" dirty="0" smtClean="0">
                          <a:solidFill>
                            <a:schemeClr val="tx2"/>
                          </a:solidFill>
                          <a:sym typeface="Wingdings"/>
                        </a:rPr>
                        <a:t></a:t>
                      </a:r>
                      <a:r>
                        <a:rPr lang="en-US" sz="1600" dirty="0" smtClean="0">
                          <a:solidFill>
                            <a:schemeClr val="accent1"/>
                          </a:solidFill>
                          <a:sym typeface="Wingdings"/>
                        </a:rPr>
                        <a:t> </a:t>
                      </a:r>
                      <a:r>
                        <a:rPr lang="en-US" sz="1600" dirty="0" smtClean="0">
                          <a:solidFill>
                            <a:schemeClr val="tx1"/>
                          </a:solidFill>
                        </a:rPr>
                        <a:t>Never</a:t>
                      </a:r>
                      <a:endParaRPr lang="en-US" sz="1600" dirty="0">
                        <a:solidFill>
                          <a:schemeClr val="tx1"/>
                        </a:solidFill>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998654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6085820"/>
            <a:ext cx="8321040" cy="680740"/>
          </a:xfrm>
        </p:spPr>
        <p:txBody>
          <a:bodyPr/>
          <a:lstStyle/>
          <a:p>
            <a:r>
              <a:rPr lang="en-US" sz="1000" dirty="0"/>
              <a:t>NOTES: </a:t>
            </a:r>
            <a:r>
              <a:rPr lang="en-US" sz="1000" dirty="0">
                <a:cs typeface="Meta Offc Pro"/>
              </a:rPr>
              <a:t>Privately insured adults (age 50-64) report similar </a:t>
            </a:r>
            <a:r>
              <a:rPr lang="en-US" sz="1000" dirty="0" smtClean="0">
                <a:cs typeface="Meta Offc Pro"/>
              </a:rPr>
              <a:t>rates of problems, with </a:t>
            </a:r>
            <a:r>
              <a:rPr lang="en-US" sz="1000" dirty="0">
                <a:cs typeface="Meta Offc Pro"/>
              </a:rPr>
              <a:t>no statistical </a:t>
            </a:r>
            <a:r>
              <a:rPr lang="en-US" sz="1000" dirty="0" smtClean="0">
                <a:cs typeface="Meta Offc Pro"/>
              </a:rPr>
              <a:t>differences compared to Medicare seniors (shown above). </a:t>
            </a:r>
            <a:r>
              <a:rPr lang="en-US" sz="1000" dirty="0"/>
              <a:t>Values do not sum to 100 due to rounding</a:t>
            </a:r>
            <a:r>
              <a:rPr lang="en-US" sz="1000" dirty="0" smtClean="0"/>
              <a:t>.</a:t>
            </a:r>
            <a:endParaRPr lang="en-US" sz="1000" dirty="0" smtClean="0">
              <a:cs typeface="Meta Offc Pro"/>
            </a:endParaRPr>
          </a:p>
          <a:p>
            <a:r>
              <a:rPr lang="en-US" sz="1000" dirty="0" smtClean="0"/>
              <a:t>SOURCE: </a:t>
            </a:r>
            <a:r>
              <a:rPr lang="en-US" sz="1000" dirty="0"/>
              <a:t>Medicare Payment Advisory Commission </a:t>
            </a:r>
            <a:r>
              <a:rPr lang="en-US" sz="1000" dirty="0" smtClean="0"/>
              <a:t>(MedPAC) </a:t>
            </a:r>
            <a:r>
              <a:rPr lang="en-US" sz="1000" i="1" dirty="0"/>
              <a:t>Report to the Congress: Medicare Payment Policy</a:t>
            </a:r>
            <a:r>
              <a:rPr lang="en-US" sz="1000" dirty="0"/>
              <a:t>, March </a:t>
            </a:r>
            <a:r>
              <a:rPr lang="en-US" sz="1000" dirty="0" smtClean="0"/>
              <a:t>2013.</a:t>
            </a:r>
          </a:p>
          <a:p>
            <a:r>
              <a:rPr lang="en-US" sz="1000" dirty="0"/>
              <a:t>For more information, see the Kaiser Family Foundation issue brief </a:t>
            </a:r>
            <a:r>
              <a:rPr lang="en-US" sz="1000" i="1" dirty="0"/>
              <a:t>Medicare Patients’ Access to Physicians: A Synthesis of the Evidence</a:t>
            </a:r>
            <a:r>
              <a:rPr lang="en-US" sz="1000" dirty="0"/>
              <a:t>, December 2013</a:t>
            </a:r>
            <a:r>
              <a:rPr lang="en-US" sz="1000" dirty="0" smtClean="0"/>
              <a:t>.</a:t>
            </a:r>
            <a:endParaRPr lang="en-US" sz="1000" i="1" dirty="0"/>
          </a:p>
        </p:txBody>
      </p:sp>
      <p:sp>
        <p:nvSpPr>
          <p:cNvPr id="4" name="Title 3"/>
          <p:cNvSpPr>
            <a:spLocks noGrp="1"/>
          </p:cNvSpPr>
          <p:nvPr>
            <p:ph type="title"/>
          </p:nvPr>
        </p:nvSpPr>
        <p:spPr>
          <a:xfrm>
            <a:off x="91440" y="152400"/>
            <a:ext cx="8961120" cy="914400"/>
          </a:xfrm>
        </p:spPr>
        <p:txBody>
          <a:bodyPr/>
          <a:lstStyle/>
          <a:p>
            <a:r>
              <a:rPr lang="en-US" sz="2500" dirty="0" smtClean="0"/>
              <a:t>MedPAC finds that most Medicare seniors do not </a:t>
            </a:r>
            <a:r>
              <a:rPr lang="en-US" sz="2500" dirty="0"/>
              <a:t>seek a new </a:t>
            </a:r>
            <a:r>
              <a:rPr lang="en-US" sz="2500" dirty="0" smtClean="0"/>
              <a:t>physician, but a small share report problems finding one</a:t>
            </a:r>
            <a:r>
              <a:rPr lang="en-US" sz="2500" dirty="0"/>
              <a:t/>
            </a:r>
            <a:br>
              <a:rPr lang="en-US" sz="2500" dirty="0"/>
            </a:br>
            <a:endParaRPr lang="en-US" sz="2500" dirty="0"/>
          </a:p>
        </p:txBody>
      </p:sp>
      <p:sp>
        <p:nvSpPr>
          <p:cNvPr id="32" name="Rectangle 31"/>
          <p:cNvSpPr/>
          <p:nvPr/>
        </p:nvSpPr>
        <p:spPr>
          <a:xfrm>
            <a:off x="91440" y="1183065"/>
            <a:ext cx="8785740" cy="584775"/>
          </a:xfrm>
          <a:prstGeom prst="rect">
            <a:avLst/>
          </a:prstGeom>
        </p:spPr>
        <p:txBody>
          <a:bodyPr wrap="square">
            <a:spAutoFit/>
          </a:bodyPr>
          <a:lstStyle/>
          <a:p>
            <a:r>
              <a:rPr lang="en-US" sz="1600" b="1" i="1" dirty="0">
                <a:latin typeface="Calibri" pitchFamily="34" charset="0"/>
                <a:cs typeface="Meta Offc Pro"/>
              </a:rPr>
              <a:t>How much of a problem was it finding a new primary care physician/specialist who would treat </a:t>
            </a:r>
            <a:r>
              <a:rPr lang="en-US" sz="1600" b="1" i="1" dirty="0" smtClean="0">
                <a:latin typeface="Calibri" pitchFamily="34" charset="0"/>
                <a:cs typeface="Meta Offc Pro"/>
              </a:rPr>
              <a:t>you in the past year?</a:t>
            </a:r>
            <a:endParaRPr lang="en-US" sz="1600" b="1" i="1" dirty="0">
              <a:latin typeface="Calibri" pitchFamily="34" charset="0"/>
              <a:cs typeface="Meta Offc Pro"/>
            </a:endParaRPr>
          </a:p>
        </p:txBody>
      </p:sp>
      <p:graphicFrame>
        <p:nvGraphicFramePr>
          <p:cNvPr id="18" name="Content Placeholder 6"/>
          <p:cNvGraphicFramePr>
            <a:graphicFrameLocks/>
          </p:cNvGraphicFramePr>
          <p:nvPr>
            <p:extLst>
              <p:ext uri="{D42A27DB-BD31-4B8C-83A1-F6EECF244321}">
                <p14:modId xmlns:p14="http://schemas.microsoft.com/office/powerpoint/2010/main" val="1991819106"/>
              </p:ext>
            </p:extLst>
          </p:nvPr>
        </p:nvGraphicFramePr>
        <p:xfrm>
          <a:off x="92075" y="1158240"/>
          <a:ext cx="4433888"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1"/>
          <p:cNvSpPr txBox="1"/>
          <p:nvPr/>
        </p:nvSpPr>
        <p:spPr>
          <a:xfrm>
            <a:off x="3342251" y="2901671"/>
            <a:ext cx="99059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0" i="1" dirty="0" smtClean="0">
                <a:latin typeface="Calibri" pitchFamily="34" charset="0"/>
                <a:cs typeface="Meta Offc Pro"/>
              </a:rPr>
              <a:t>No problem</a:t>
            </a:r>
          </a:p>
        </p:txBody>
      </p:sp>
      <p:sp>
        <p:nvSpPr>
          <p:cNvPr id="23" name="TextBox 1"/>
          <p:cNvSpPr txBox="1"/>
          <p:nvPr/>
        </p:nvSpPr>
        <p:spPr>
          <a:xfrm>
            <a:off x="3342251" y="3787622"/>
            <a:ext cx="99059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0" i="1" dirty="0" smtClean="0">
                <a:latin typeface="Calibri" pitchFamily="34" charset="0"/>
                <a:cs typeface="Meta Offc Pro"/>
              </a:rPr>
              <a:t>Big problem</a:t>
            </a:r>
          </a:p>
        </p:txBody>
      </p:sp>
      <p:sp>
        <p:nvSpPr>
          <p:cNvPr id="24" name="TextBox 1"/>
          <p:cNvSpPr txBox="1"/>
          <p:nvPr/>
        </p:nvSpPr>
        <p:spPr>
          <a:xfrm>
            <a:off x="3333031" y="3400582"/>
            <a:ext cx="114500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0" i="1" dirty="0" smtClean="0">
                <a:latin typeface="Calibri" pitchFamily="34" charset="0"/>
                <a:cs typeface="Meta Offc Pro"/>
              </a:rPr>
              <a:t>Small problem </a:t>
            </a:r>
          </a:p>
        </p:txBody>
      </p:sp>
      <p:sp>
        <p:nvSpPr>
          <p:cNvPr id="25" name="TextBox 24"/>
          <p:cNvSpPr txBox="1"/>
          <p:nvPr/>
        </p:nvSpPr>
        <p:spPr>
          <a:xfrm>
            <a:off x="381000" y="3603843"/>
            <a:ext cx="1066800" cy="830997"/>
          </a:xfrm>
          <a:prstGeom prst="rect">
            <a:avLst/>
          </a:prstGeom>
          <a:noFill/>
        </p:spPr>
        <p:txBody>
          <a:bodyPr wrap="square" rtlCol="0">
            <a:spAutoFit/>
          </a:bodyPr>
          <a:lstStyle/>
          <a:p>
            <a:pPr algn="ctr"/>
            <a:r>
              <a:rPr lang="en-US" sz="1200" b="1" dirty="0" smtClean="0">
                <a:solidFill>
                  <a:schemeClr val="bg1"/>
                </a:solidFill>
                <a:latin typeface="Calibri" pitchFamily="34" charset="0"/>
                <a:cs typeface="Meta Offc Pro"/>
              </a:rPr>
              <a:t>Did not seek a new </a:t>
            </a:r>
          </a:p>
          <a:p>
            <a:pPr algn="ctr"/>
            <a:r>
              <a:rPr lang="en-US" sz="1200" b="1" dirty="0" smtClean="0">
                <a:solidFill>
                  <a:schemeClr val="bg1"/>
                </a:solidFill>
                <a:latin typeface="Calibri" pitchFamily="34" charset="0"/>
                <a:cs typeface="Meta Offc Pro"/>
              </a:rPr>
              <a:t>primary care physician</a:t>
            </a:r>
          </a:p>
        </p:txBody>
      </p:sp>
      <p:sp>
        <p:nvSpPr>
          <p:cNvPr id="28" name="TextBox 27"/>
          <p:cNvSpPr txBox="1"/>
          <p:nvPr/>
        </p:nvSpPr>
        <p:spPr>
          <a:xfrm>
            <a:off x="2639127" y="2301240"/>
            <a:ext cx="1954209" cy="646331"/>
          </a:xfrm>
          <a:prstGeom prst="rect">
            <a:avLst/>
          </a:prstGeom>
          <a:noFill/>
        </p:spPr>
        <p:txBody>
          <a:bodyPr wrap="square" rtlCol="0">
            <a:spAutoFit/>
          </a:bodyPr>
          <a:lstStyle/>
          <a:p>
            <a:pPr algn="ctr"/>
            <a:r>
              <a:rPr lang="en-US" sz="1200" b="1" dirty="0" smtClean="0">
                <a:latin typeface="Calibri" pitchFamily="34" charset="0"/>
                <a:cs typeface="Meta Offc Pro"/>
              </a:rPr>
              <a:t>Experience of seniors seeking a new </a:t>
            </a:r>
          </a:p>
          <a:p>
            <a:pPr algn="ctr"/>
            <a:r>
              <a:rPr lang="en-US" sz="1200" b="1" dirty="0" smtClean="0">
                <a:latin typeface="Calibri" pitchFamily="34" charset="0"/>
                <a:cs typeface="Meta Offc Pro"/>
              </a:rPr>
              <a:t>primary care physician:</a:t>
            </a:r>
          </a:p>
        </p:txBody>
      </p:sp>
      <p:sp>
        <p:nvSpPr>
          <p:cNvPr id="12" name="Rectangle 11"/>
          <p:cNvSpPr/>
          <p:nvPr/>
        </p:nvSpPr>
        <p:spPr>
          <a:xfrm>
            <a:off x="1013098" y="1901130"/>
            <a:ext cx="2581348" cy="400110"/>
          </a:xfrm>
          <a:prstGeom prst="rect">
            <a:avLst/>
          </a:prstGeom>
        </p:spPr>
        <p:txBody>
          <a:bodyPr wrap="none">
            <a:spAutoFit/>
          </a:bodyPr>
          <a:lstStyle/>
          <a:p>
            <a:pPr algn="ctr">
              <a:defRPr sz="2000" b="1" i="0" u="none" strike="noStrike" kern="1200" baseline="0">
                <a:solidFill>
                  <a:srgbClr val="000000"/>
                </a:solidFill>
                <a:latin typeface="+mn-lt"/>
                <a:ea typeface="+mn-ea"/>
                <a:cs typeface="+mn-cs"/>
              </a:defRPr>
            </a:pPr>
            <a:r>
              <a:rPr lang="en-US" dirty="0"/>
              <a:t>Primary care physician</a:t>
            </a:r>
          </a:p>
        </p:txBody>
      </p:sp>
      <p:graphicFrame>
        <p:nvGraphicFramePr>
          <p:cNvPr id="26" name="Content Placeholder 6"/>
          <p:cNvGraphicFramePr>
            <a:graphicFrameLocks/>
          </p:cNvGraphicFramePr>
          <p:nvPr>
            <p:extLst>
              <p:ext uri="{D42A27DB-BD31-4B8C-83A1-F6EECF244321}">
                <p14:modId xmlns:p14="http://schemas.microsoft.com/office/powerpoint/2010/main" val="716576374"/>
              </p:ext>
            </p:extLst>
          </p:nvPr>
        </p:nvGraphicFramePr>
        <p:xfrm>
          <a:off x="4774120" y="1158240"/>
          <a:ext cx="4433888" cy="5029200"/>
        </p:xfrm>
        <a:graphic>
          <a:graphicData uri="http://schemas.openxmlformats.org/drawingml/2006/chart">
            <c:chart xmlns:c="http://schemas.openxmlformats.org/drawingml/2006/chart" xmlns:r="http://schemas.openxmlformats.org/officeDocument/2006/relationships" r:id="rId4"/>
          </a:graphicData>
        </a:graphic>
      </p:graphicFrame>
      <p:sp>
        <p:nvSpPr>
          <p:cNvPr id="27" name="TextBox 26"/>
          <p:cNvSpPr txBox="1"/>
          <p:nvPr/>
        </p:nvSpPr>
        <p:spPr>
          <a:xfrm>
            <a:off x="5105400" y="3636109"/>
            <a:ext cx="1066800" cy="646331"/>
          </a:xfrm>
          <a:prstGeom prst="rect">
            <a:avLst/>
          </a:prstGeom>
          <a:noFill/>
        </p:spPr>
        <p:txBody>
          <a:bodyPr wrap="square" rtlCol="0">
            <a:spAutoFit/>
          </a:bodyPr>
          <a:lstStyle/>
          <a:p>
            <a:pPr algn="ctr"/>
            <a:r>
              <a:rPr lang="en-US" sz="1200" b="1" dirty="0" smtClean="0">
                <a:solidFill>
                  <a:schemeClr val="bg1"/>
                </a:solidFill>
                <a:latin typeface="Calibri" pitchFamily="34" charset="0"/>
                <a:cs typeface="Meta Offc Pro"/>
              </a:rPr>
              <a:t>Did not seek a new </a:t>
            </a:r>
          </a:p>
          <a:p>
            <a:pPr algn="ctr"/>
            <a:r>
              <a:rPr lang="en-US" sz="1200" b="1" dirty="0" smtClean="0">
                <a:solidFill>
                  <a:schemeClr val="bg1"/>
                </a:solidFill>
                <a:latin typeface="Calibri" pitchFamily="34" charset="0"/>
                <a:cs typeface="Meta Offc Pro"/>
              </a:rPr>
              <a:t>specialist</a:t>
            </a:r>
          </a:p>
        </p:txBody>
      </p:sp>
      <p:sp>
        <p:nvSpPr>
          <p:cNvPr id="29" name="TextBox 28"/>
          <p:cNvSpPr txBox="1"/>
          <p:nvPr/>
        </p:nvSpPr>
        <p:spPr>
          <a:xfrm>
            <a:off x="7517319" y="2301240"/>
            <a:ext cx="1686441" cy="646331"/>
          </a:xfrm>
          <a:prstGeom prst="rect">
            <a:avLst/>
          </a:prstGeom>
          <a:noFill/>
        </p:spPr>
        <p:txBody>
          <a:bodyPr wrap="square" rtlCol="0">
            <a:spAutoFit/>
          </a:bodyPr>
          <a:lstStyle/>
          <a:p>
            <a:pPr algn="ctr"/>
            <a:r>
              <a:rPr lang="en-US" sz="1200" b="1" dirty="0" smtClean="0">
                <a:latin typeface="Calibri" pitchFamily="34" charset="0"/>
                <a:cs typeface="Meta Offc Pro"/>
              </a:rPr>
              <a:t>Experience of seniors seeking a new specialist:</a:t>
            </a:r>
          </a:p>
        </p:txBody>
      </p:sp>
      <p:sp>
        <p:nvSpPr>
          <p:cNvPr id="33" name="Rectangle 32"/>
          <p:cNvSpPr/>
          <p:nvPr/>
        </p:nvSpPr>
        <p:spPr>
          <a:xfrm>
            <a:off x="6283943" y="1901130"/>
            <a:ext cx="1183657" cy="400110"/>
          </a:xfrm>
          <a:prstGeom prst="rect">
            <a:avLst/>
          </a:prstGeom>
        </p:spPr>
        <p:txBody>
          <a:bodyPr wrap="none">
            <a:spAutoFit/>
          </a:bodyPr>
          <a:lstStyle/>
          <a:p>
            <a:pPr algn="ctr">
              <a:defRPr sz="2000" b="1" i="0" u="none" strike="noStrike" kern="1200" baseline="0">
                <a:solidFill>
                  <a:srgbClr val="000000"/>
                </a:solidFill>
                <a:latin typeface="+mn-lt"/>
                <a:ea typeface="+mn-ea"/>
                <a:cs typeface="+mn-cs"/>
              </a:defRPr>
            </a:pPr>
            <a:r>
              <a:rPr lang="en-US" sz="2000" b="1" dirty="0">
                <a:solidFill>
                  <a:srgbClr val="000000"/>
                </a:solidFill>
              </a:rPr>
              <a:t>Specialist</a:t>
            </a:r>
          </a:p>
        </p:txBody>
      </p:sp>
      <p:cxnSp>
        <p:nvCxnSpPr>
          <p:cNvPr id="36" name="Straight Connector 35"/>
          <p:cNvCxnSpPr/>
          <p:nvPr/>
        </p:nvCxnSpPr>
        <p:spPr>
          <a:xfrm>
            <a:off x="4572000" y="1844040"/>
            <a:ext cx="0" cy="3566160"/>
          </a:xfrm>
          <a:prstGeom prst="line">
            <a:avLst/>
          </a:prstGeom>
          <a:ln w="28575"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694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9069749" y="2293035"/>
            <a:ext cx="78459" cy="2509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437976968"/>
              </p:ext>
            </p:extLst>
          </p:nvPr>
        </p:nvGraphicFramePr>
        <p:xfrm>
          <a:off x="92075" y="115824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91440" y="6217920"/>
            <a:ext cx="8442960" cy="548640"/>
          </a:xfrm>
        </p:spPr>
        <p:txBody>
          <a:bodyPr/>
          <a:lstStyle/>
          <a:p>
            <a:r>
              <a:rPr lang="en-US" sz="1000" dirty="0"/>
              <a:t>NOTES: </a:t>
            </a:r>
            <a:r>
              <a:rPr lang="en-US" sz="1000" dirty="0">
                <a:cs typeface="Meta Offc Pro"/>
              </a:rPr>
              <a:t>*Statistically significantly different between Medicare and privately insured (at 95% confidence level</a:t>
            </a:r>
            <a:r>
              <a:rPr lang="en-US" sz="1000" dirty="0" smtClean="0">
                <a:cs typeface="Meta Offc Pro"/>
              </a:rPr>
              <a:t>)</a:t>
            </a:r>
            <a:r>
              <a:rPr lang="en-US" sz="1000" dirty="0" smtClean="0"/>
              <a:t>.</a:t>
            </a:r>
          </a:p>
          <a:p>
            <a:r>
              <a:rPr lang="en-US" sz="1000" dirty="0"/>
              <a:t>SOURCE:  </a:t>
            </a:r>
            <a:r>
              <a:rPr lang="en-US" sz="1000" baseline="30000" dirty="0" smtClean="0"/>
              <a:t>1</a:t>
            </a:r>
            <a:r>
              <a:rPr lang="en-US" sz="1000" dirty="0" smtClean="0"/>
              <a:t>Kaiser </a:t>
            </a:r>
            <a:r>
              <a:rPr lang="en-US" sz="1000" dirty="0"/>
              <a:t>Family </a:t>
            </a:r>
            <a:r>
              <a:rPr lang="en-US" sz="1000" dirty="0" smtClean="0"/>
              <a:t>Foundation, </a:t>
            </a:r>
            <a:r>
              <a:rPr lang="en-US" sz="1000" i="1" dirty="0" smtClean="0"/>
              <a:t>Cost </a:t>
            </a:r>
            <a:r>
              <a:rPr lang="en-US" sz="1000" i="1" dirty="0"/>
              <a:t>and Access Challenges: A Comparison of Experiences Between Uninsured and Privately Insured </a:t>
            </a:r>
            <a:r>
              <a:rPr lang="en-US" sz="1000" i="1" dirty="0" smtClean="0"/>
              <a:t>Adults, Aged </a:t>
            </a:r>
            <a:r>
              <a:rPr lang="en-US" sz="1000" i="1" dirty="0"/>
              <a:t>55 to 64 with Seniors on Medicare</a:t>
            </a:r>
            <a:r>
              <a:rPr lang="en-US" sz="1000" dirty="0" smtClean="0"/>
              <a:t>, </a:t>
            </a:r>
            <a:r>
              <a:rPr lang="en-US" sz="1000" dirty="0"/>
              <a:t>May </a:t>
            </a:r>
            <a:r>
              <a:rPr lang="en-US" sz="1000" dirty="0" smtClean="0"/>
              <a:t>2012, based</a:t>
            </a:r>
            <a:r>
              <a:rPr lang="en-US" sz="1000" i="1" dirty="0" smtClean="0"/>
              <a:t> </a:t>
            </a:r>
            <a:r>
              <a:rPr lang="en-US" sz="1000" dirty="0" smtClean="0"/>
              <a:t>on analysis</a:t>
            </a:r>
            <a:r>
              <a:rPr lang="en-US" sz="1000" i="1" dirty="0" smtClean="0"/>
              <a:t> of </a:t>
            </a:r>
            <a:r>
              <a:rPr lang="en-US" sz="1000" dirty="0"/>
              <a:t>2010 Health Tracking Household </a:t>
            </a:r>
            <a:r>
              <a:rPr lang="en-US" sz="1000" dirty="0" smtClean="0"/>
              <a:t>Survey;  </a:t>
            </a:r>
            <a:r>
              <a:rPr lang="en-US" sz="1000" baseline="30000" dirty="0" smtClean="0"/>
              <a:t>2</a:t>
            </a:r>
            <a:r>
              <a:rPr lang="en-US" sz="1000" dirty="0" smtClean="0"/>
              <a:t>Medicare </a:t>
            </a:r>
            <a:r>
              <a:rPr lang="en-US" sz="1000" dirty="0"/>
              <a:t>Payment Advisory Commission (</a:t>
            </a:r>
            <a:r>
              <a:rPr lang="en-US" sz="1000" dirty="0" smtClean="0"/>
              <a:t>MedPAC), </a:t>
            </a:r>
            <a:r>
              <a:rPr lang="en-US" sz="1000" i="1" dirty="0" smtClean="0"/>
              <a:t>Report </a:t>
            </a:r>
            <a:r>
              <a:rPr lang="en-US" sz="1000" i="1" dirty="0"/>
              <a:t>to the Congress: Medicare Payment Policy</a:t>
            </a:r>
            <a:r>
              <a:rPr lang="en-US" sz="1000" dirty="0"/>
              <a:t>, March </a:t>
            </a:r>
            <a:r>
              <a:rPr lang="en-US" sz="1000" dirty="0" smtClean="0"/>
              <a:t>2013 (privately insured adults in MedPAC survey are age 50-64).</a:t>
            </a:r>
          </a:p>
          <a:p>
            <a:r>
              <a:rPr lang="en-US" sz="1000" dirty="0"/>
              <a:t>For more information, see the Kaiser Family Foundation issue brief </a:t>
            </a:r>
            <a:r>
              <a:rPr lang="en-US" sz="1000" i="1" dirty="0"/>
              <a:t>Medicare Patients’ Access to Physicians: A Synthesis of the Evidence</a:t>
            </a:r>
            <a:r>
              <a:rPr lang="en-US" sz="1000" dirty="0"/>
              <a:t>, December 2013</a:t>
            </a:r>
            <a:r>
              <a:rPr lang="en-US" sz="1000" dirty="0" smtClean="0"/>
              <a:t>.</a:t>
            </a:r>
            <a:endParaRPr lang="en-US" sz="1000" i="1" dirty="0"/>
          </a:p>
        </p:txBody>
      </p:sp>
      <p:sp>
        <p:nvSpPr>
          <p:cNvPr id="6" name="Title 5"/>
          <p:cNvSpPr>
            <a:spLocks noGrp="1"/>
          </p:cNvSpPr>
          <p:nvPr>
            <p:ph type="title"/>
          </p:nvPr>
        </p:nvSpPr>
        <p:spPr>
          <a:xfrm>
            <a:off x="91440" y="152400"/>
            <a:ext cx="8961120" cy="914400"/>
          </a:xfrm>
        </p:spPr>
        <p:txBody>
          <a:bodyPr/>
          <a:lstStyle/>
          <a:p>
            <a:r>
              <a:rPr lang="en-US" sz="2500" dirty="0" smtClean="0"/>
              <a:t>Seniors on Medicare report foregoing medical care at similar or lower rates than privately insured adults age 50-64</a:t>
            </a:r>
            <a:endParaRPr lang="en-US" sz="2500" dirty="0"/>
          </a:p>
        </p:txBody>
      </p:sp>
      <p:sp>
        <p:nvSpPr>
          <p:cNvPr id="2" name="TextBox 1"/>
          <p:cNvSpPr txBox="1"/>
          <p:nvPr/>
        </p:nvSpPr>
        <p:spPr>
          <a:xfrm>
            <a:off x="3543300" y="1231463"/>
            <a:ext cx="3467100" cy="338554"/>
          </a:xfrm>
          <a:prstGeom prst="rect">
            <a:avLst/>
          </a:prstGeom>
          <a:noFill/>
        </p:spPr>
        <p:txBody>
          <a:bodyPr wrap="square" rtlCol="0">
            <a:spAutoFit/>
          </a:bodyPr>
          <a:lstStyle/>
          <a:p>
            <a:r>
              <a:rPr lang="en-US" sz="1600" b="1" dirty="0" smtClean="0">
                <a:latin typeface="Calibri" pitchFamily="34" charset="0"/>
                <a:cs typeface="Meta Offc Pro"/>
              </a:rPr>
              <a:t>Percent of Medicare Seniors</a:t>
            </a:r>
          </a:p>
        </p:txBody>
      </p:sp>
      <p:graphicFrame>
        <p:nvGraphicFramePr>
          <p:cNvPr id="5" name="Table 4"/>
          <p:cNvGraphicFramePr>
            <a:graphicFrameLocks noGrp="1"/>
          </p:cNvGraphicFramePr>
          <p:nvPr>
            <p:extLst>
              <p:ext uri="{D42A27DB-BD31-4B8C-83A1-F6EECF244321}">
                <p14:modId xmlns:p14="http://schemas.microsoft.com/office/powerpoint/2010/main" val="848350058"/>
              </p:ext>
            </p:extLst>
          </p:nvPr>
        </p:nvGraphicFramePr>
        <p:xfrm>
          <a:off x="152400" y="1615440"/>
          <a:ext cx="3505200" cy="3733801"/>
        </p:xfrm>
        <a:graphic>
          <a:graphicData uri="http://schemas.openxmlformats.org/drawingml/2006/table">
            <a:tbl>
              <a:tblPr firstRow="1" bandRow="1">
                <a:tableStyleId>{5C22544A-7EE6-4342-B048-85BDC9FD1C3A}</a:tableStyleId>
              </a:tblPr>
              <a:tblGrid>
                <a:gridCol w="3505200"/>
              </a:tblGrid>
              <a:tr h="11285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latin typeface="Calibri" pitchFamily="34" charset="0"/>
                          <a:cs typeface="Meta Offc Pro"/>
                        </a:rPr>
                        <a:t>Did not get or delayed needed medical care </a:t>
                      </a:r>
                      <a:r>
                        <a:rPr lang="en-US" sz="1700" b="1" baseline="30000" dirty="0" smtClean="0">
                          <a:solidFill>
                            <a:schemeClr val="tx1"/>
                          </a:solidFill>
                          <a:latin typeface="Calibri" pitchFamily="34" charset="0"/>
                          <a:cs typeface="Meta Offc Pro"/>
                        </a:rPr>
                        <a:t>1</a:t>
                      </a:r>
                      <a:endParaRPr lang="en-US" sz="1700" b="0" baseline="30000" dirty="0" smtClean="0">
                        <a:solidFill>
                          <a:schemeClr val="tx1"/>
                        </a:solidFill>
                        <a:latin typeface="Calibri" pitchFamily="34" charset="0"/>
                        <a:cs typeface="Meta Offc Pro"/>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4766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latin typeface="Calibri" pitchFamily="34" charset="0"/>
                          <a:cs typeface="Meta Offc Pro"/>
                        </a:rPr>
                        <a:t>Did not see doctor or medical person for health problem or condition</a:t>
                      </a:r>
                      <a:r>
                        <a:rPr lang="en-US" sz="1700" b="1" baseline="30000" dirty="0" smtClean="0">
                          <a:solidFill>
                            <a:schemeClr val="tx1"/>
                          </a:solidFill>
                          <a:latin typeface="Calibri" pitchFamily="34" charset="0"/>
                          <a:cs typeface="Meta Offc Pro"/>
                        </a:rPr>
                        <a:t>2</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11285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latin typeface="Calibri" pitchFamily="34" charset="0"/>
                          <a:cs typeface="Meta Offc Pro"/>
                        </a:rPr>
                        <a:t>Did not get needed specialty care</a:t>
                      </a:r>
                      <a:r>
                        <a:rPr lang="en-US" sz="1700" b="1" baseline="30000" dirty="0" smtClean="0">
                          <a:solidFill>
                            <a:schemeClr val="tx1"/>
                          </a:solidFill>
                          <a:latin typeface="Calibri" pitchFamily="34" charset="0"/>
                          <a:cs typeface="Meta Offc Pro"/>
                        </a:rPr>
                        <a:t>1</a:t>
                      </a:r>
                      <a:r>
                        <a:rPr lang="en-US" sz="1700" b="1" dirty="0" smtClean="0">
                          <a:solidFill>
                            <a:schemeClr val="tx1"/>
                          </a:solidFill>
                          <a:latin typeface="Calibri" pitchFamily="34" charset="0"/>
                          <a:cs typeface="Meta Offc Pro"/>
                        </a:rPr>
                        <a:t>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483264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1395632790"/>
              </p:ext>
            </p:extLst>
          </p:nvPr>
        </p:nvGraphicFramePr>
        <p:xfrm>
          <a:off x="184150" y="1234440"/>
          <a:ext cx="8959850" cy="452894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p:cNvSpPr>
            <a:spLocks noGrp="1"/>
          </p:cNvSpPr>
          <p:nvPr>
            <p:ph type="body" sz="quarter" idx="11"/>
          </p:nvPr>
        </p:nvSpPr>
        <p:spPr/>
        <p:txBody>
          <a:bodyPr/>
          <a:lstStyle/>
          <a:p>
            <a:r>
              <a:rPr lang="en-US" sz="1000" dirty="0" smtClean="0"/>
              <a:t>NOTES: Pediatricians were excluded from Medicare and private non-capitated insurance categories.  Physicians who did not respond to relevant survey questions were also excluded. The survey did not ask responding physicians to distinguish Medicare Advantage plans from traditional Medicare or other private insurance</a:t>
            </a:r>
            <a:r>
              <a:rPr lang="en-US" sz="1000" dirty="0"/>
              <a:t>. </a:t>
            </a:r>
            <a:r>
              <a:rPr lang="en-US" sz="1000" dirty="0" smtClean="0"/>
              <a:t>Acceptance rates for patients with insurance status of self-pay or worker’s compensation are not shown. *Indicates </a:t>
            </a:r>
            <a:r>
              <a:rPr lang="en-US" sz="1000" dirty="0"/>
              <a:t>difference </a:t>
            </a:r>
            <a:r>
              <a:rPr lang="en-US" sz="1000" dirty="0" smtClean="0"/>
              <a:t>from Medicare is </a:t>
            </a:r>
            <a:r>
              <a:rPr lang="en-US" sz="1000" dirty="0"/>
              <a:t>statistically significant at the 95% confidence level.</a:t>
            </a:r>
            <a:endParaRPr lang="en-US" sz="1000" dirty="0" smtClean="0"/>
          </a:p>
          <a:p>
            <a:r>
              <a:rPr lang="en-US" sz="1000" dirty="0" smtClean="0"/>
              <a:t>SOURCE: Kaiser Family Foundation analysis of National Ambulatory Medical Care Survey – National Electronic Health Records Survey, 2012.</a:t>
            </a:r>
          </a:p>
          <a:p>
            <a:r>
              <a:rPr lang="en-US" sz="1000" dirty="0"/>
              <a:t>For more information, see the Kaiser Family Foundation issue brief </a:t>
            </a:r>
            <a:r>
              <a:rPr lang="en-US" sz="1000" i="1" dirty="0"/>
              <a:t>Medicare Patients’ Access to Physicians: A Synthesis of the Evidence</a:t>
            </a:r>
            <a:r>
              <a:rPr lang="en-US" sz="1000" dirty="0"/>
              <a:t>, December 2013</a:t>
            </a:r>
            <a:r>
              <a:rPr lang="en-US" sz="1000" dirty="0" smtClean="0"/>
              <a:t>.</a:t>
            </a:r>
            <a:endParaRPr lang="en-US" sz="1000" i="1" dirty="0"/>
          </a:p>
        </p:txBody>
      </p:sp>
      <p:sp>
        <p:nvSpPr>
          <p:cNvPr id="4" name="Title 3"/>
          <p:cNvSpPr>
            <a:spLocks noGrp="1"/>
          </p:cNvSpPr>
          <p:nvPr>
            <p:ph type="title"/>
          </p:nvPr>
        </p:nvSpPr>
        <p:spPr>
          <a:xfrm>
            <a:off x="91440" y="152400"/>
            <a:ext cx="8961120" cy="914400"/>
          </a:xfrm>
        </p:spPr>
        <p:txBody>
          <a:bodyPr/>
          <a:lstStyle/>
          <a:p>
            <a:r>
              <a:rPr lang="en-US" sz="2500" dirty="0" smtClean="0"/>
              <a:t>Most office-based physicians accept new Medicare patients; rates for Medicare are the same or better than private insurance</a:t>
            </a:r>
            <a:endParaRPr lang="en-US" sz="2500" dirty="0"/>
          </a:p>
        </p:txBody>
      </p:sp>
      <p:sp>
        <p:nvSpPr>
          <p:cNvPr id="2" name="TextBox 1"/>
          <p:cNvSpPr txBox="1"/>
          <p:nvPr/>
        </p:nvSpPr>
        <p:spPr>
          <a:xfrm>
            <a:off x="2286000" y="1234440"/>
            <a:ext cx="6324601" cy="307777"/>
          </a:xfrm>
          <a:prstGeom prst="rect">
            <a:avLst/>
          </a:prstGeom>
          <a:noFill/>
        </p:spPr>
        <p:txBody>
          <a:bodyPr wrap="square" rtlCol="0">
            <a:spAutoFit/>
          </a:bodyPr>
          <a:lstStyle/>
          <a:p>
            <a:pPr algn="ctr"/>
            <a:r>
              <a:rPr lang="en-US" sz="1400" b="1" dirty="0"/>
              <a:t>Percentage of </a:t>
            </a:r>
            <a:r>
              <a:rPr lang="en-US" sz="1400" b="1" dirty="0" smtClean="0"/>
              <a:t>physicians accepting new patients</a:t>
            </a:r>
            <a:r>
              <a:rPr lang="en-US" sz="1400" b="1" dirty="0"/>
              <a:t>, by </a:t>
            </a:r>
            <a:r>
              <a:rPr lang="en-US" sz="1400" b="1" dirty="0" smtClean="0"/>
              <a:t>patient insurance type, 2012</a:t>
            </a:r>
            <a:endParaRPr lang="en-US" sz="1400" b="1" dirty="0"/>
          </a:p>
        </p:txBody>
      </p:sp>
      <p:sp>
        <p:nvSpPr>
          <p:cNvPr id="3" name="TextBox 2"/>
          <p:cNvSpPr txBox="1"/>
          <p:nvPr/>
        </p:nvSpPr>
        <p:spPr>
          <a:xfrm rot="16200000">
            <a:off x="-756167" y="3030974"/>
            <a:ext cx="2362201" cy="369332"/>
          </a:xfrm>
          <a:prstGeom prst="rect">
            <a:avLst/>
          </a:prstGeom>
          <a:noFill/>
        </p:spPr>
        <p:txBody>
          <a:bodyPr wrap="square" rtlCol="0">
            <a:spAutoFit/>
          </a:bodyPr>
          <a:lstStyle/>
          <a:p>
            <a:pPr algn="ctr"/>
            <a:r>
              <a:rPr lang="en-US" b="1" dirty="0" smtClean="0">
                <a:latin typeface="Calibri" pitchFamily="34" charset="0"/>
                <a:cs typeface="Meta Offc Pro"/>
              </a:rPr>
              <a:t>Patient insurance </a:t>
            </a:r>
            <a:r>
              <a:rPr lang="en-US" b="1" dirty="0">
                <a:latin typeface="Calibri" pitchFamily="34" charset="0"/>
                <a:cs typeface="Meta Offc Pro"/>
              </a:rPr>
              <a:t>t</a:t>
            </a:r>
            <a:r>
              <a:rPr lang="en-US" b="1" dirty="0" smtClean="0">
                <a:latin typeface="Calibri" pitchFamily="34" charset="0"/>
                <a:cs typeface="Meta Offc Pro"/>
              </a:rPr>
              <a:t>ype</a:t>
            </a:r>
          </a:p>
        </p:txBody>
      </p:sp>
    </p:spTree>
    <p:extLst>
      <p:ext uri="{BB962C8B-B14F-4D97-AF65-F5344CB8AC3E}">
        <p14:creationId xmlns:p14="http://schemas.microsoft.com/office/powerpoint/2010/main" val="169085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sz="1000" dirty="0"/>
              <a:t>NOTES: </a:t>
            </a:r>
            <a:r>
              <a:rPr lang="en-US" sz="1000" dirty="0" smtClean="0"/>
              <a:t>Pediatricians are excluded </a:t>
            </a:r>
            <a:r>
              <a:rPr lang="en-US" sz="1000" dirty="0"/>
              <a:t>from this analysis.  </a:t>
            </a:r>
            <a:r>
              <a:rPr lang="en-US" sz="1000" dirty="0" smtClean="0"/>
              <a:t>Physicians were not asked to distinguish between patients in traditional Medicare and Medicare </a:t>
            </a:r>
            <a:r>
              <a:rPr lang="en-US" sz="1000" dirty="0"/>
              <a:t>Advantage </a:t>
            </a:r>
            <a:r>
              <a:rPr lang="en-US" sz="1000" dirty="0" smtClean="0"/>
              <a:t>plans.  </a:t>
            </a:r>
            <a:endParaRPr lang="en-US" sz="1000" dirty="0"/>
          </a:p>
          <a:p>
            <a:r>
              <a:rPr lang="en-US" sz="1000" dirty="0"/>
              <a:t>SOURCE: National Ambulatory Medical Care Survey </a:t>
            </a:r>
            <a:r>
              <a:rPr lang="en-US" sz="1000" dirty="0" smtClean="0"/>
              <a:t>– National Electronic </a:t>
            </a:r>
            <a:r>
              <a:rPr lang="en-US" sz="1000" dirty="0"/>
              <a:t>Health Records </a:t>
            </a:r>
            <a:r>
              <a:rPr lang="en-US" sz="1000" dirty="0" smtClean="0"/>
              <a:t>Survey, 2012.</a:t>
            </a:r>
          </a:p>
          <a:p>
            <a:r>
              <a:rPr lang="en-US" sz="1000" dirty="0"/>
              <a:t>For more information, see the Kaiser Family Foundation issue brief </a:t>
            </a:r>
            <a:r>
              <a:rPr lang="en-US" sz="1000" i="1" dirty="0"/>
              <a:t>Medicare Patients’ Access to Physicians: A Synthesis of the Evidence</a:t>
            </a:r>
            <a:r>
              <a:rPr lang="en-US" sz="1000" dirty="0"/>
              <a:t>, December 2013</a:t>
            </a:r>
            <a:r>
              <a:rPr lang="en-US" sz="1000" dirty="0" smtClean="0"/>
              <a:t>.</a:t>
            </a:r>
            <a:endParaRPr lang="en-US" sz="1000" i="1" dirty="0"/>
          </a:p>
        </p:txBody>
      </p:sp>
      <p:sp>
        <p:nvSpPr>
          <p:cNvPr id="5" name="Title 4"/>
          <p:cNvSpPr>
            <a:spLocks noGrp="1"/>
          </p:cNvSpPr>
          <p:nvPr>
            <p:ph type="title"/>
          </p:nvPr>
        </p:nvSpPr>
        <p:spPr>
          <a:xfrm>
            <a:off x="91440" y="152400"/>
            <a:ext cx="8961120" cy="914400"/>
          </a:xfrm>
        </p:spPr>
        <p:txBody>
          <a:bodyPr/>
          <a:lstStyle/>
          <a:p>
            <a:r>
              <a:rPr lang="en-US" sz="2600" dirty="0"/>
              <a:t>Across all states, most physicians accept new Medicare </a:t>
            </a:r>
            <a:r>
              <a:rPr lang="en-US" sz="2600" dirty="0" smtClean="0"/>
              <a:t>patients</a:t>
            </a:r>
            <a:endParaRPr lang="en-US" sz="2600" dirty="0"/>
          </a:p>
        </p:txBody>
      </p:sp>
      <p:graphicFrame>
        <p:nvGraphicFramePr>
          <p:cNvPr id="71" name="Table 70"/>
          <p:cNvGraphicFramePr>
            <a:graphicFrameLocks noGrp="1"/>
          </p:cNvGraphicFramePr>
          <p:nvPr>
            <p:extLst>
              <p:ext uri="{D42A27DB-BD31-4B8C-83A1-F6EECF244321}">
                <p14:modId xmlns:p14="http://schemas.microsoft.com/office/powerpoint/2010/main" val="3214731793"/>
              </p:ext>
            </p:extLst>
          </p:nvPr>
        </p:nvGraphicFramePr>
        <p:xfrm>
          <a:off x="1832075" y="5151120"/>
          <a:ext cx="5479851" cy="655320"/>
        </p:xfrm>
        <a:graphic>
          <a:graphicData uri="http://schemas.openxmlformats.org/drawingml/2006/table">
            <a:tbl>
              <a:tblPr firstRow="1" bandRow="1">
                <a:tableStyleId>{5C22544A-7EE6-4342-B048-85BDC9FD1C3A}</a:tableStyleId>
              </a:tblPr>
              <a:tblGrid>
                <a:gridCol w="1826617"/>
                <a:gridCol w="1826617"/>
                <a:gridCol w="1826617"/>
              </a:tblGrid>
              <a:tr h="228600">
                <a:tc>
                  <a:txBody>
                    <a:bodyPr/>
                    <a:lstStyle/>
                    <a:p>
                      <a:pPr algn="ctr"/>
                      <a:endParaRPr lang="en-US" sz="5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lang="en-US" sz="5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tc>
                  <a:txBody>
                    <a:bodyPr/>
                    <a:lstStyle/>
                    <a:p>
                      <a:pPr algn="ctr"/>
                      <a:endParaRPr lang="en-US" sz="5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r>
              <a:tr h="76200">
                <a:tc>
                  <a:txBody>
                    <a:bodyPr/>
                    <a:lstStyle/>
                    <a:p>
                      <a:pPr algn="ctr"/>
                      <a:r>
                        <a:rPr lang="en-US" sz="1600" b="1" dirty="0" smtClean="0">
                          <a:solidFill>
                            <a:schemeClr val="tx1"/>
                          </a:solidFill>
                        </a:rPr>
                        <a:t>79% - 79.9%</a:t>
                      </a:r>
                      <a:endParaRPr lang="en-US" sz="1600" b="1"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1" dirty="0" smtClean="0">
                          <a:solidFill>
                            <a:schemeClr val="tx1"/>
                          </a:solidFill>
                        </a:rPr>
                        <a:t>80% - 89.9%</a:t>
                      </a:r>
                      <a:endParaRPr lang="en-US" sz="1600" b="1"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1" dirty="0" smtClean="0">
                          <a:solidFill>
                            <a:schemeClr val="tx1"/>
                          </a:solidFill>
                        </a:rPr>
                        <a:t>90% - 100%</a:t>
                      </a:r>
                      <a:endParaRPr lang="en-US" sz="1600" b="1"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66675">
                <a:tc>
                  <a:txBody>
                    <a:bodyPr/>
                    <a:lstStyle/>
                    <a:p>
                      <a:pPr algn="ctr"/>
                      <a:r>
                        <a:rPr lang="en-US" sz="1200" dirty="0" smtClean="0">
                          <a:solidFill>
                            <a:schemeClr val="tx1"/>
                          </a:solidFill>
                        </a:rPr>
                        <a:t>(4 states)</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(19 states, DC)</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(27 states)</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6" name="Shape - Kentucky"/>
          <p:cNvSpPr>
            <a:spLocks noChangeAspect="1"/>
          </p:cNvSpPr>
          <p:nvPr/>
        </p:nvSpPr>
        <p:spPr bwMode="auto">
          <a:xfrm>
            <a:off x="6003661" y="2654897"/>
            <a:ext cx="959456" cy="526670"/>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7" name="Shape - Wyoming"/>
          <p:cNvSpPr>
            <a:spLocks noChangeAspect="1"/>
          </p:cNvSpPr>
          <p:nvPr/>
        </p:nvSpPr>
        <p:spPr bwMode="auto">
          <a:xfrm>
            <a:off x="3305086" y="1782954"/>
            <a:ext cx="898993" cy="722377"/>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8" name="Shape - West Virginia"/>
          <p:cNvSpPr>
            <a:spLocks noChangeAspect="1"/>
          </p:cNvSpPr>
          <p:nvPr/>
        </p:nvSpPr>
        <p:spPr bwMode="auto">
          <a:xfrm>
            <a:off x="6870837" y="2325531"/>
            <a:ext cx="552126" cy="568039"/>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9" name="Shape - Washington"/>
          <p:cNvSpPr>
            <a:spLocks noChangeAspect="1"/>
          </p:cNvSpPr>
          <p:nvPr/>
        </p:nvSpPr>
        <p:spPr bwMode="auto">
          <a:xfrm>
            <a:off x="1978076" y="930098"/>
            <a:ext cx="836940" cy="604633"/>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grpSp>
        <p:nvGrpSpPr>
          <p:cNvPr id="10" name="Shape - Virginia"/>
          <p:cNvGrpSpPr>
            <a:grpSpLocks/>
          </p:cNvGrpSpPr>
          <p:nvPr/>
        </p:nvGrpSpPr>
        <p:grpSpPr bwMode="auto">
          <a:xfrm>
            <a:off x="6802413" y="2444867"/>
            <a:ext cx="1011966" cy="598270"/>
            <a:chOff x="3911" y="1540"/>
            <a:chExt cx="636" cy="376"/>
          </a:xfrm>
          <a:solidFill>
            <a:schemeClr val="accent4"/>
          </a:solidFill>
        </p:grpSpPr>
        <p:sp>
          <p:nvSpPr>
            <p:cNvPr id="11"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12"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grpSp>
      <p:sp>
        <p:nvSpPr>
          <p:cNvPr id="13" name="Shape - Vermont"/>
          <p:cNvSpPr>
            <a:spLocks noChangeAspect="1"/>
          </p:cNvSpPr>
          <p:nvPr/>
        </p:nvSpPr>
        <p:spPr bwMode="auto">
          <a:xfrm>
            <a:off x="7699814" y="1377205"/>
            <a:ext cx="221167" cy="402560"/>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5">
              <a:lumMod val="40000"/>
              <a:lumOff val="60000"/>
            </a:schemeClr>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14" name="Shape - Utah"/>
          <p:cNvSpPr>
            <a:spLocks noChangeAspect="1"/>
          </p:cNvSpPr>
          <p:nvPr/>
        </p:nvSpPr>
        <p:spPr bwMode="auto">
          <a:xfrm>
            <a:off x="2867525" y="2217334"/>
            <a:ext cx="695330" cy="887856"/>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15" name="Shape - Texas"/>
          <p:cNvSpPr>
            <a:spLocks noChangeAspect="1"/>
          </p:cNvSpPr>
          <p:nvPr/>
        </p:nvSpPr>
        <p:spPr bwMode="auto">
          <a:xfrm>
            <a:off x="3744241" y="3226117"/>
            <a:ext cx="1820262" cy="166592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6" name="Shape - Tennessee"/>
          <p:cNvSpPr>
            <a:spLocks noChangeAspect="1"/>
          </p:cNvSpPr>
          <p:nvPr/>
        </p:nvSpPr>
        <p:spPr bwMode="auto">
          <a:xfrm>
            <a:off x="5941610" y="2995401"/>
            <a:ext cx="1102660" cy="397786"/>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7" name="Shape - South Dakota"/>
          <p:cNvSpPr>
            <a:spLocks noChangeAspect="1"/>
          </p:cNvSpPr>
          <p:nvPr/>
        </p:nvSpPr>
        <p:spPr bwMode="auto">
          <a:xfrm>
            <a:off x="4175442" y="1687484"/>
            <a:ext cx="922863" cy="595086"/>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8" name="Shape - South Carolina"/>
          <p:cNvSpPr>
            <a:spLocks noChangeAspect="1"/>
          </p:cNvSpPr>
          <p:nvPr/>
        </p:nvSpPr>
        <p:spPr bwMode="auto">
          <a:xfrm>
            <a:off x="6885154" y="3187927"/>
            <a:ext cx="647596" cy="504393"/>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9" name="Shape - Rhode Island"/>
          <p:cNvSpPr>
            <a:spLocks noChangeAspect="1"/>
          </p:cNvSpPr>
          <p:nvPr/>
        </p:nvSpPr>
        <p:spPr bwMode="auto">
          <a:xfrm>
            <a:off x="8011674" y="1830684"/>
            <a:ext cx="120927" cy="101833"/>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5">
              <a:lumMod val="40000"/>
              <a:lumOff val="60000"/>
            </a:schemeClr>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20" name="Shape - Pennsylvania"/>
          <p:cNvSpPr>
            <a:spLocks noChangeAspect="1"/>
          </p:cNvSpPr>
          <p:nvPr/>
        </p:nvSpPr>
        <p:spPr bwMode="auto">
          <a:xfrm>
            <a:off x="6993353" y="1961161"/>
            <a:ext cx="747833" cy="483707"/>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21" name="Shape - Oregon"/>
          <p:cNvSpPr>
            <a:spLocks noChangeAspect="1"/>
          </p:cNvSpPr>
          <p:nvPr/>
        </p:nvSpPr>
        <p:spPr bwMode="auto">
          <a:xfrm>
            <a:off x="1777589" y="1367658"/>
            <a:ext cx="1046969" cy="786023"/>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5">
              <a:lumMod val="40000"/>
              <a:lumOff val="60000"/>
            </a:schemeClr>
          </a:solidFill>
          <a:ln w="12700">
            <a:solidFill>
              <a:schemeClr val="accent2"/>
            </a:solidFill>
            <a:prstDash val="solid"/>
            <a:round/>
            <a:headEnd/>
            <a:tailEnd/>
          </a:ln>
        </p:spPr>
        <p:txBody>
          <a:bodyPr/>
          <a:lstStyle/>
          <a:p>
            <a:pPr>
              <a:defRPr/>
            </a:pPr>
            <a:endParaRPr lang="en-US" sz="1300">
              <a:solidFill>
                <a:srgbClr val="000000"/>
              </a:solidFill>
              <a:latin typeface="Calibri" pitchFamily="34" charset="0"/>
            </a:endParaRPr>
          </a:p>
        </p:txBody>
      </p:sp>
      <p:sp>
        <p:nvSpPr>
          <p:cNvPr id="22" name="Shape - Oklahoma"/>
          <p:cNvSpPr>
            <a:spLocks noChangeAspect="1"/>
          </p:cNvSpPr>
          <p:nvPr/>
        </p:nvSpPr>
        <p:spPr bwMode="auto">
          <a:xfrm>
            <a:off x="4272502" y="3130647"/>
            <a:ext cx="1128120" cy="536214"/>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23" name="Shape - Ohio"/>
          <p:cNvSpPr>
            <a:spLocks noChangeAspect="1"/>
          </p:cNvSpPr>
          <p:nvPr/>
        </p:nvSpPr>
        <p:spPr bwMode="auto">
          <a:xfrm>
            <a:off x="6487371" y="2094815"/>
            <a:ext cx="548946" cy="620544"/>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4"/>
          </a:solidFill>
          <a:ln w="12700">
            <a:solidFill>
              <a:schemeClr val="accent2"/>
            </a:solidFill>
            <a:prstDash val="solid"/>
            <a:round/>
            <a:headEnd/>
            <a:tailEnd/>
          </a:ln>
        </p:spPr>
        <p:txBody>
          <a:bodyPr/>
          <a:lstStyle/>
          <a:p>
            <a:pPr>
              <a:defRPr/>
            </a:pPr>
            <a:endParaRPr lang="en-US" sz="1300">
              <a:solidFill>
                <a:srgbClr val="000000"/>
              </a:solidFill>
              <a:latin typeface="Calibri" pitchFamily="34" charset="0"/>
            </a:endParaRPr>
          </a:p>
        </p:txBody>
      </p:sp>
      <p:sp>
        <p:nvSpPr>
          <p:cNvPr id="24" name="Shape - North Dakota"/>
          <p:cNvSpPr>
            <a:spLocks noChangeAspect="1"/>
          </p:cNvSpPr>
          <p:nvPr/>
        </p:nvSpPr>
        <p:spPr bwMode="auto">
          <a:xfrm>
            <a:off x="4196507" y="1200595"/>
            <a:ext cx="878306" cy="507573"/>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25" name="Shape - North Carolina"/>
          <p:cNvSpPr>
            <a:spLocks noChangeAspect="1"/>
          </p:cNvSpPr>
          <p:nvPr/>
        </p:nvSpPr>
        <p:spPr bwMode="auto">
          <a:xfrm>
            <a:off x="6756271" y="2841058"/>
            <a:ext cx="1115390" cy="480523"/>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grpSp>
        <p:nvGrpSpPr>
          <p:cNvPr id="26" name="Shape - New York"/>
          <p:cNvGrpSpPr>
            <a:grpSpLocks/>
          </p:cNvGrpSpPr>
          <p:nvPr/>
        </p:nvGrpSpPr>
        <p:grpSpPr bwMode="auto">
          <a:xfrm>
            <a:off x="7056997" y="1413802"/>
            <a:ext cx="1046969" cy="701693"/>
            <a:chOff x="4071" y="893"/>
            <a:chExt cx="658" cy="440"/>
          </a:xfrm>
          <a:solidFill>
            <a:schemeClr val="accent4"/>
          </a:solidFill>
        </p:grpSpPr>
        <p:sp>
          <p:nvSpPr>
            <p:cNvPr id="27"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grpFill/>
            <a:ln w="12700">
              <a:solidFill>
                <a:schemeClr val="accent2"/>
              </a:solidFill>
              <a:prstDash val="solid"/>
              <a:round/>
              <a:headEnd/>
              <a:tailEnd/>
            </a:ln>
          </p:spPr>
          <p:txBody>
            <a:bodyPr/>
            <a:lstStyle/>
            <a:p>
              <a:pPr>
                <a:defRPr/>
              </a:pPr>
              <a:endParaRPr lang="en-US" sz="1300">
                <a:solidFill>
                  <a:srgbClr val="000000"/>
                </a:solidFill>
                <a:latin typeface="Calibri" pitchFamily="34" charset="0"/>
              </a:endParaRPr>
            </a:p>
          </p:txBody>
        </p:sp>
        <p:sp>
          <p:nvSpPr>
            <p:cNvPr id="28"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grpFill/>
            <a:ln w="12700">
              <a:solidFill>
                <a:schemeClr val="accent2"/>
              </a:solidFill>
              <a:prstDash val="solid"/>
              <a:round/>
              <a:headEnd/>
              <a:tailEnd/>
            </a:ln>
          </p:spPr>
          <p:txBody>
            <a:bodyPr/>
            <a:lstStyle/>
            <a:p>
              <a:pPr>
                <a:defRPr/>
              </a:pPr>
              <a:endParaRPr lang="en-US" sz="1300">
                <a:solidFill>
                  <a:srgbClr val="000000"/>
                </a:solidFill>
                <a:latin typeface="Calibri" pitchFamily="34" charset="0"/>
              </a:endParaRPr>
            </a:p>
          </p:txBody>
        </p:sp>
      </p:grpSp>
      <p:sp>
        <p:nvSpPr>
          <p:cNvPr id="29" name="Shape - New Mexico"/>
          <p:cNvSpPr>
            <a:spLocks noChangeAspect="1"/>
          </p:cNvSpPr>
          <p:nvPr/>
        </p:nvSpPr>
        <p:spPr bwMode="auto">
          <a:xfrm>
            <a:off x="3386238" y="3097231"/>
            <a:ext cx="900583" cy="879900"/>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30" name="Shape - New Jersey"/>
          <p:cNvSpPr>
            <a:spLocks noChangeAspect="1"/>
          </p:cNvSpPr>
          <p:nvPr/>
        </p:nvSpPr>
        <p:spPr bwMode="auto">
          <a:xfrm>
            <a:off x="7671177" y="2016847"/>
            <a:ext cx="197300" cy="386647"/>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1" name="Shape - New Hampshire"/>
          <p:cNvSpPr>
            <a:spLocks noChangeAspect="1"/>
          </p:cNvSpPr>
          <p:nvPr/>
        </p:nvSpPr>
        <p:spPr bwMode="auto">
          <a:xfrm>
            <a:off x="7862117" y="1300837"/>
            <a:ext cx="257764" cy="448703"/>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32" name="Shape - Nevada"/>
          <p:cNvSpPr>
            <a:spLocks noChangeAspect="1"/>
          </p:cNvSpPr>
          <p:nvPr/>
        </p:nvSpPr>
        <p:spPr bwMode="auto">
          <a:xfrm>
            <a:off x="2175382" y="2080494"/>
            <a:ext cx="833759" cy="1242686"/>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33" name="Shape - Nebraska"/>
          <p:cNvSpPr>
            <a:spLocks noChangeAspect="1"/>
          </p:cNvSpPr>
          <p:nvPr/>
        </p:nvSpPr>
        <p:spPr bwMode="auto">
          <a:xfrm>
            <a:off x="4167484" y="2182328"/>
            <a:ext cx="1097887" cy="488480"/>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4" name="Shape - Montana"/>
          <p:cNvSpPr>
            <a:spLocks noChangeAspect="1"/>
          </p:cNvSpPr>
          <p:nvPr/>
        </p:nvSpPr>
        <p:spPr bwMode="auto">
          <a:xfrm>
            <a:off x="2890447" y="1073302"/>
            <a:ext cx="1309506" cy="805117"/>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5" name="Shape - Missouri"/>
          <p:cNvSpPr>
            <a:spLocks noChangeAspect="1"/>
          </p:cNvSpPr>
          <p:nvPr/>
        </p:nvSpPr>
        <p:spPr bwMode="auto">
          <a:xfrm>
            <a:off x="5209681" y="2533967"/>
            <a:ext cx="865579" cy="703283"/>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36" name="Shape - Mississippi"/>
          <p:cNvSpPr>
            <a:spLocks noChangeAspect="1"/>
          </p:cNvSpPr>
          <p:nvPr/>
        </p:nvSpPr>
        <p:spPr bwMode="auto">
          <a:xfrm>
            <a:off x="5827044" y="3369315"/>
            <a:ext cx="451880" cy="776479"/>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7" name="Shape - Minnesota"/>
          <p:cNvSpPr>
            <a:spLocks noChangeAspect="1"/>
          </p:cNvSpPr>
          <p:nvPr/>
        </p:nvSpPr>
        <p:spPr bwMode="auto">
          <a:xfrm>
            <a:off x="4931617" y="1138538"/>
            <a:ext cx="859217" cy="959456"/>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8" name="Shape - Massachusetts"/>
          <p:cNvSpPr>
            <a:spLocks noChangeAspect="1"/>
          </p:cNvSpPr>
          <p:nvPr/>
        </p:nvSpPr>
        <p:spPr bwMode="auto">
          <a:xfrm>
            <a:off x="7806423" y="1687484"/>
            <a:ext cx="469387" cy="211623"/>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9" name="Shape - Maryland"/>
          <p:cNvSpPr>
            <a:spLocks noChangeAspect="1"/>
          </p:cNvSpPr>
          <p:nvPr/>
        </p:nvSpPr>
        <p:spPr bwMode="auto">
          <a:xfrm>
            <a:off x="7177924" y="2346214"/>
            <a:ext cx="636456" cy="259356"/>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40" name="Shape - Maine"/>
          <p:cNvSpPr>
            <a:spLocks noChangeAspect="1"/>
          </p:cNvSpPr>
          <p:nvPr/>
        </p:nvSpPr>
        <p:spPr bwMode="auto">
          <a:xfrm>
            <a:off x="7916214" y="899868"/>
            <a:ext cx="493253" cy="709647"/>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41" name="Shape - Louisiana"/>
          <p:cNvSpPr>
            <a:spLocks noChangeAspect="1"/>
          </p:cNvSpPr>
          <p:nvPr/>
        </p:nvSpPr>
        <p:spPr bwMode="auto">
          <a:xfrm>
            <a:off x="5469038" y="3720957"/>
            <a:ext cx="774887" cy="610997"/>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42" name="Shape - Kansas"/>
          <p:cNvSpPr>
            <a:spLocks noChangeAspect="1"/>
          </p:cNvSpPr>
          <p:nvPr/>
        </p:nvSpPr>
        <p:spPr bwMode="auto">
          <a:xfrm>
            <a:off x="4399795" y="2656488"/>
            <a:ext cx="969003" cy="486893"/>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43" name="Shape - Iowa"/>
          <p:cNvSpPr>
            <a:spLocks noChangeAspect="1"/>
          </p:cNvSpPr>
          <p:nvPr/>
        </p:nvSpPr>
        <p:spPr bwMode="auto">
          <a:xfrm>
            <a:off x="5083984" y="2069357"/>
            <a:ext cx="760566" cy="488480"/>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44" name="Shape - Indiana"/>
          <p:cNvSpPr>
            <a:spLocks noChangeAspect="1"/>
          </p:cNvSpPr>
          <p:nvPr/>
        </p:nvSpPr>
        <p:spPr bwMode="auto">
          <a:xfrm>
            <a:off x="6159594" y="2234834"/>
            <a:ext cx="423240" cy="688963"/>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45" name="Shape - Illinois"/>
          <p:cNvSpPr>
            <a:spLocks noChangeAspect="1"/>
          </p:cNvSpPr>
          <p:nvPr/>
        </p:nvSpPr>
        <p:spPr bwMode="auto">
          <a:xfrm>
            <a:off x="5696046" y="2172781"/>
            <a:ext cx="548946" cy="889450"/>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46" name="Shape - Idaho"/>
          <p:cNvSpPr>
            <a:spLocks noChangeAspect="1"/>
          </p:cNvSpPr>
          <p:nvPr/>
        </p:nvSpPr>
        <p:spPr bwMode="auto">
          <a:xfrm>
            <a:off x="2633622" y="1062167"/>
            <a:ext cx="752610" cy="1199720"/>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grpSp>
        <p:nvGrpSpPr>
          <p:cNvPr id="47" name="Shape - Hawaii"/>
          <p:cNvGrpSpPr/>
          <p:nvPr/>
        </p:nvGrpSpPr>
        <p:grpSpPr>
          <a:xfrm>
            <a:off x="1735353" y="3926373"/>
            <a:ext cx="623727" cy="478934"/>
            <a:chOff x="2322512" y="5000625"/>
            <a:chExt cx="622300" cy="477838"/>
          </a:xfrm>
          <a:solidFill>
            <a:schemeClr val="accent4"/>
          </a:solidFill>
        </p:grpSpPr>
        <p:sp>
          <p:nvSpPr>
            <p:cNvPr id="48"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49"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0"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1"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2"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3"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4"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5"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grpSp>
      <p:sp>
        <p:nvSpPr>
          <p:cNvPr id="56" name="Shape - Georgia"/>
          <p:cNvSpPr>
            <a:spLocks noChangeAspect="1"/>
          </p:cNvSpPr>
          <p:nvPr/>
        </p:nvSpPr>
        <p:spPr bwMode="auto">
          <a:xfrm>
            <a:off x="6586017" y="3286577"/>
            <a:ext cx="709647" cy="723966"/>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57" name="Shape - Florida"/>
          <p:cNvSpPr>
            <a:spLocks noChangeAspect="1"/>
          </p:cNvSpPr>
          <p:nvPr/>
        </p:nvSpPr>
        <p:spPr bwMode="auto">
          <a:xfrm>
            <a:off x="6425314" y="3907124"/>
            <a:ext cx="1209267" cy="811479"/>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58" name="Shape - Delaware"/>
          <p:cNvSpPr>
            <a:spLocks noChangeAspect="1"/>
          </p:cNvSpPr>
          <p:nvPr/>
        </p:nvSpPr>
        <p:spPr bwMode="auto">
          <a:xfrm>
            <a:off x="7656856" y="2333485"/>
            <a:ext cx="154340" cy="19094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59" name="Shape - Connecticut"/>
          <p:cNvSpPr>
            <a:spLocks noChangeAspect="1"/>
          </p:cNvSpPr>
          <p:nvPr/>
        </p:nvSpPr>
        <p:spPr bwMode="auto">
          <a:xfrm>
            <a:off x="7822340" y="1845004"/>
            <a:ext cx="243443" cy="186167"/>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60" name="Shape - Colorado"/>
          <p:cNvSpPr>
            <a:spLocks noChangeAspect="1"/>
          </p:cNvSpPr>
          <p:nvPr/>
        </p:nvSpPr>
        <p:spPr bwMode="auto">
          <a:xfrm>
            <a:off x="3489662" y="2457595"/>
            <a:ext cx="930819" cy="684190"/>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1" name="Shape - California"/>
          <p:cNvSpPr>
            <a:spLocks noChangeAspect="1"/>
          </p:cNvSpPr>
          <p:nvPr/>
        </p:nvSpPr>
        <p:spPr bwMode="auto">
          <a:xfrm>
            <a:off x="1694853" y="1978664"/>
            <a:ext cx="1101070" cy="1677063"/>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2" name="Shape - Arkansas"/>
          <p:cNvSpPr>
            <a:spLocks noChangeAspect="1"/>
          </p:cNvSpPr>
          <p:nvPr/>
        </p:nvSpPr>
        <p:spPr bwMode="auto">
          <a:xfrm>
            <a:off x="5376754" y="3157697"/>
            <a:ext cx="634866" cy="583950"/>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63" name="Shape - Arizona"/>
          <p:cNvSpPr>
            <a:spLocks noChangeAspect="1"/>
          </p:cNvSpPr>
          <p:nvPr/>
        </p:nvSpPr>
        <p:spPr bwMode="auto">
          <a:xfrm>
            <a:off x="2649539" y="3031994"/>
            <a:ext cx="846487" cy="929227"/>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4" name="Shape - Alaska"/>
          <p:cNvSpPr>
            <a:spLocks noChangeAspect="1"/>
          </p:cNvSpPr>
          <p:nvPr/>
        </p:nvSpPr>
        <p:spPr bwMode="auto">
          <a:xfrm>
            <a:off x="206380" y="3448645"/>
            <a:ext cx="1355524" cy="1320940"/>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5">
              <a:lumMod val="40000"/>
              <a:lumOff val="60000"/>
            </a:schemeClr>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5" name="Shape - Alabama"/>
          <p:cNvSpPr>
            <a:spLocks noChangeAspect="1"/>
          </p:cNvSpPr>
          <p:nvPr/>
        </p:nvSpPr>
        <p:spPr bwMode="auto">
          <a:xfrm>
            <a:off x="6256657" y="3323174"/>
            <a:ext cx="510756" cy="787613"/>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6" name="Shape - District of Columbia (star)"/>
          <p:cNvSpPr>
            <a:spLocks noChangeArrowheads="1"/>
          </p:cNvSpPr>
          <p:nvPr/>
        </p:nvSpPr>
        <p:spPr bwMode="auto">
          <a:xfrm>
            <a:off x="7386363" y="2416221"/>
            <a:ext cx="208440" cy="202076"/>
          </a:xfrm>
          <a:prstGeom prst="star5">
            <a:avLst/>
          </a:prstGeom>
          <a:solidFill>
            <a:schemeClr val="accent4"/>
          </a:solidFill>
          <a:ln w="12700">
            <a:solidFill>
              <a:schemeClr val="accent2"/>
            </a:solidFill>
            <a:miter lim="800000"/>
            <a:headEnd/>
            <a:tailEnd/>
          </a:ln>
          <a:effectLst/>
        </p:spPr>
        <p:txBody>
          <a:bodyPr wrap="none" anchor="ctr"/>
          <a:lstStyle/>
          <a:p>
            <a:pPr>
              <a:defRPr/>
            </a:pPr>
            <a:endParaRPr lang="en-US" sz="1300">
              <a:solidFill>
                <a:srgbClr val="000000"/>
              </a:solidFill>
              <a:latin typeface="Calibri" pitchFamily="34" charset="0"/>
            </a:endParaRPr>
          </a:p>
        </p:txBody>
      </p:sp>
      <p:sp>
        <p:nvSpPr>
          <p:cNvPr id="67" name="Shape - Wisconsin"/>
          <p:cNvSpPr>
            <a:spLocks noChangeAspect="1"/>
          </p:cNvSpPr>
          <p:nvPr/>
        </p:nvSpPr>
        <p:spPr bwMode="auto">
          <a:xfrm>
            <a:off x="5488510" y="1471082"/>
            <a:ext cx="655550" cy="754199"/>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grpSp>
        <p:nvGrpSpPr>
          <p:cNvPr id="68" name="Shape - Michigan"/>
          <p:cNvGrpSpPr>
            <a:grpSpLocks/>
          </p:cNvGrpSpPr>
          <p:nvPr/>
        </p:nvGrpSpPr>
        <p:grpSpPr bwMode="auto">
          <a:xfrm>
            <a:off x="5755437" y="1362884"/>
            <a:ext cx="992869" cy="884680"/>
            <a:chOff x="3254" y="860"/>
            <a:chExt cx="623" cy="557"/>
          </a:xfrm>
          <a:solidFill>
            <a:schemeClr val="accent1"/>
          </a:solidFill>
        </p:grpSpPr>
        <p:sp>
          <p:nvSpPr>
            <p:cNvPr id="69"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70"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grpSp>
      <p:sp>
        <p:nvSpPr>
          <p:cNvPr id="125" name="Line - Vermont"/>
          <p:cNvSpPr>
            <a:spLocks noChangeShapeType="1"/>
          </p:cNvSpPr>
          <p:nvPr/>
        </p:nvSpPr>
        <p:spPr bwMode="auto">
          <a:xfrm>
            <a:off x="7699814" y="1254692"/>
            <a:ext cx="107000" cy="21639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26" name="Line - Rhode Island"/>
          <p:cNvSpPr>
            <a:spLocks noChangeShapeType="1"/>
          </p:cNvSpPr>
          <p:nvPr/>
        </p:nvSpPr>
        <p:spPr bwMode="auto">
          <a:xfrm>
            <a:off x="8077401" y="1890748"/>
            <a:ext cx="267171" cy="82814"/>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27" name="Line - New Jersey"/>
          <p:cNvSpPr>
            <a:spLocks noChangeShapeType="1"/>
          </p:cNvSpPr>
          <p:nvPr/>
        </p:nvSpPr>
        <p:spPr bwMode="auto">
          <a:xfrm flipV="1">
            <a:off x="7781830" y="2313597"/>
            <a:ext cx="278300" cy="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28" name="Line - New Hampshire"/>
          <p:cNvSpPr>
            <a:spLocks noChangeShapeType="1"/>
          </p:cNvSpPr>
          <p:nvPr/>
        </p:nvSpPr>
        <p:spPr bwMode="auto">
          <a:xfrm flipV="1">
            <a:off x="8039003" y="1609514"/>
            <a:ext cx="236808" cy="53527"/>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29" name="Line - Massachusetts"/>
          <p:cNvSpPr>
            <a:spLocks noChangeShapeType="1"/>
          </p:cNvSpPr>
          <p:nvPr/>
        </p:nvSpPr>
        <p:spPr bwMode="auto">
          <a:xfrm>
            <a:off x="8072137" y="1827691"/>
            <a:ext cx="303918" cy="2993"/>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0" name="Line - Maryland"/>
          <p:cNvSpPr>
            <a:spLocks noChangeShapeType="1"/>
          </p:cNvSpPr>
          <p:nvPr/>
        </p:nvSpPr>
        <p:spPr bwMode="auto">
          <a:xfrm>
            <a:off x="7764072" y="2556175"/>
            <a:ext cx="266091" cy="93152"/>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1" name="Line - Hawaii"/>
          <p:cNvSpPr>
            <a:spLocks noChangeShapeType="1"/>
          </p:cNvSpPr>
          <p:nvPr/>
        </p:nvSpPr>
        <p:spPr bwMode="auto">
          <a:xfrm flipH="1" flipV="1">
            <a:off x="2301074" y="4270354"/>
            <a:ext cx="141665" cy="219324"/>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2" name="Line - District of Columbia"/>
          <p:cNvSpPr>
            <a:spLocks noChangeShapeType="1"/>
          </p:cNvSpPr>
          <p:nvPr/>
        </p:nvSpPr>
        <p:spPr bwMode="auto">
          <a:xfrm flipH="1" flipV="1">
            <a:off x="7537209" y="2549961"/>
            <a:ext cx="465233" cy="261535"/>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3" name="Line - Delaware"/>
          <p:cNvSpPr>
            <a:spLocks noChangeShapeType="1"/>
          </p:cNvSpPr>
          <p:nvPr/>
        </p:nvSpPr>
        <p:spPr bwMode="auto">
          <a:xfrm flipV="1">
            <a:off x="7796938" y="2475892"/>
            <a:ext cx="214735" cy="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4" name="Line - Connecticut"/>
          <p:cNvSpPr>
            <a:spLocks noChangeShapeType="1"/>
          </p:cNvSpPr>
          <p:nvPr/>
        </p:nvSpPr>
        <p:spPr bwMode="auto">
          <a:xfrm>
            <a:off x="7902918" y="1933355"/>
            <a:ext cx="254488" cy="182139"/>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5" name="Shape - District of Columbia (box)"/>
          <p:cNvSpPr>
            <a:spLocks noChangeArrowheads="1"/>
          </p:cNvSpPr>
          <p:nvPr/>
        </p:nvSpPr>
        <p:spPr bwMode="auto">
          <a:xfrm>
            <a:off x="7961481" y="2759368"/>
            <a:ext cx="159269" cy="160945"/>
          </a:xfrm>
          <a:prstGeom prst="rect">
            <a:avLst/>
          </a:prstGeom>
          <a:solidFill>
            <a:schemeClr val="accent4"/>
          </a:solidFill>
          <a:ln w="9525">
            <a:solidFill>
              <a:srgbClr val="000000"/>
            </a:solidFill>
            <a:miter lim="800000"/>
            <a:headEnd/>
            <a:tailEnd/>
          </a:ln>
        </p:spPr>
        <p:txBody>
          <a:bodyPr wrap="none" anchor="ctr"/>
          <a:lstStyle/>
          <a:p>
            <a:endParaRPr lang="en-US">
              <a:latin typeface="Calibri" pitchFamily="34" charset="0"/>
            </a:endParaRPr>
          </a:p>
        </p:txBody>
      </p:sp>
      <p:pic>
        <p:nvPicPr>
          <p:cNvPr id="1282" name="Picture 25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563" y="1017636"/>
            <a:ext cx="8416057" cy="3733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8004323" y="2386584"/>
            <a:ext cx="457200" cy="182880"/>
          </a:xfrm>
          <a:prstGeom prst="rect">
            <a:avLst/>
          </a:prstGeom>
          <a:solidFill>
            <a:schemeClr val="bg1"/>
          </a:solidFill>
        </p:spPr>
        <p:txBody>
          <a:bodyPr wrap="none" rtlCol="0" anchor="ctr">
            <a:spAutoFit/>
          </a:bodyPr>
          <a:lstStyle/>
          <a:p>
            <a:pPr algn="ctr"/>
            <a:r>
              <a:rPr lang="en-US" sz="1500" b="1" dirty="0" smtClean="0">
                <a:latin typeface="Calibri" pitchFamily="34" charset="0"/>
                <a:cs typeface="Meta Offc Pro"/>
              </a:rPr>
              <a:t>97%</a:t>
            </a:r>
          </a:p>
        </p:txBody>
      </p:sp>
      <p:sp>
        <p:nvSpPr>
          <p:cNvPr id="84" name="TextBox 83"/>
          <p:cNvSpPr txBox="1"/>
          <p:nvPr/>
        </p:nvSpPr>
        <p:spPr>
          <a:xfrm>
            <a:off x="8414761" y="2746248"/>
            <a:ext cx="365760" cy="182880"/>
          </a:xfrm>
          <a:prstGeom prst="rect">
            <a:avLst/>
          </a:prstGeom>
          <a:solidFill>
            <a:schemeClr val="bg1"/>
          </a:solidFill>
        </p:spPr>
        <p:txBody>
          <a:bodyPr wrap="none" rtlCol="0" anchor="ctr">
            <a:spAutoFit/>
          </a:bodyPr>
          <a:lstStyle/>
          <a:p>
            <a:pPr algn="ctr"/>
            <a:r>
              <a:rPr lang="en-US" sz="1500" b="1" dirty="0" smtClean="0">
                <a:latin typeface="Calibri" pitchFamily="34" charset="0"/>
                <a:cs typeface="Meta Offc Pro"/>
              </a:rPr>
              <a:t>83%</a:t>
            </a:r>
          </a:p>
        </p:txBody>
      </p:sp>
    </p:spTree>
    <p:extLst>
      <p:ext uri="{BB962C8B-B14F-4D97-AF65-F5344CB8AC3E}">
        <p14:creationId xmlns:p14="http://schemas.microsoft.com/office/powerpoint/2010/main" val="41269017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19e749a9bfb62143a93f79403f3c13f1934ae3"/>
</p:tagLst>
</file>

<file path=ppt/theme/theme1.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9212</TotalTime>
  <Words>1265</Words>
  <Application>Microsoft Office PowerPoint</Application>
  <PresentationFormat>On-screen Show (4:3)</PresentationFormat>
  <Paragraphs>124</Paragraphs>
  <Slides>7</Slides>
  <Notes>2</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Default with exhibit #</vt:lpstr>
      <vt:lpstr>Default with figure #</vt:lpstr>
      <vt:lpstr>Title page</vt:lpstr>
      <vt:lpstr>The Sustainable Growth Rate (SGR)—Medicare’s payment formula for physician services</vt:lpstr>
      <vt:lpstr>The majority of Medicare beneficiaries report having a usual source of care; typically a doctor’s office or doctor’s clinic</vt:lpstr>
      <vt:lpstr>Most Medicare beneficiaries report that they can schedule timely appointments</vt:lpstr>
      <vt:lpstr>MedPAC finds that most Medicare seniors do not seek a new physician, but a small share report problems finding one </vt:lpstr>
      <vt:lpstr>Seniors on Medicare report foregoing medical care at similar or lower rates than privately insured adults age 50-64</vt:lpstr>
      <vt:lpstr>Most office-based physicians accept new Medicare patients; rates for Medicare are the same or better than private insurance</vt:lpstr>
      <vt:lpstr>Across all states, most physicians accept new Medicare patients</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Swoope</dc:creator>
  <cp:lastModifiedBy>Kanani Kauka</cp:lastModifiedBy>
  <cp:revision>442</cp:revision>
  <cp:lastPrinted>2014-02-11T14:54:08Z</cp:lastPrinted>
  <dcterms:created xsi:type="dcterms:W3CDTF">2013-09-05T18:28:27Z</dcterms:created>
  <dcterms:modified xsi:type="dcterms:W3CDTF">2014-03-06T17:09:09Z</dcterms:modified>
</cp:coreProperties>
</file>