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With Self-Care Difficulty</c:v>
                </c:pt>
                <c:pt idx="1">
                  <c:v>With Independent Living Difficulty*</c:v>
                </c:pt>
                <c:pt idx="2">
                  <c:v>With Cognitive Difficulty</c:v>
                </c:pt>
                <c:pt idx="3">
                  <c:v>With Ambulatory Difficulty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7742285</c:v>
                </c:pt>
                <c:pt idx="1">
                  <c:v>13611369</c:v>
                </c:pt>
                <c:pt idx="2">
                  <c:v>14311641</c:v>
                </c:pt>
                <c:pt idx="3">
                  <c:v>20024912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045440"/>
        <c:axId val="112047232"/>
      </c:barChart>
      <c:catAx>
        <c:axId val="1120454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12047232"/>
        <c:crosses val="autoZero"/>
        <c:auto val="1"/>
        <c:lblAlgn val="ctr"/>
        <c:lblOffset val="100"/>
        <c:noMultiLvlLbl val="0"/>
      </c:catAx>
      <c:valAx>
        <c:axId val="11204723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112045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5D702-5EAA-4B49-8078-B01904415F9E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C937B-AAFC-4E2E-A0D3-192A41A93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0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Comment/Question: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9168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factfinder2.census.gov/faces/tableservices/jsf/pages/productview.xhtml?pid=ACS_12_1YR_S1810&amp;prodType=tab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106533"/>
              </p:ext>
            </p:extLst>
          </p:nvPr>
        </p:nvGraphicFramePr>
        <p:xfrm>
          <a:off x="120650" y="1064873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-34290" y="6290310"/>
            <a:ext cx="9178290" cy="548640"/>
          </a:xfrm>
        </p:spPr>
        <p:txBody>
          <a:bodyPr/>
          <a:lstStyle/>
          <a:p>
            <a:r>
              <a:rPr lang="en-US" dirty="0" smtClean="0"/>
              <a:t>NOTE: Individuals ages five and over were assessed as having one or more difficulties </a:t>
            </a:r>
            <a:r>
              <a:rPr lang="en-US" dirty="0"/>
              <a:t>due </a:t>
            </a:r>
            <a:r>
              <a:rPr lang="en-US" dirty="0" smtClean="0"/>
              <a:t>to “physical</a:t>
            </a:r>
            <a:r>
              <a:rPr lang="en-US" dirty="0"/>
              <a:t>, mental, or emotional </a:t>
            </a:r>
            <a:r>
              <a:rPr lang="en-US" dirty="0" smtClean="0"/>
              <a:t>problems.” *Independent living difficulty was determined only for individual ages 18 and over. </a:t>
            </a:r>
            <a:br>
              <a:rPr lang="en-US" dirty="0" smtClean="0"/>
            </a:br>
            <a:r>
              <a:rPr lang="en-US" dirty="0" smtClean="0"/>
              <a:t>SOURCE: </a:t>
            </a:r>
            <a:r>
              <a:rPr lang="en-US" dirty="0"/>
              <a:t>U.S. Census Bureau, </a:t>
            </a:r>
            <a:r>
              <a:rPr lang="en-US" dirty="0" smtClean="0"/>
              <a:t>2012 </a:t>
            </a:r>
            <a:r>
              <a:rPr lang="en-US" i="1" dirty="0"/>
              <a:t>American Community Survey </a:t>
            </a:r>
            <a:r>
              <a:rPr lang="en-US" dirty="0"/>
              <a:t>1-Year Estimates, available at: </a:t>
            </a:r>
            <a:r>
              <a:rPr lang="en-US" u="sng" dirty="0">
                <a:hlinkClick r:id="rId4"/>
              </a:rPr>
              <a:t>http://</a:t>
            </a:r>
            <a:r>
              <a:rPr lang="en-US" u="sng" dirty="0" smtClean="0">
                <a:hlinkClick r:id="rId4"/>
              </a:rPr>
              <a:t>factfinder2.census.gov/faces/tableservices/jsf/pages/productview.xhtml?pid=ACS_12_1YR_S1810&amp;prodType=table</a:t>
            </a:r>
            <a:r>
              <a:rPr lang="en-US" u="sng" dirty="0" smtClean="0"/>
              <a:t>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Millions of Americans Experience Cognitive, Ambulatory, Self-Care, and/or Independent Living Difficulties, 2012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57175" y="1493163"/>
            <a:ext cx="8077200" cy="2332255"/>
            <a:chOff x="171450" y="1731292"/>
            <a:chExt cx="8077200" cy="2332255"/>
          </a:xfrm>
        </p:grpSpPr>
        <p:sp>
          <p:nvSpPr>
            <p:cNvPr id="11" name="TextBox 10"/>
            <p:cNvSpPr txBox="1"/>
            <p:nvPr/>
          </p:nvSpPr>
          <p:spPr>
            <a:xfrm>
              <a:off x="4486275" y="2589434"/>
              <a:ext cx="2209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/>
                <a:t>14.3 M </a:t>
              </a:r>
              <a:endParaRPr lang="en-US" sz="2200" b="1" dirty="0" smtClean="0">
                <a:latin typeface="Calibri" pitchFamily="34" charset="0"/>
                <a:cs typeface="Meta Offc Pro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58050" y="1731292"/>
              <a:ext cx="990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/>
                <a:t>20.0 M </a:t>
              </a:r>
              <a:endParaRPr lang="en-US" sz="2200" b="1" dirty="0" smtClean="0">
                <a:latin typeface="Calibri" pitchFamily="34" charset="0"/>
                <a:cs typeface="Meta Offc Pro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1450" y="3632660"/>
              <a:ext cx="2209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/>
                <a:t>7.7 M </a:t>
              </a:r>
              <a:endParaRPr lang="en-US" sz="2200" b="1" dirty="0" smtClean="0">
                <a:latin typeface="Calibri" pitchFamily="34" charset="0"/>
                <a:cs typeface="Meta Offc Pro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76475" y="2696733"/>
              <a:ext cx="2209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/>
                <a:t> 13.6 M </a:t>
              </a:r>
              <a:endParaRPr lang="en-US" sz="2200" b="1" dirty="0" smtClean="0">
                <a:latin typeface="Calibri" pitchFamily="34" charset="0"/>
                <a:cs typeface="Meta Offc Pr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39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Millions of Americans Experience Cognitive, Ambulatory, Self-Care, and/or Independent Living Difficulties, 2012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Millions of Americans Experience Cognitive, Ambulatory, Self-Care, and/or Independent Living Difficulties, 2012</dc:title>
  <dc:creator>Alanna Williamson</dc:creator>
  <cp:lastModifiedBy>Alanna Williamson</cp:lastModifiedBy>
  <cp:revision>1</cp:revision>
  <dcterms:created xsi:type="dcterms:W3CDTF">2013-10-17T18:07:03Z</dcterms:created>
  <dcterms:modified xsi:type="dcterms:W3CDTF">2013-10-17T18:07:04Z</dcterms:modified>
</cp:coreProperties>
</file>