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7628205128205128E-2"/>
          <c:y val="0.14111548556430456"/>
          <c:w val="0.96474358974358998"/>
          <c:h val="0.673161679790026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Long-Term Services and Supports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Children </c:v>
                </c:pt>
                <c:pt idx="1">
                  <c:v>Non-Disabled Adults</c:v>
                </c:pt>
                <c:pt idx="2">
                  <c:v>Elderly</c:v>
                </c:pt>
                <c:pt idx="3">
                  <c:v>Ind. with Disabilities Under Age 65</c:v>
                </c:pt>
              </c:strCache>
            </c:strRef>
          </c:cat>
          <c:val>
            <c:numRef>
              <c:f>Sheet1!$B$2:$B$5</c:f>
              <c:numCache>
                <c:formatCode>"$"#,##0</c:formatCode>
                <c:ptCount val="4"/>
                <c:pt idx="0">
                  <c:v>63</c:v>
                </c:pt>
                <c:pt idx="1">
                  <c:v>12</c:v>
                </c:pt>
                <c:pt idx="2">
                  <c:v>9344</c:v>
                </c:pt>
                <c:pt idx="3">
                  <c:v>6203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Acute Care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Children </c:v>
                </c:pt>
                <c:pt idx="1">
                  <c:v>Non-Disabled Adults</c:v>
                </c:pt>
                <c:pt idx="2">
                  <c:v>Elderly</c:v>
                </c:pt>
                <c:pt idx="3">
                  <c:v>Ind. with Disabilities Under Age 65</c:v>
                </c:pt>
              </c:strCache>
            </c:strRef>
          </c:cat>
          <c:val>
            <c:numRef>
              <c:f>Sheet1!$C$2:$C$5</c:f>
              <c:numCache>
                <c:formatCode>"$"#,##0</c:formatCode>
                <c:ptCount val="4"/>
                <c:pt idx="0">
                  <c:v>2296</c:v>
                </c:pt>
                <c:pt idx="1">
                  <c:v>3012</c:v>
                </c:pt>
                <c:pt idx="2">
                  <c:v>3615</c:v>
                </c:pt>
                <c:pt idx="3">
                  <c:v>10037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9"/>
        <c:overlap val="100"/>
        <c:axId val="136468736"/>
        <c:axId val="136474624"/>
      </c:barChart>
      <c:catAx>
        <c:axId val="13646873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36474624"/>
        <c:crosses val="autoZero"/>
        <c:auto val="1"/>
        <c:lblAlgn val="ctr"/>
        <c:lblOffset val="100"/>
        <c:noMultiLvlLbl val="0"/>
      </c:catAx>
      <c:valAx>
        <c:axId val="136474624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&quot;$&quot;#,##0" sourceLinked="1"/>
        <c:majorTickMark val="out"/>
        <c:minorTickMark val="none"/>
        <c:tickLblPos val="none"/>
        <c:crossAx val="13646873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1.1593857258227321E-2"/>
          <c:y val="2.6666666666666668E-2"/>
          <c:w val="0.27847024530587544"/>
          <c:h val="0.32111548556430464"/>
        </c:manualLayout>
      </c:layout>
      <c:overlay val="0"/>
      <c:txPr>
        <a:bodyPr/>
        <a:lstStyle/>
        <a:p>
          <a:pPr>
            <a:defRPr sz="18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4A7027-8644-43F1-9DB9-7A89C851C1E3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B2E58-BA5B-404C-ACED-E491969A8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491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97301">
              <a:defRPr/>
            </a:pPr>
            <a:r>
              <a:rPr lang="en-US" b="1" dirty="0" smtClean="0"/>
              <a:t>Comment/Question: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384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2503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4818210"/>
              </p:ext>
            </p:extLst>
          </p:nvPr>
        </p:nvGraphicFramePr>
        <p:xfrm>
          <a:off x="600075" y="1726763"/>
          <a:ext cx="79248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6217920"/>
            <a:ext cx="8534400" cy="640080"/>
          </a:xfrm>
        </p:spPr>
        <p:txBody>
          <a:bodyPr/>
          <a:lstStyle/>
          <a:p>
            <a:r>
              <a:rPr lang="en-US" dirty="0" smtClean="0"/>
              <a:t>NOTE: Spending </a:t>
            </a:r>
            <a:r>
              <a:rPr lang="en-US" dirty="0"/>
              <a:t>per enrollee figures are for </a:t>
            </a:r>
            <a:r>
              <a:rPr lang="en-US" i="1" dirty="0"/>
              <a:t>all</a:t>
            </a:r>
            <a:r>
              <a:rPr lang="en-US" dirty="0"/>
              <a:t> </a:t>
            </a:r>
            <a:r>
              <a:rPr lang="en-US" dirty="0" smtClean="0"/>
              <a:t>Medicaid enrollees</a:t>
            </a:r>
            <a:r>
              <a:rPr lang="en-US" dirty="0"/>
              <a:t>, not just </a:t>
            </a:r>
            <a:r>
              <a:rPr lang="en-US" dirty="0" smtClean="0"/>
              <a:t>long-term services and supports users</a:t>
            </a:r>
            <a:r>
              <a:rPr lang="en-US" dirty="0"/>
              <a:t>. </a:t>
            </a:r>
            <a:r>
              <a:rPr lang="en-US" dirty="0" smtClean="0"/>
              <a:t>Expenditures </a:t>
            </a:r>
            <a:r>
              <a:rPr lang="en-US" dirty="0"/>
              <a:t>may not sum to total due to rounding.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SOURCE</a:t>
            </a:r>
            <a:r>
              <a:rPr lang="en-US" dirty="0"/>
              <a:t>:  KCMU and Urban Institute estimates based on data from FY 2010 Medicaid Statistical Information System (MSIS) and </a:t>
            </a:r>
            <a:r>
              <a:rPr lang="en-US" dirty="0" smtClean="0"/>
              <a:t>Centers for Medicare &amp; Medicaid Services (CMS)-64 reports. </a:t>
            </a:r>
            <a:r>
              <a:rPr lang="en-US" dirty="0"/>
              <a:t>Because 2010 data were unavailable, 2009 MSIS data were used for CO, ID, MO, NC, and WV, and then adjusted to 2010 CMS-64 spending levels.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6675" y="76200"/>
            <a:ext cx="8991600" cy="9144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Medicaid </a:t>
            </a:r>
            <a:r>
              <a:rPr lang="en-US" dirty="0" smtClean="0">
                <a:solidFill>
                  <a:schemeClr val="tx1"/>
                </a:solidFill>
              </a:rPr>
              <a:t>Acute and Long-Term Services and Supports Spending Per Enrollee, by Beneficiary Population, FY 2010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24425" y="4014159"/>
            <a:ext cx="1143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solidFill>
                  <a:schemeClr val="bg1"/>
                </a:solidFill>
                <a:latin typeface="Calibri" pitchFamily="34" charset="0"/>
                <a:cs typeface="Meta Offc Pro"/>
              </a:rPr>
              <a:t>$9,344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86575" y="4177770"/>
            <a:ext cx="10287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solidFill>
                  <a:schemeClr val="bg1"/>
                </a:solidFill>
                <a:latin typeface="Calibri" pitchFamily="34" charset="0"/>
                <a:cs typeface="Meta Offc Pro"/>
              </a:rPr>
              <a:t>$6,203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90625" y="4495799"/>
            <a:ext cx="9906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Calibri" pitchFamily="34" charset="0"/>
                <a:cs typeface="Meta Offc Pro"/>
              </a:rPr>
              <a:t>$2,296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81450" y="4554466"/>
            <a:ext cx="9906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Calibri" pitchFamily="34" charset="0"/>
                <a:cs typeface="Meta Offc Pro"/>
              </a:rPr>
              <a:t>$12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95625" y="4432795"/>
            <a:ext cx="9906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Calibri" pitchFamily="34" charset="0"/>
                <a:cs typeface="Meta Offc Pro"/>
              </a:rPr>
              <a:t>$3,012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924675" y="3059777"/>
            <a:ext cx="9906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Calibri" pitchFamily="34" charset="0"/>
                <a:cs typeface="Meta Offc Pro"/>
              </a:rPr>
              <a:t>$10,037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10150" y="3035367"/>
            <a:ext cx="9906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Calibri" pitchFamily="34" charset="0"/>
                <a:cs typeface="Meta Offc Pro"/>
              </a:rPr>
              <a:t>$3,615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90625" y="405782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  <a:cs typeface="Meta Offc Pro"/>
              </a:rPr>
              <a:t>$2,359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19425" y="3954705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  <a:cs typeface="Meta Offc Pro"/>
              </a:rPr>
              <a:t>$3,025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86575" y="2071211"/>
            <a:ext cx="1052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  <a:cs typeface="Meta Offc Pro"/>
              </a:rPr>
              <a:t>$16,240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972050" y="25262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  <a:cs typeface="Meta Offc Pro"/>
              </a:rPr>
              <a:t>$12,958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995862" y="2895600"/>
            <a:ext cx="1000125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910387" y="2438401"/>
            <a:ext cx="1047750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086100" y="4324037"/>
            <a:ext cx="1038225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90625" y="4416155"/>
            <a:ext cx="1038225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7150" y="5476875"/>
            <a:ext cx="6538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Calibri" pitchFamily="34" charset="0"/>
                <a:cs typeface="Meta Offc Pro"/>
              </a:rPr>
              <a:t>Total: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000625" y="5487236"/>
            <a:ext cx="10001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alibri" pitchFamily="34" charset="0"/>
                <a:cs typeface="Meta Offc Pro"/>
              </a:rPr>
              <a:t>6.3M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924675" y="5486400"/>
            <a:ext cx="10001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alibri" pitchFamily="34" charset="0"/>
                <a:cs typeface="Meta Offc Pro"/>
              </a:rPr>
              <a:t>9.7M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124200" y="5486401"/>
            <a:ext cx="10001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alibri" pitchFamily="34" charset="0"/>
                <a:cs typeface="Meta Offc Pro"/>
              </a:rPr>
              <a:t>18.0M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209675" y="5486401"/>
            <a:ext cx="10001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alibri" pitchFamily="34" charset="0"/>
                <a:cs typeface="Meta Offc Pro"/>
              </a:rPr>
              <a:t>32.5M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685800" y="5486400"/>
            <a:ext cx="7620000" cy="1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057400" y="4554467"/>
            <a:ext cx="9906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 smtClean="0">
                <a:latin typeface="Calibri" pitchFamily="34" charset="0"/>
                <a:cs typeface="Meta Offc Pro"/>
              </a:rPr>
              <a:t>$63</a:t>
            </a:r>
          </a:p>
        </p:txBody>
      </p:sp>
      <p:cxnSp>
        <p:nvCxnSpPr>
          <p:cNvPr id="54" name="Straight Connector 53"/>
          <p:cNvCxnSpPr/>
          <p:nvPr/>
        </p:nvCxnSpPr>
        <p:spPr>
          <a:xfrm flipV="1">
            <a:off x="4124325" y="4731438"/>
            <a:ext cx="152400" cy="7620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2209800" y="4724400"/>
            <a:ext cx="152400" cy="7620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291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80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Medicaid Acute and Long-Term Services and Supports Spending Per Enrollee, by Beneficiary Population, FY 2010 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Medicaid Acute and Long-Term Services and Supports Spending Per Enrollee, by Beneficiary Population, FY 2010 </dc:title>
  <dc:creator>Alanna Williamson</dc:creator>
  <cp:lastModifiedBy>Alanna Williamson</cp:lastModifiedBy>
  <cp:revision>1</cp:revision>
  <dcterms:created xsi:type="dcterms:W3CDTF">2013-10-17T18:07:01Z</dcterms:created>
  <dcterms:modified xsi:type="dcterms:W3CDTF">2013-10-17T18:07:01Z</dcterms:modified>
</cp:coreProperties>
</file>