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409504623403294"/>
          <c:y val="0.18980543518451226"/>
          <c:w val="0.38841029704738361"/>
          <c:h val="0.792834707503490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explosion val="17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322999268960976"/>
                  <c:y val="0.18284144413053427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Employer-Sponsored
</a:t>
                    </a:r>
                    <a:r>
                      <a:rPr lang="en-US" sz="2000" b="1" dirty="0">
                        <a:solidFill>
                          <a:schemeClr val="bg1"/>
                        </a:solidFill>
                      </a:rPr>
                      <a:t>31%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7.7830767256148264E-2"/>
                  <c:y val="-8.2068611532640751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Medicare </a:t>
                    </a:r>
                    <a:endParaRPr lang="en-US" dirty="0" smtClean="0">
                      <a:solidFill>
                        <a:schemeClr val="bg1"/>
                      </a:solidFill>
                    </a:endParaRPr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Advantage</a:t>
                    </a:r>
                    <a:r>
                      <a:rPr lang="en-US" dirty="0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en-US" sz="2000" b="1" dirty="0">
                        <a:solidFill>
                          <a:schemeClr val="bg1"/>
                        </a:solidFill>
                      </a:rPr>
                      <a:t>25%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9.4698348744677641E-2"/>
                  <c:y val="-0.15954825186009047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Medigap
</a:t>
                    </a:r>
                    <a:r>
                      <a:rPr lang="en-US" sz="2000" b="1" dirty="0">
                        <a:solidFill>
                          <a:schemeClr val="bg1"/>
                        </a:solidFill>
                      </a:rPr>
                      <a:t>15%</a:t>
                    </a:r>
                    <a:endParaRPr lang="en-US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Medicaid
</a:t>
                    </a:r>
                    <a:r>
                      <a:rPr lang="en-US" sz="2000" b="1" dirty="0"/>
                      <a:t>15%</a:t>
                    </a:r>
                    <a:endParaRPr lang="en-US" sz="14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3.9089326272203219E-2"/>
                  <c:y val="3.81739161537117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Other Public/Private
</a:t>
                    </a:r>
                    <a:r>
                      <a:rPr lang="en-US" sz="2000" b="1" dirty="0"/>
                      <a:t>1%</a:t>
                    </a:r>
                    <a:endParaRPr lang="en-US" sz="24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5.9299765063031189E-2"/>
                  <c:y val="0.14538880498797455"/>
                </c:manualLayout>
              </c:layout>
              <c:spPr/>
              <c:txPr>
                <a:bodyPr/>
                <a:lstStyle/>
                <a:p>
                  <a:pPr>
                    <a:defRPr sz="18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Sheet1!$A$2:$A$7</c:f>
              <c:strCache>
                <c:ptCount val="6"/>
                <c:pt idx="0">
                  <c:v>Employer-Sponsored</c:v>
                </c:pt>
                <c:pt idx="1">
                  <c:v>Medicare Advantage</c:v>
                </c:pt>
                <c:pt idx="2">
                  <c:v>Medigap</c:v>
                </c:pt>
                <c:pt idx="3">
                  <c:v>Medicaid</c:v>
                </c:pt>
                <c:pt idx="4">
                  <c:v>Other Public/Private</c:v>
                </c:pt>
                <c:pt idx="5">
                  <c:v>No 
Supplemental Coverage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0.30550969617525164</c:v>
                </c:pt>
                <c:pt idx="1">
                  <c:v>0.25043054433144624</c:v>
                </c:pt>
                <c:pt idx="2">
                  <c:v>0.15449878770971359</c:v>
                </c:pt>
                <c:pt idx="3">
                  <c:v>0.15490569413069824</c:v>
                </c:pt>
                <c:pt idx="4">
                  <c:v>1.0335049051234869E-2</c:v>
                </c:pt>
                <c:pt idx="5">
                  <c:v>0.12432022860165562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639C9-475F-46C2-AD89-7AE2C10E5F70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6C347-ED43-48A5-A52B-33BABE4C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62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2569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8943F-7AB9-452A-A47C-98F46C484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87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7798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063251"/>
              </p:ext>
            </p:extLst>
          </p:nvPr>
        </p:nvGraphicFramePr>
        <p:xfrm>
          <a:off x="92075" y="1147763"/>
          <a:ext cx="895985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NOTE: Numbers do not sum due to rounding.</a:t>
            </a:r>
          </a:p>
          <a:p>
            <a:r>
              <a:rPr lang="en-US" dirty="0" smtClean="0">
                <a:latin typeface="+mj-lt"/>
              </a:rPr>
              <a:t>SOURCE: Kaiser Family Foundation analysis of the Centers for Medicare &amp; Medicaid Services Medicare Current Beneficiary Survey, 2009 Cost and Use file.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latin typeface="+mj-lt"/>
              </a:rPr>
              <a:t>Sources of Supplemental Coverage Among Medicare Beneficiaries, 2009</a:t>
            </a:r>
            <a:endParaRPr lang="en-US" sz="3000" dirty="0">
              <a:latin typeface="+mj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76200" y="5578059"/>
            <a:ext cx="8991600" cy="4615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296" tIns="45648" rIns="91296" bIns="45648">
            <a:spAutoFit/>
          </a:bodyPr>
          <a:lstStyle/>
          <a:p>
            <a:pPr algn="ctr" defTabSz="912813" fontAlgn="base"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Total Number of Beneficiaries, 2009: 47.2 Million</a:t>
            </a:r>
            <a:endParaRPr lang="en-US" sz="2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8400" y="124402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  <a:cs typeface="Meta Offc Pro"/>
              </a:rPr>
              <a:t>No Supplemental Coverage</a:t>
            </a:r>
          </a:p>
        </p:txBody>
      </p:sp>
    </p:spTree>
    <p:extLst>
      <p:ext uri="{BB962C8B-B14F-4D97-AF65-F5344CB8AC3E}">
        <p14:creationId xmlns:p14="http://schemas.microsoft.com/office/powerpoint/2010/main" val="307237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f1ea74acb53b5c0bbeb5bef82334c7a1762fce2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Sources of Supplemental Coverage Among Medicare Beneficiaries, 2009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Supplemental Coverage Among Medicare Beneficiaries, 2009</dc:title>
  <dc:creator>Jennifer Huang</dc:creator>
  <cp:lastModifiedBy>Jennifer Huang</cp:lastModifiedBy>
  <cp:revision>2</cp:revision>
  <dcterms:created xsi:type="dcterms:W3CDTF">2013-07-17T14:32:05Z</dcterms:created>
  <dcterms:modified xsi:type="dcterms:W3CDTF">2013-07-17T14:32:06Z</dcterms:modified>
</cp:coreProperties>
</file>