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50th percentile (median)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</c:strCache>
            </c:strRef>
          </c:cat>
          <c:val>
            <c:numRef>
              <c:f>Sheet1!$B$2:$K$2</c:f>
              <c:numCache>
                <c:formatCode>0.0%</c:formatCode>
                <c:ptCount val="10"/>
                <c:pt idx="0">
                  <c:v>0.1192</c:v>
                </c:pt>
                <c:pt idx="1">
                  <c:v>0.1178</c:v>
                </c:pt>
                <c:pt idx="2">
                  <c:v>0.1198</c:v>
                </c:pt>
                <c:pt idx="3">
                  <c:v>0.12809999999999999</c:v>
                </c:pt>
                <c:pt idx="4">
                  <c:v>0.1396</c:v>
                </c:pt>
                <c:pt idx="5">
                  <c:v>0.1492</c:v>
                </c:pt>
                <c:pt idx="6">
                  <c:v>0.15509999999999999</c:v>
                </c:pt>
                <c:pt idx="7">
                  <c:v>0.15579999999999999</c:v>
                </c:pt>
                <c:pt idx="8">
                  <c:v>0.15640000000000001</c:v>
                </c:pt>
                <c:pt idx="9">
                  <c:v>0.16215538460000001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75th percentile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</c:strCache>
            </c:strRef>
          </c:cat>
          <c:val>
            <c:numRef>
              <c:f>Sheet1!$B$3:$K$3</c:f>
              <c:numCache>
                <c:formatCode>0.0%</c:formatCode>
                <c:ptCount val="10"/>
                <c:pt idx="0">
                  <c:v>0.23899999999999999</c:v>
                </c:pt>
                <c:pt idx="1">
                  <c:v>0.23910000000000001</c:v>
                </c:pt>
                <c:pt idx="2">
                  <c:v>0.2485</c:v>
                </c:pt>
                <c:pt idx="3">
                  <c:v>0.26200000000000001</c:v>
                </c:pt>
                <c:pt idx="4">
                  <c:v>0.27429999999999999</c:v>
                </c:pt>
                <c:pt idx="5">
                  <c:v>0.29160000000000003</c:v>
                </c:pt>
                <c:pt idx="6">
                  <c:v>0.29930000000000001</c:v>
                </c:pt>
                <c:pt idx="7">
                  <c:v>0.30120000000000002</c:v>
                </c:pt>
                <c:pt idx="8">
                  <c:v>0.29865743589999999</c:v>
                </c:pt>
                <c:pt idx="9">
                  <c:v>0.30058809520000002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90th percentile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</c:strCache>
            </c:strRef>
          </c:cat>
          <c:val>
            <c:numRef>
              <c:f>Sheet1!$B$4:$K$4</c:f>
              <c:numCache>
                <c:formatCode>0.0%</c:formatCode>
                <c:ptCount val="10"/>
                <c:pt idx="0">
                  <c:v>0.47499999999999998</c:v>
                </c:pt>
                <c:pt idx="1">
                  <c:v>0.49080000000000001</c:v>
                </c:pt>
                <c:pt idx="2">
                  <c:v>0.4995</c:v>
                </c:pt>
                <c:pt idx="3">
                  <c:v>0.51749999999999996</c:v>
                </c:pt>
                <c:pt idx="4">
                  <c:v>0.56289999999999996</c:v>
                </c:pt>
                <c:pt idx="5">
                  <c:v>0.59160000000000001</c:v>
                </c:pt>
                <c:pt idx="6">
                  <c:v>0.58360000000000001</c:v>
                </c:pt>
                <c:pt idx="7">
                  <c:v>0.59770000000000001</c:v>
                </c:pt>
                <c:pt idx="8">
                  <c:v>0.57907272730000003</c:v>
                </c:pt>
                <c:pt idx="9">
                  <c:v>0.57793111109999995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058944"/>
        <c:axId val="245064832"/>
      </c:lineChart>
      <c:catAx>
        <c:axId val="24505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5064832"/>
        <c:crosses val="autoZero"/>
        <c:auto val="1"/>
        <c:lblAlgn val="ctr"/>
        <c:lblOffset val="100"/>
        <c:noMultiLvlLbl val="0"/>
      </c:catAx>
      <c:valAx>
        <c:axId val="24506483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24505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5AEAB-5731-4668-90AC-445FC4DA82DA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63902-6B39-417D-8B18-84EE9212B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74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1790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8943F-7AB9-452A-A47C-98F46C484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2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7902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003348"/>
              </p:ext>
            </p:extLst>
          </p:nvPr>
        </p:nvGraphicFramePr>
        <p:xfrm>
          <a:off x="92075" y="1495425"/>
          <a:ext cx="78327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442960" cy="548640"/>
          </a:xfrm>
        </p:spPr>
        <p:txBody>
          <a:bodyPr/>
          <a:lstStyle/>
          <a:p>
            <a:r>
              <a:rPr lang="en-US" dirty="0"/>
              <a:t>NOTES: Differences between 1997 and 2006 are statistically significant for all displayed measures.  </a:t>
            </a:r>
          </a:p>
          <a:p>
            <a:r>
              <a:rPr lang="en-US" dirty="0"/>
              <a:t>SOURCE: Kaiser Family Foundation analysis of CMS Medicare Current Beneficiary Survey Cost and Use files, 1997-2006.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>
                <a:latin typeface="+mj-lt"/>
              </a:rPr>
              <a:t>Out-of-Pocket Health Care Spending </a:t>
            </a:r>
            <a:r>
              <a:rPr lang="en-US" sz="2900" dirty="0" smtClean="0">
                <a:latin typeface="+mj-lt"/>
              </a:rPr>
              <a:t>As </a:t>
            </a:r>
            <a:r>
              <a:rPr lang="en-US" sz="2900" dirty="0">
                <a:latin typeface="+mj-lt"/>
              </a:rPr>
              <a:t>a Percent of Income Among Medicare Beneficiaries, </a:t>
            </a:r>
            <a:r>
              <a:rPr lang="en-US" sz="2900" dirty="0" smtClean="0">
                <a:latin typeface="+mj-lt"/>
              </a:rPr>
              <a:t>By </a:t>
            </a:r>
            <a:r>
              <a:rPr lang="en-US" sz="2900" dirty="0">
                <a:latin typeface="+mj-lt"/>
              </a:rPr>
              <a:t>Spending Percentile, </a:t>
            </a:r>
            <a:r>
              <a:rPr lang="en-US" sz="2900" dirty="0" smtClean="0">
                <a:latin typeface="+mj-lt"/>
              </a:rPr>
              <a:t>1997-2006</a:t>
            </a:r>
            <a:endParaRPr lang="en-US" sz="2900" dirty="0">
              <a:latin typeface="+mj-lt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620002" y="2239060"/>
            <a:ext cx="155448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90</a:t>
            </a:r>
            <a:r>
              <a:rPr lang="en-US" sz="1500" b="1" baseline="30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th</a:t>
            </a:r>
            <a:r>
              <a:rPr lang="en-US" sz="15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percentile</a:t>
            </a:r>
            <a:endParaRPr lang="en-US" sz="15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629526" y="3858310"/>
            <a:ext cx="155448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75</a:t>
            </a:r>
            <a:r>
              <a:rPr lang="en-US" sz="1500" b="1" baseline="30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th</a:t>
            </a:r>
            <a:r>
              <a:rPr lang="en-US" sz="15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percentile</a:t>
            </a:r>
            <a:endParaRPr lang="en-US" sz="15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00" y="4475202"/>
            <a:ext cx="15544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50</a:t>
            </a:r>
            <a:r>
              <a:rPr lang="en-US" sz="1500" b="1" baseline="300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th</a:t>
            </a:r>
            <a:r>
              <a:rPr lang="en-US" sz="15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percentile (median)</a:t>
            </a:r>
            <a:endParaRPr lang="en-US" sz="1500" b="1" dirty="0">
              <a:solidFill>
                <a:srgbClr val="0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d5b22ef87f77c7a872a51bea8cec291c395a1c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Out-of-Pocket Health Care Spending As a Percent of Income Among Medicare Beneficiaries, By Spending Percentile, 1997-2006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Out-of-Pocket Health Care Spending As a Percent of Income Among Medicare Beneficiaries, By Spending Percentile, 1997-2006</dc:title>
  <dc:creator>Jennifer Huang</dc:creator>
  <cp:lastModifiedBy>Jennifer Huang</cp:lastModifiedBy>
  <cp:revision>2</cp:revision>
  <dcterms:created xsi:type="dcterms:W3CDTF">2013-07-17T14:32:00Z</dcterms:created>
  <dcterms:modified xsi:type="dcterms:W3CDTF">2013-07-17T14:32:01Z</dcterms:modified>
</cp:coreProperties>
</file>