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3"/>
  </p:notesMasterIdLst>
  <p:sldIdLst>
    <p:sldId id="256" r:id="rId2"/>
  </p:sldIdLst>
  <p:sldSz cx="9144000" cy="6858000" type="screen4x3"/>
  <p:notesSz cx="6858000" cy="9144000"/>
  <p:custDataLst>
    <p:tags r:id="rId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836"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tags" Target="tags/tag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Sheet1!$A$2</c:f>
              <c:strCache>
                <c:ptCount val="1"/>
                <c:pt idx="0">
                  <c:v>Total healthcare OOP</c:v>
                </c:pt>
              </c:strCache>
            </c:strRef>
          </c:tx>
          <c:spPr>
            <a:ln>
              <a:solidFill>
                <a:schemeClr val="tx2"/>
              </a:solidFill>
            </a:ln>
          </c:spPr>
          <c:marker>
            <c:spPr>
              <a:solidFill>
                <a:schemeClr val="tx2"/>
              </a:solidFill>
              <a:ln>
                <a:solidFill>
                  <a:schemeClr val="tx2"/>
                </a:solidFill>
              </a:ln>
            </c:spPr>
          </c:marker>
          <c:dLbls>
            <c:txPr>
              <a:bodyPr/>
              <a:lstStyle/>
              <a:p>
                <a:pPr>
                  <a:defRPr sz="1600"/>
                </a:pPr>
                <a:endParaRPr lang="en-US"/>
              </a:p>
            </c:txPr>
            <c:dLblPos val="t"/>
            <c:showLegendKey val="0"/>
            <c:showVal val="1"/>
            <c:showCatName val="0"/>
            <c:showSerName val="0"/>
            <c:showPercent val="0"/>
            <c:showBubbleSize val="0"/>
            <c:showLeaderLines val="0"/>
          </c:dLbls>
          <c:cat>
            <c:strRef>
              <c:f>Sheet1!$B$1:$K$1</c:f>
              <c:strCache>
                <c:ptCount val="10"/>
                <c:pt idx="0">
                  <c:v>1997</c:v>
                </c:pt>
                <c:pt idx="1">
                  <c:v>1998</c:v>
                </c:pt>
                <c:pt idx="2">
                  <c:v>1999</c:v>
                </c:pt>
                <c:pt idx="3">
                  <c:v>2000</c:v>
                </c:pt>
                <c:pt idx="4">
                  <c:v>2001</c:v>
                </c:pt>
                <c:pt idx="5">
                  <c:v>2002</c:v>
                </c:pt>
                <c:pt idx="6">
                  <c:v>2003</c:v>
                </c:pt>
                <c:pt idx="7">
                  <c:v>2004</c:v>
                </c:pt>
                <c:pt idx="8">
                  <c:v>2005</c:v>
                </c:pt>
                <c:pt idx="9">
                  <c:v>2006</c:v>
                </c:pt>
              </c:strCache>
            </c:strRef>
          </c:cat>
          <c:val>
            <c:numRef>
              <c:f>Sheet1!$B$2:$K$2</c:f>
              <c:numCache>
                <c:formatCode>0.0%</c:formatCode>
                <c:ptCount val="10"/>
                <c:pt idx="0">
                  <c:v>0.1192</c:v>
                </c:pt>
                <c:pt idx="1">
                  <c:v>0.1178</c:v>
                </c:pt>
                <c:pt idx="2">
                  <c:v>0.1198</c:v>
                </c:pt>
                <c:pt idx="3">
                  <c:v>0.12809999999999999</c:v>
                </c:pt>
                <c:pt idx="4">
                  <c:v>0.1396</c:v>
                </c:pt>
                <c:pt idx="5">
                  <c:v>0.1492</c:v>
                </c:pt>
                <c:pt idx="6">
                  <c:v>0.15509999999999999</c:v>
                </c:pt>
                <c:pt idx="7">
                  <c:v>0.15579999999999999</c:v>
                </c:pt>
                <c:pt idx="8">
                  <c:v>0.15640000000000001</c:v>
                </c:pt>
                <c:pt idx="9">
                  <c:v>0.16220000000000001</c:v>
                </c:pt>
              </c:numCache>
            </c:numRef>
          </c:val>
          <c:smooth val="0"/>
        </c:ser>
        <c:ser>
          <c:idx val="1"/>
          <c:order val="1"/>
          <c:tx>
            <c:strRef>
              <c:f>Sheet1!$A$3</c:f>
              <c:strCache>
                <c:ptCount val="1"/>
                <c:pt idx="0">
                  <c:v>Premium OOP</c:v>
                </c:pt>
              </c:strCache>
            </c:strRef>
          </c:tx>
          <c:spPr>
            <a:ln>
              <a:solidFill>
                <a:schemeClr val="accent1"/>
              </a:solidFill>
            </a:ln>
          </c:spPr>
          <c:marker>
            <c:spPr>
              <a:solidFill>
                <a:schemeClr val="accent1"/>
              </a:solidFill>
              <a:ln>
                <a:solidFill>
                  <a:schemeClr val="accent1"/>
                </a:solidFill>
              </a:ln>
            </c:spPr>
          </c:marker>
          <c:dLbls>
            <c:txPr>
              <a:bodyPr/>
              <a:lstStyle/>
              <a:p>
                <a:pPr>
                  <a:defRPr sz="1400"/>
                </a:pPr>
                <a:endParaRPr lang="en-US"/>
              </a:p>
            </c:txPr>
            <c:dLblPos val="t"/>
            <c:showLegendKey val="0"/>
            <c:showVal val="1"/>
            <c:showCatName val="0"/>
            <c:showSerName val="0"/>
            <c:showPercent val="0"/>
            <c:showBubbleSize val="0"/>
            <c:showLeaderLines val="0"/>
          </c:dLbls>
          <c:cat>
            <c:strRef>
              <c:f>Sheet1!$B$1:$K$1</c:f>
              <c:strCache>
                <c:ptCount val="10"/>
                <c:pt idx="0">
                  <c:v>1997</c:v>
                </c:pt>
                <c:pt idx="1">
                  <c:v>1998</c:v>
                </c:pt>
                <c:pt idx="2">
                  <c:v>1999</c:v>
                </c:pt>
                <c:pt idx="3">
                  <c:v>2000</c:v>
                </c:pt>
                <c:pt idx="4">
                  <c:v>2001</c:v>
                </c:pt>
                <c:pt idx="5">
                  <c:v>2002</c:v>
                </c:pt>
                <c:pt idx="6">
                  <c:v>2003</c:v>
                </c:pt>
                <c:pt idx="7">
                  <c:v>2004</c:v>
                </c:pt>
                <c:pt idx="8">
                  <c:v>2005</c:v>
                </c:pt>
                <c:pt idx="9">
                  <c:v>2006</c:v>
                </c:pt>
              </c:strCache>
            </c:strRef>
          </c:cat>
          <c:val>
            <c:numRef>
              <c:f>Sheet1!$B$3:$K$3</c:f>
              <c:numCache>
                <c:formatCode>0.0%</c:formatCode>
                <c:ptCount val="10"/>
                <c:pt idx="0">
                  <c:v>5.4800000000000001E-2</c:v>
                </c:pt>
                <c:pt idx="1">
                  <c:v>5.3199999999999997E-2</c:v>
                </c:pt>
                <c:pt idx="2">
                  <c:v>5.3499999999999999E-2</c:v>
                </c:pt>
                <c:pt idx="3">
                  <c:v>5.4600000000000003E-2</c:v>
                </c:pt>
                <c:pt idx="4">
                  <c:v>0.06</c:v>
                </c:pt>
                <c:pt idx="5">
                  <c:v>6.4600000000000005E-2</c:v>
                </c:pt>
                <c:pt idx="6">
                  <c:v>6.7100000000000007E-2</c:v>
                </c:pt>
                <c:pt idx="7">
                  <c:v>6.8699999999999997E-2</c:v>
                </c:pt>
                <c:pt idx="8">
                  <c:v>7.3800000000000004E-2</c:v>
                </c:pt>
                <c:pt idx="9">
                  <c:v>7.9699354799999997E-2</c:v>
                </c:pt>
              </c:numCache>
            </c:numRef>
          </c:val>
          <c:smooth val="0"/>
        </c:ser>
        <c:ser>
          <c:idx val="2"/>
          <c:order val="2"/>
          <c:tx>
            <c:strRef>
              <c:f>Sheet1!$A$4</c:f>
              <c:strCache>
                <c:ptCount val="1"/>
                <c:pt idx="0">
                  <c:v>Non-premium OOP</c:v>
                </c:pt>
              </c:strCache>
            </c:strRef>
          </c:tx>
          <c:spPr>
            <a:ln>
              <a:solidFill>
                <a:schemeClr val="accent4"/>
              </a:solidFill>
            </a:ln>
          </c:spPr>
          <c:marker>
            <c:spPr>
              <a:solidFill>
                <a:schemeClr val="accent4"/>
              </a:solidFill>
              <a:ln>
                <a:solidFill>
                  <a:schemeClr val="accent4"/>
                </a:solidFill>
              </a:ln>
            </c:spPr>
          </c:marker>
          <c:dLbls>
            <c:txPr>
              <a:bodyPr/>
              <a:lstStyle/>
              <a:p>
                <a:pPr>
                  <a:defRPr sz="1400"/>
                </a:pPr>
                <a:endParaRPr lang="en-US"/>
              </a:p>
            </c:txPr>
            <c:dLblPos val="b"/>
            <c:showLegendKey val="0"/>
            <c:showVal val="1"/>
            <c:showCatName val="0"/>
            <c:showSerName val="0"/>
            <c:showPercent val="0"/>
            <c:showBubbleSize val="0"/>
            <c:showLeaderLines val="0"/>
          </c:dLbls>
          <c:cat>
            <c:strRef>
              <c:f>Sheet1!$B$1:$K$1</c:f>
              <c:strCache>
                <c:ptCount val="10"/>
                <c:pt idx="0">
                  <c:v>1997</c:v>
                </c:pt>
                <c:pt idx="1">
                  <c:v>1998</c:v>
                </c:pt>
                <c:pt idx="2">
                  <c:v>1999</c:v>
                </c:pt>
                <c:pt idx="3">
                  <c:v>2000</c:v>
                </c:pt>
                <c:pt idx="4">
                  <c:v>2001</c:v>
                </c:pt>
                <c:pt idx="5">
                  <c:v>2002</c:v>
                </c:pt>
                <c:pt idx="6">
                  <c:v>2003</c:v>
                </c:pt>
                <c:pt idx="7">
                  <c:v>2004</c:v>
                </c:pt>
                <c:pt idx="8">
                  <c:v>2005</c:v>
                </c:pt>
                <c:pt idx="9">
                  <c:v>2006</c:v>
                </c:pt>
              </c:strCache>
            </c:strRef>
          </c:cat>
          <c:val>
            <c:numRef>
              <c:f>Sheet1!$B$4:$K$4</c:f>
              <c:numCache>
                <c:formatCode>0.0%</c:formatCode>
                <c:ptCount val="10"/>
                <c:pt idx="0">
                  <c:v>4.0800000000000003E-2</c:v>
                </c:pt>
                <c:pt idx="1">
                  <c:v>4.1599999999999998E-2</c:v>
                </c:pt>
                <c:pt idx="2">
                  <c:v>4.4200000000000003E-2</c:v>
                </c:pt>
                <c:pt idx="3">
                  <c:v>4.8599999999999997E-2</c:v>
                </c:pt>
                <c:pt idx="4">
                  <c:v>5.16E-2</c:v>
                </c:pt>
                <c:pt idx="5">
                  <c:v>5.4699999999999999E-2</c:v>
                </c:pt>
                <c:pt idx="6">
                  <c:v>5.7500000000000002E-2</c:v>
                </c:pt>
                <c:pt idx="7">
                  <c:v>5.62E-2</c:v>
                </c:pt>
                <c:pt idx="8">
                  <c:v>5.5211614200000002E-2</c:v>
                </c:pt>
                <c:pt idx="9">
                  <c:v>5.4069333300000001E-2</c:v>
                </c:pt>
              </c:numCache>
            </c:numRef>
          </c:val>
          <c:smooth val="0"/>
        </c:ser>
        <c:dLbls>
          <c:showLegendKey val="0"/>
          <c:showVal val="0"/>
          <c:showCatName val="0"/>
          <c:showSerName val="0"/>
          <c:showPercent val="0"/>
          <c:showBubbleSize val="0"/>
        </c:dLbls>
        <c:marker val="1"/>
        <c:smooth val="0"/>
        <c:axId val="245111424"/>
        <c:axId val="245121408"/>
      </c:lineChart>
      <c:catAx>
        <c:axId val="245111424"/>
        <c:scaling>
          <c:orientation val="minMax"/>
        </c:scaling>
        <c:delete val="0"/>
        <c:axPos val="b"/>
        <c:numFmt formatCode="General" sourceLinked="1"/>
        <c:majorTickMark val="out"/>
        <c:minorTickMark val="none"/>
        <c:tickLblPos val="nextTo"/>
        <c:crossAx val="245121408"/>
        <c:crosses val="autoZero"/>
        <c:auto val="1"/>
        <c:lblAlgn val="ctr"/>
        <c:lblOffset val="100"/>
        <c:noMultiLvlLbl val="0"/>
      </c:catAx>
      <c:valAx>
        <c:axId val="245121408"/>
        <c:scaling>
          <c:orientation val="minMax"/>
        </c:scaling>
        <c:delete val="0"/>
        <c:axPos val="l"/>
        <c:numFmt formatCode="0%" sourceLinked="0"/>
        <c:majorTickMark val="out"/>
        <c:minorTickMark val="none"/>
        <c:tickLblPos val="nextTo"/>
        <c:crossAx val="245111424"/>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9A5E36B-977B-4E74-A1F8-0068E75C2C7E}" type="datetimeFigureOut">
              <a:rPr lang="en-US" smtClean="0"/>
              <a:t>7/17/2013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25ECF18-DECE-47A8-A506-4FAB66303346}" type="slidenum">
              <a:rPr lang="en-US" smtClean="0"/>
              <a:t>‹#›</a:t>
            </a:fld>
            <a:endParaRPr lang="en-US"/>
          </a:p>
        </p:txBody>
      </p:sp>
    </p:spTree>
    <p:extLst>
      <p:ext uri="{BB962C8B-B14F-4D97-AF65-F5344CB8AC3E}">
        <p14:creationId xmlns:p14="http://schemas.microsoft.com/office/powerpoint/2010/main" val="19447047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1790</a:t>
            </a:r>
            <a:endParaRPr lang="en-US" dirty="0"/>
          </a:p>
        </p:txBody>
      </p:sp>
      <p:sp>
        <p:nvSpPr>
          <p:cNvPr id="4" name="Slide Number Placeholder 3"/>
          <p:cNvSpPr>
            <a:spLocks noGrp="1"/>
          </p:cNvSpPr>
          <p:nvPr>
            <p:ph type="sldNum" sz="quarter" idx="10"/>
          </p:nvPr>
        </p:nvSpPr>
        <p:spPr/>
        <p:txBody>
          <a:bodyPr/>
          <a:lstStyle/>
          <a:p>
            <a:fld id="{DE98943F-7AB9-452A-A47C-98F46C48403F}" type="slidenum">
              <a:rPr lang="en-US" smtClean="0"/>
              <a:t>1</a:t>
            </a:fld>
            <a:endParaRPr lang="en-US"/>
          </a:p>
        </p:txBody>
      </p:sp>
    </p:spTree>
    <p:extLst>
      <p:ext uri="{BB962C8B-B14F-4D97-AF65-F5344CB8AC3E}">
        <p14:creationId xmlns:p14="http://schemas.microsoft.com/office/powerpoint/2010/main" val="26752285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097280"/>
            <a:ext cx="8961120" cy="502920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0"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310786866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2 Figures">
    <p:spTree>
      <p:nvGrpSpPr>
        <p:cNvPr id="1" name=""/>
        <p:cNvGrpSpPr/>
        <p:nvPr/>
      </p:nvGrpSpPr>
      <p:grpSpPr>
        <a:xfrm>
          <a:off x="0" y="0"/>
          <a:ext cx="0" cy="0"/>
          <a:chOff x="0" y="0"/>
          <a:chExt cx="0" cy="0"/>
        </a:xfrm>
      </p:grpSpPr>
      <p:sp>
        <p:nvSpPr>
          <p:cNvPr id="16" name="Content Placeholder 2"/>
          <p:cNvSpPr>
            <a:spLocks noGrp="1"/>
          </p:cNvSpPr>
          <p:nvPr>
            <p:ph idx="1"/>
          </p:nvPr>
        </p:nvSpPr>
        <p:spPr>
          <a:xfrm>
            <a:off x="91440" y="1097280"/>
            <a:ext cx="4434840" cy="502920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8"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19" name="Content Placeholder 2"/>
          <p:cNvSpPr>
            <a:spLocks noGrp="1"/>
          </p:cNvSpPr>
          <p:nvPr>
            <p:ph idx="12"/>
          </p:nvPr>
        </p:nvSpPr>
        <p:spPr>
          <a:xfrm>
            <a:off x="4617720" y="1097280"/>
            <a:ext cx="4434840" cy="502920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02959904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3 Figures">
    <p:spTree>
      <p:nvGrpSpPr>
        <p:cNvPr id="1" name=""/>
        <p:cNvGrpSpPr/>
        <p:nvPr/>
      </p:nvGrpSpPr>
      <p:grpSpPr>
        <a:xfrm>
          <a:off x="0" y="0"/>
          <a:ext cx="0" cy="0"/>
          <a:chOff x="0" y="0"/>
          <a:chExt cx="0" cy="0"/>
        </a:xfrm>
      </p:grpSpPr>
      <p:sp>
        <p:nvSpPr>
          <p:cNvPr id="11" name="Content Placeholder 2"/>
          <p:cNvSpPr>
            <a:spLocks noGrp="1"/>
          </p:cNvSpPr>
          <p:nvPr>
            <p:ph idx="1"/>
          </p:nvPr>
        </p:nvSpPr>
        <p:spPr>
          <a:xfrm>
            <a:off x="91440" y="1097280"/>
            <a:ext cx="2926080" cy="502920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4"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15" name="Content Placeholder 2"/>
          <p:cNvSpPr>
            <a:spLocks noGrp="1"/>
          </p:cNvSpPr>
          <p:nvPr>
            <p:ph idx="12"/>
          </p:nvPr>
        </p:nvSpPr>
        <p:spPr>
          <a:xfrm>
            <a:off x="3108960" y="1097280"/>
            <a:ext cx="2926080" cy="502920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2"/>
          <p:cNvSpPr>
            <a:spLocks noGrp="1"/>
          </p:cNvSpPr>
          <p:nvPr>
            <p:ph idx="13"/>
          </p:nvPr>
        </p:nvSpPr>
        <p:spPr>
          <a:xfrm>
            <a:off x="6126480" y="1097280"/>
            <a:ext cx="2926080" cy="502920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33634158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Blank Layout">
    <p:spTree>
      <p:nvGrpSpPr>
        <p:cNvPr id="1" name=""/>
        <p:cNvGrpSpPr/>
        <p:nvPr/>
      </p:nvGrpSpPr>
      <p:grpSpPr>
        <a:xfrm>
          <a:off x="0" y="0"/>
          <a:ext cx="0" cy="0"/>
          <a:chOff x="0" y="0"/>
          <a:chExt cx="0" cy="0"/>
        </a:xfrm>
      </p:grpSpPr>
      <p:sp>
        <p:nvSpPr>
          <p:cNvPr id="5"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6" name="Tit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332312335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097280"/>
            <a:ext cx="8961120" cy="502920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0"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315008696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smtClean="0"/>
              <a:t>Click to edit Master title style</a:t>
            </a:r>
            <a:endParaRPr lang="en-US" dirty="0" smtClean="0"/>
          </a:p>
        </p:txBody>
      </p:sp>
      <p:pic>
        <p:nvPicPr>
          <p:cNvPr id="5" name="Picture 4"/>
          <p:cNvPicPr>
            <a:picLocks noChangeAspect="1" noChangeArrowheads="1"/>
          </p:cNvPicPr>
          <p:nvPr/>
        </p:nvPicPr>
        <p:blipFill>
          <a:blip r:embed="rId7" cstate="print"/>
          <a:srcRect/>
          <a:stretch>
            <a:fillRect/>
          </a:stretch>
        </p:blipFill>
        <p:spPr bwMode="auto">
          <a:xfrm>
            <a:off x="8503920" y="6217920"/>
            <a:ext cx="548640" cy="551434"/>
          </a:xfrm>
          <a:prstGeom prst="rect">
            <a:avLst/>
          </a:prstGeom>
          <a:noFill/>
        </p:spPr>
      </p:pic>
    </p:spTree>
    <p:extLst>
      <p:ext uri="{BB962C8B-B14F-4D97-AF65-F5344CB8AC3E}">
        <p14:creationId xmlns:p14="http://schemas.microsoft.com/office/powerpoint/2010/main" val="2441716585"/>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Lst>
  <p:timing>
    <p:tnLst>
      <p:par>
        <p:cTn id="1" dur="indefinite" restart="never" nodeType="tmRoot"/>
      </p:par>
    </p:tnLst>
  </p:timing>
  <p:txStyles>
    <p:titleStyle>
      <a:lvl1pPr algn="l" rtl="0" eaLnBrk="1" fontAlgn="base" hangingPunct="1">
        <a:spcBef>
          <a:spcPct val="0"/>
        </a:spcBef>
        <a:spcAft>
          <a:spcPct val="0"/>
        </a:spcAft>
        <a:defRPr lang="en-US" sz="2800" b="1" i="0" dirty="0" smtClean="0">
          <a:solidFill>
            <a:srgbClr val="000000"/>
          </a:solidFill>
          <a:latin typeface="Calibri" pitchFamily="34" charset="0"/>
          <a:ea typeface="+mj-ea"/>
          <a:cs typeface="Calibri" pitchFamily="34" charset="0"/>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Content Placeholder 11"/>
          <p:cNvGraphicFramePr>
            <a:graphicFrameLocks noGrp="1"/>
          </p:cNvGraphicFramePr>
          <p:nvPr>
            <p:ph idx="1"/>
            <p:extLst>
              <p:ext uri="{D42A27DB-BD31-4B8C-83A1-F6EECF244321}">
                <p14:modId xmlns:p14="http://schemas.microsoft.com/office/powerpoint/2010/main" val="792555844"/>
              </p:ext>
            </p:extLst>
          </p:nvPr>
        </p:nvGraphicFramePr>
        <p:xfrm>
          <a:off x="92075" y="1096963"/>
          <a:ext cx="7832725" cy="4999037"/>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 Placeholder 3"/>
          <p:cNvSpPr>
            <a:spLocks noGrp="1"/>
          </p:cNvSpPr>
          <p:nvPr>
            <p:ph type="body" sz="quarter" idx="11"/>
          </p:nvPr>
        </p:nvSpPr>
        <p:spPr>
          <a:xfrm>
            <a:off x="91440" y="6217920"/>
            <a:ext cx="8442960" cy="548640"/>
          </a:xfrm>
        </p:spPr>
        <p:txBody>
          <a:bodyPr/>
          <a:lstStyle/>
          <a:p>
            <a:r>
              <a:rPr lang="en-US" dirty="0" smtClean="0">
                <a:latin typeface="+mj-lt"/>
              </a:rPr>
              <a:t>NOTES: Differences between 1997 and 2006 are statistically significant for all displayed measures.  Annual amounts for the components of total health care spending do not sum to total amounts because values shown are median, not mean, values.</a:t>
            </a:r>
          </a:p>
          <a:p>
            <a:r>
              <a:rPr lang="en-US" dirty="0" smtClean="0">
                <a:latin typeface="+mj-lt"/>
              </a:rPr>
              <a:t>SOURCE: Kaiser Family Foundation analysis of CMS Medicare Current Beneficiary Survey Cost and Use files, 1997-2006.</a:t>
            </a:r>
            <a:endParaRPr lang="en-US" dirty="0">
              <a:latin typeface="+mj-lt"/>
            </a:endParaRPr>
          </a:p>
        </p:txBody>
      </p:sp>
      <p:sp>
        <p:nvSpPr>
          <p:cNvPr id="2" name="Title 1"/>
          <p:cNvSpPr>
            <a:spLocks noGrp="1"/>
          </p:cNvSpPr>
          <p:nvPr>
            <p:ph type="title"/>
          </p:nvPr>
        </p:nvSpPr>
        <p:spPr/>
        <p:txBody>
          <a:bodyPr/>
          <a:lstStyle/>
          <a:p>
            <a:r>
              <a:rPr lang="en-US" sz="2900" dirty="0" smtClean="0">
                <a:latin typeface="+mj-lt"/>
              </a:rPr>
              <a:t>Median Out-of-Pocket Health Care Spending As a Percent of Income Among Medicare Beneficiaries, 1997-2006</a:t>
            </a:r>
            <a:endParaRPr lang="en-US" sz="2900" dirty="0">
              <a:latin typeface="+mj-lt"/>
            </a:endParaRPr>
          </a:p>
        </p:txBody>
      </p:sp>
      <p:sp>
        <p:nvSpPr>
          <p:cNvPr id="6" name="Text Box 5"/>
          <p:cNvSpPr txBox="1">
            <a:spLocks noChangeArrowheads="1"/>
          </p:cNvSpPr>
          <p:nvPr/>
        </p:nvSpPr>
        <p:spPr bwMode="auto">
          <a:xfrm>
            <a:off x="7620002" y="1534180"/>
            <a:ext cx="1554480" cy="784830"/>
          </a:xfrm>
          <a:prstGeom prst="rect">
            <a:avLst/>
          </a:prstGeom>
          <a:noFill/>
          <a:ln w="9525">
            <a:noFill/>
            <a:miter lim="800000"/>
            <a:headEnd/>
            <a:tailEnd/>
          </a:ln>
          <a:effectLst/>
        </p:spPr>
        <p:txBody>
          <a:bodyPr wrap="square">
            <a:spAutoFit/>
          </a:bodyPr>
          <a:lstStyle/>
          <a:p>
            <a:pPr>
              <a:spcBef>
                <a:spcPct val="50000"/>
              </a:spcBef>
            </a:pPr>
            <a:r>
              <a:rPr lang="en-US" sz="1500" dirty="0">
                <a:solidFill>
                  <a:srgbClr val="000000"/>
                </a:solidFill>
                <a:latin typeface="+mj-lt"/>
                <a:cs typeface="Calibri" pitchFamily="34" charset="0"/>
              </a:rPr>
              <a:t>Total health care </a:t>
            </a:r>
            <a:r>
              <a:rPr lang="en-US" sz="1500" dirty="0" smtClean="0">
                <a:solidFill>
                  <a:srgbClr val="000000"/>
                </a:solidFill>
                <a:latin typeface="+mj-lt"/>
                <a:cs typeface="Calibri" pitchFamily="34" charset="0"/>
              </a:rPr>
              <a:t>out-of-pocket</a:t>
            </a:r>
            <a:endParaRPr lang="en-US" sz="1500" dirty="0">
              <a:solidFill>
                <a:srgbClr val="000000"/>
              </a:solidFill>
              <a:latin typeface="+mj-lt"/>
              <a:cs typeface="Calibri" pitchFamily="34" charset="0"/>
            </a:endParaRPr>
          </a:p>
        </p:txBody>
      </p:sp>
      <p:sp>
        <p:nvSpPr>
          <p:cNvPr id="7" name="Text Box 6"/>
          <p:cNvSpPr txBox="1">
            <a:spLocks noChangeArrowheads="1"/>
          </p:cNvSpPr>
          <p:nvPr/>
        </p:nvSpPr>
        <p:spPr bwMode="auto">
          <a:xfrm>
            <a:off x="7629526" y="3276600"/>
            <a:ext cx="1554480" cy="900246"/>
          </a:xfrm>
          <a:prstGeom prst="rect">
            <a:avLst/>
          </a:prstGeom>
          <a:noFill/>
          <a:ln w="9525">
            <a:noFill/>
            <a:miter lim="800000"/>
            <a:headEnd/>
            <a:tailEnd/>
          </a:ln>
          <a:effectLst/>
        </p:spPr>
        <p:txBody>
          <a:bodyPr wrap="square">
            <a:spAutoFit/>
          </a:bodyPr>
          <a:lstStyle/>
          <a:p>
            <a:pPr>
              <a:spcBef>
                <a:spcPct val="50000"/>
              </a:spcBef>
            </a:pPr>
            <a:r>
              <a:rPr lang="en-US" sz="1500" dirty="0">
                <a:solidFill>
                  <a:srgbClr val="000000"/>
                </a:solidFill>
                <a:latin typeface="+mj-lt"/>
                <a:cs typeface="Calibri" pitchFamily="34" charset="0"/>
              </a:rPr>
              <a:t>Premium </a:t>
            </a:r>
            <a:br>
              <a:rPr lang="en-US" sz="1500" dirty="0">
                <a:solidFill>
                  <a:srgbClr val="000000"/>
                </a:solidFill>
                <a:latin typeface="+mj-lt"/>
                <a:cs typeface="Calibri" pitchFamily="34" charset="0"/>
              </a:rPr>
            </a:br>
            <a:r>
              <a:rPr lang="en-US" sz="1500" dirty="0">
                <a:solidFill>
                  <a:srgbClr val="000000"/>
                </a:solidFill>
                <a:cs typeface="Calibri" pitchFamily="34" charset="0"/>
              </a:rPr>
              <a:t>out-of-pocket</a:t>
            </a:r>
          </a:p>
          <a:p>
            <a:pPr>
              <a:spcBef>
                <a:spcPct val="50000"/>
              </a:spcBef>
            </a:pPr>
            <a:endParaRPr lang="en-US" sz="1500" dirty="0">
              <a:solidFill>
                <a:srgbClr val="000000"/>
              </a:solidFill>
              <a:latin typeface="+mj-lt"/>
              <a:cs typeface="Calibri" pitchFamily="34" charset="0"/>
            </a:endParaRPr>
          </a:p>
        </p:txBody>
      </p:sp>
      <p:sp>
        <p:nvSpPr>
          <p:cNvPr id="8" name="Text Box 7"/>
          <p:cNvSpPr txBox="1">
            <a:spLocks noChangeArrowheads="1"/>
          </p:cNvSpPr>
          <p:nvPr/>
        </p:nvSpPr>
        <p:spPr bwMode="auto">
          <a:xfrm>
            <a:off x="7620000" y="3972580"/>
            <a:ext cx="1554480" cy="553998"/>
          </a:xfrm>
          <a:prstGeom prst="rect">
            <a:avLst/>
          </a:prstGeom>
          <a:noFill/>
          <a:ln w="9525">
            <a:noFill/>
            <a:miter lim="800000"/>
            <a:headEnd/>
            <a:tailEnd/>
          </a:ln>
          <a:effectLst/>
        </p:spPr>
        <p:txBody>
          <a:bodyPr wrap="square">
            <a:spAutoFit/>
          </a:bodyPr>
          <a:lstStyle/>
          <a:p>
            <a:pPr>
              <a:spcBef>
                <a:spcPct val="50000"/>
              </a:spcBef>
            </a:pPr>
            <a:r>
              <a:rPr lang="en-US" sz="1500" dirty="0" err="1">
                <a:solidFill>
                  <a:srgbClr val="000000"/>
                </a:solidFill>
                <a:latin typeface="+mj-lt"/>
                <a:cs typeface="Calibri" pitchFamily="34" charset="0"/>
              </a:rPr>
              <a:t>Nonpremium</a:t>
            </a:r>
            <a:r>
              <a:rPr lang="en-US" sz="1500" dirty="0">
                <a:solidFill>
                  <a:srgbClr val="000000"/>
                </a:solidFill>
                <a:latin typeface="+mj-lt"/>
                <a:cs typeface="Calibri" pitchFamily="34" charset="0"/>
              </a:rPr>
              <a:t>  </a:t>
            </a:r>
            <a:r>
              <a:rPr lang="en-US" sz="1500" dirty="0" smtClean="0">
                <a:solidFill>
                  <a:srgbClr val="000000"/>
                </a:solidFill>
                <a:cs typeface="Calibri" pitchFamily="34" charset="0"/>
              </a:rPr>
              <a:t>out-of-pocket</a:t>
            </a:r>
            <a:endParaRPr lang="en-US" sz="1500" dirty="0">
              <a:solidFill>
                <a:srgbClr val="000000"/>
              </a:solidFill>
              <a:cs typeface="Calibri" pitchFamily="34" charset="0"/>
            </a:endParaRPr>
          </a:p>
        </p:txBody>
      </p:sp>
    </p:spTree>
    <p:extLst>
      <p:ext uri="{BB962C8B-B14F-4D97-AF65-F5344CB8AC3E}">
        <p14:creationId xmlns:p14="http://schemas.microsoft.com/office/powerpoint/2010/main" val="2265940088"/>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9627e98a7b8f5777d89a3b589e395106a78fd"/>
</p:tagLst>
</file>

<file path=ppt/theme/theme1.xml><?xml version="1.0" encoding="utf-8"?>
<a:theme xmlns:a="http://schemas.openxmlformats.org/drawingml/2006/main" name="blank">
  <a:themeElements>
    <a:clrScheme name="Custom 1">
      <a:dk1>
        <a:srgbClr val="000000"/>
      </a:dk1>
      <a:lt1>
        <a:srgbClr val="FFFFFF"/>
      </a:lt1>
      <a:dk2>
        <a:srgbClr val="FF8811"/>
      </a:dk2>
      <a:lt2>
        <a:srgbClr val="FFD204"/>
      </a:lt2>
      <a:accent1>
        <a:srgbClr val="133559"/>
      </a:accent1>
      <a:accent2>
        <a:srgbClr val="025189"/>
      </a:accent2>
      <a:accent3>
        <a:srgbClr val="0072C0"/>
      </a:accent3>
      <a:accent4>
        <a:srgbClr val="31A3E3"/>
      </a:accent4>
      <a:accent5>
        <a:srgbClr val="7BC7ED"/>
      </a:accent5>
      <a:accent6>
        <a:srgbClr val="B0DDF4"/>
      </a:accent6>
      <a:hlink>
        <a:srgbClr val="0072C0"/>
      </a:hlink>
      <a:folHlink>
        <a:srgbClr val="0072C0"/>
      </a:folHlink>
    </a:clrScheme>
    <a:fontScheme name="Calibri">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dirty="0" err="1" smtClean="0">
            <a:latin typeface="Calibri" pitchFamily="34" charset="0"/>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85</Words>
  <Application>Microsoft Office PowerPoint</Application>
  <PresentationFormat>On-screen Show (4:3)</PresentationFormat>
  <Paragraphs>8</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blank</vt:lpstr>
      <vt:lpstr>Median Out-of-Pocket Health Care Spending As a Percent of Income Among Medicare Beneficiaries, 1997-2006</vt:lpstr>
    </vt:vector>
  </TitlesOfParts>
  <Company>Kaiser Family Foundation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Median Out-of-Pocket Health Care Spending As a Percent of Income Among Medicare Beneficiaries, 1997-2006</dc:title>
  <dc:creator>Jennifer Huang</dc:creator>
  <cp:lastModifiedBy>Jennifer Huang</cp:lastModifiedBy>
  <cp:revision>2</cp:revision>
  <dcterms:created xsi:type="dcterms:W3CDTF">2013-07-17T14:32:02Z</dcterms:created>
  <dcterms:modified xsi:type="dcterms:W3CDTF">2013-07-17T14:32:04Z</dcterms:modified>
</cp:coreProperties>
</file>