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3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913838356412323E-3"/>
          <c:y val="0.18599441057263039"/>
          <c:w val="0.96604938271604934"/>
          <c:h val="0.64674461146902096"/>
        </c:manualLayout>
      </c:layout>
      <c:barChart>
        <c:barDir val="col"/>
        <c:grouping val="percentStacked"/>
        <c:varyColors val="0"/>
        <c:ser>
          <c:idx val="0"/>
          <c:order val="0"/>
          <c:tx>
            <c:strRef>
              <c:f>Sheet1!$B$1</c:f>
              <c:strCache>
                <c:ptCount val="1"/>
                <c:pt idx="0">
                  <c:v>Duals</c:v>
                </c:pt>
              </c:strCache>
            </c:strRef>
          </c:tx>
          <c:spPr>
            <a:solidFill>
              <a:srgbClr val="003366"/>
            </a:solidFill>
            <a:ln>
              <a:solidFill>
                <a:srgbClr val="000000"/>
              </a:solidFill>
            </a:ln>
          </c:spPr>
          <c:invertIfNegative val="0"/>
          <c:dLbls>
            <c:numFmt formatCode="0%" sourceLinked="0"/>
            <c:txPr>
              <a:bodyPr/>
              <a:lstStyle/>
              <a:p>
                <a:pPr>
                  <a:defRPr>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Dual Eligibles as a share of the Medicare population</c:v>
                </c:pt>
                <c:pt idx="1">
                  <c:v>Total Medicare Spending:</c:v>
                </c:pt>
                <c:pt idx="2">
                  <c:v>Dual Eligibles as a share of the Medicaid population</c:v>
                </c:pt>
                <c:pt idx="3">
                  <c:v>Total Medicaid Spending:</c:v>
                </c:pt>
              </c:strCache>
            </c:strRef>
          </c:cat>
          <c:val>
            <c:numRef>
              <c:f>Sheet1!$B$2:$B$5</c:f>
              <c:numCache>
                <c:formatCode>General</c:formatCode>
                <c:ptCount val="4"/>
                <c:pt idx="0">
                  <c:v>0.2</c:v>
                </c:pt>
                <c:pt idx="1">
                  <c:v>0.31</c:v>
                </c:pt>
                <c:pt idx="2">
                  <c:v>0.15</c:v>
                </c:pt>
                <c:pt idx="3">
                  <c:v>0.39</c:v>
                </c:pt>
              </c:numCache>
            </c:numRef>
          </c:val>
        </c:ser>
        <c:ser>
          <c:idx val="1"/>
          <c:order val="1"/>
          <c:tx>
            <c:strRef>
              <c:f>Sheet1!$C$1</c:f>
              <c:strCache>
                <c:ptCount val="1"/>
                <c:pt idx="0">
                  <c:v>Non-Duals</c:v>
                </c:pt>
              </c:strCache>
            </c:strRef>
          </c:tx>
          <c:spPr>
            <a:solidFill>
              <a:srgbClr val="C0C0C0"/>
            </a:solidFill>
            <a:ln>
              <a:solidFill>
                <a:srgbClr val="000000"/>
              </a:solidFill>
            </a:ln>
          </c:spPr>
          <c:invertIfNegative val="0"/>
          <c:dLbls>
            <c:numFmt formatCode="0%" sourceLinked="0"/>
            <c:showLegendKey val="0"/>
            <c:showVal val="1"/>
            <c:showCatName val="0"/>
            <c:showSerName val="0"/>
            <c:showPercent val="0"/>
            <c:showBubbleSize val="0"/>
            <c:showLeaderLines val="0"/>
          </c:dLbls>
          <c:cat>
            <c:strRef>
              <c:f>Sheet1!$A$2:$A$5</c:f>
              <c:strCache>
                <c:ptCount val="4"/>
                <c:pt idx="0">
                  <c:v>Dual Eligibles as a share of the Medicare population</c:v>
                </c:pt>
                <c:pt idx="1">
                  <c:v>Total Medicare Spending:</c:v>
                </c:pt>
                <c:pt idx="2">
                  <c:v>Dual Eligibles as a share of the Medicaid population</c:v>
                </c:pt>
                <c:pt idx="3">
                  <c:v>Total Medicaid Spending:</c:v>
                </c:pt>
              </c:strCache>
            </c:strRef>
          </c:cat>
          <c:val>
            <c:numRef>
              <c:f>Sheet1!$C$2:$C$5</c:f>
              <c:numCache>
                <c:formatCode>General</c:formatCode>
                <c:ptCount val="4"/>
                <c:pt idx="0">
                  <c:v>0.8</c:v>
                </c:pt>
                <c:pt idx="1">
                  <c:v>0.69</c:v>
                </c:pt>
                <c:pt idx="2">
                  <c:v>0.85</c:v>
                </c:pt>
                <c:pt idx="3">
                  <c:v>0.61</c:v>
                </c:pt>
              </c:numCache>
            </c:numRef>
          </c:val>
        </c:ser>
        <c:dLbls>
          <c:showLegendKey val="0"/>
          <c:showVal val="1"/>
          <c:showCatName val="0"/>
          <c:showSerName val="0"/>
          <c:showPercent val="0"/>
          <c:showBubbleSize val="0"/>
        </c:dLbls>
        <c:gapWidth val="95"/>
        <c:overlap val="100"/>
        <c:axId val="245092352"/>
        <c:axId val="245093888"/>
      </c:barChart>
      <c:catAx>
        <c:axId val="245092352"/>
        <c:scaling>
          <c:orientation val="minMax"/>
        </c:scaling>
        <c:delete val="1"/>
        <c:axPos val="b"/>
        <c:majorTickMark val="none"/>
        <c:minorTickMark val="none"/>
        <c:tickLblPos val="none"/>
        <c:crossAx val="245093888"/>
        <c:crosses val="autoZero"/>
        <c:auto val="1"/>
        <c:lblAlgn val="ctr"/>
        <c:lblOffset val="0"/>
        <c:noMultiLvlLbl val="0"/>
      </c:catAx>
      <c:valAx>
        <c:axId val="245093888"/>
        <c:scaling>
          <c:orientation val="minMax"/>
        </c:scaling>
        <c:delete val="1"/>
        <c:axPos val="l"/>
        <c:numFmt formatCode="0%" sourceLinked="1"/>
        <c:majorTickMark val="out"/>
        <c:minorTickMark val="none"/>
        <c:tickLblPos val="none"/>
        <c:crossAx val="245092352"/>
        <c:crosses val="autoZero"/>
        <c:crossBetween val="between"/>
      </c:valAx>
      <c:spPr>
        <a:noFill/>
        <a:ln w="25400">
          <a:noFill/>
        </a:ln>
      </c:spPr>
    </c:plotArea>
    <c:plotVisOnly val="1"/>
    <c:dispBlanksAs val="gap"/>
    <c:showDLblsOverMax val="0"/>
  </c:chart>
  <c:txPr>
    <a:bodyPr/>
    <a:lstStyle/>
    <a:p>
      <a:pPr>
        <a:defRPr sz="1800" b="1">
          <a:solidFill>
            <a:srgbClr val="000000"/>
          </a:solidFill>
          <a:latin typeface="+mj-lt"/>
          <a:cs typeface="Calibri"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48F4C6-384A-4DCA-8691-61F24949A4E2}" type="datetimeFigureOut">
              <a:rPr lang="en-US" smtClean="0"/>
              <a:t>7/17/2013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D9570D-0DFE-47A4-AA9D-22B56EF22533}" type="slidenum">
              <a:rPr lang="en-US" smtClean="0"/>
              <a:t>‹#›</a:t>
            </a:fld>
            <a:endParaRPr lang="en-US"/>
          </a:p>
        </p:txBody>
      </p:sp>
    </p:spTree>
    <p:extLst>
      <p:ext uri="{BB962C8B-B14F-4D97-AF65-F5344CB8AC3E}">
        <p14:creationId xmlns:p14="http://schemas.microsoft.com/office/powerpoint/2010/main" val="3460382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1767, 2561</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1</a:t>
            </a:fld>
            <a:endParaRPr lang="en-US"/>
          </a:p>
        </p:txBody>
      </p:sp>
    </p:spTree>
    <p:extLst>
      <p:ext uri="{BB962C8B-B14F-4D97-AF65-F5344CB8AC3E}">
        <p14:creationId xmlns:p14="http://schemas.microsoft.com/office/powerpoint/2010/main" val="3252092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2230822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11406104"/>
              </p:ext>
            </p:extLst>
          </p:nvPr>
        </p:nvGraphicFramePr>
        <p:xfrm>
          <a:off x="92075" y="1066800"/>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1"/>
          </p:nvPr>
        </p:nvSpPr>
        <p:spPr/>
        <p:txBody>
          <a:bodyPr/>
          <a:lstStyle/>
          <a:p>
            <a:r>
              <a:rPr lang="en-US" smtClean="0">
                <a:latin typeface="+mj-lt"/>
              </a:rPr>
              <a:t>SOURCE: Kaiser Family Foundation analysis of the CMS Medicare Current Beneficiary Survey Cost and Use File, 2008, and Kaiser Commission on Medicaid and the Uninsured and Urban Institute estimates based on data from FY2008 MSIS and CMS Form-64.</a:t>
            </a:r>
            <a:endParaRPr lang="en-US" dirty="0">
              <a:latin typeface="+mj-lt"/>
            </a:endParaRPr>
          </a:p>
        </p:txBody>
      </p:sp>
      <p:sp>
        <p:nvSpPr>
          <p:cNvPr id="3" name="Title 2"/>
          <p:cNvSpPr>
            <a:spLocks noGrp="1"/>
          </p:cNvSpPr>
          <p:nvPr>
            <p:ph type="title"/>
          </p:nvPr>
        </p:nvSpPr>
        <p:spPr/>
        <p:txBody>
          <a:bodyPr/>
          <a:lstStyle/>
          <a:p>
            <a:r>
              <a:rPr lang="en-US" sz="3000" dirty="0" smtClean="0">
                <a:latin typeface="+mj-lt"/>
              </a:rPr>
              <a:t>Dual eligible beneficiaries as a share of Medicare and Medicaid population and spending, 2008</a:t>
            </a:r>
            <a:endParaRPr lang="en-US" sz="3000" dirty="0">
              <a:latin typeface="+mj-lt"/>
            </a:endParaRPr>
          </a:p>
        </p:txBody>
      </p:sp>
      <p:cxnSp>
        <p:nvCxnSpPr>
          <p:cNvPr id="5" name="Straight Connector 4"/>
          <p:cNvCxnSpPr/>
          <p:nvPr/>
        </p:nvCxnSpPr>
        <p:spPr>
          <a:xfrm>
            <a:off x="1795462" y="1997845"/>
            <a:ext cx="1058103"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6" name="Straight Connector 5"/>
          <p:cNvSpPr/>
          <p:nvPr/>
        </p:nvSpPr>
        <p:spPr>
          <a:xfrm flipV="1">
            <a:off x="1818322" y="4237037"/>
            <a:ext cx="1058103" cy="36576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lIns="91408" tIns="45704" rIns="91408" bIns="45704"/>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latin typeface="+mj-lt"/>
            </a:endParaRPr>
          </a:p>
        </p:txBody>
      </p:sp>
      <p:cxnSp>
        <p:nvCxnSpPr>
          <p:cNvPr id="7" name="Straight Connector 6"/>
          <p:cNvCxnSpPr/>
          <p:nvPr/>
        </p:nvCxnSpPr>
        <p:spPr>
          <a:xfrm>
            <a:off x="6096000" y="1997845"/>
            <a:ext cx="1143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8" name="Straight Connector 7"/>
          <p:cNvSpPr/>
          <p:nvPr/>
        </p:nvSpPr>
        <p:spPr>
          <a:xfrm flipV="1">
            <a:off x="6136005" y="3993197"/>
            <a:ext cx="1057274" cy="76809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txBody>
          <a:bodyPr lIns="91408" tIns="45704" rIns="91408" bIns="45704"/>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latin typeface="+mj-lt"/>
            </a:endParaRPr>
          </a:p>
        </p:txBody>
      </p:sp>
      <p:sp>
        <p:nvSpPr>
          <p:cNvPr id="10" name="Text Box 7"/>
          <p:cNvSpPr txBox="1">
            <a:spLocks noChangeArrowheads="1"/>
          </p:cNvSpPr>
          <p:nvPr/>
        </p:nvSpPr>
        <p:spPr bwMode="auto">
          <a:xfrm>
            <a:off x="2307771" y="5256639"/>
            <a:ext cx="2286000" cy="830968"/>
          </a:xfrm>
          <a:prstGeom prst="rect">
            <a:avLst/>
          </a:prstGeom>
          <a:noFill/>
          <a:ln w="9525">
            <a:noFill/>
            <a:miter lim="800000"/>
            <a:headEnd/>
            <a:tailEnd/>
          </a:ln>
        </p:spPr>
        <p:txBody>
          <a:bodyPr wrap="square" lIns="91413" tIns="45706" rIns="91413" bIns="45706">
            <a:spAutoFit/>
          </a:bodyPr>
          <a:lstStyle/>
          <a:p>
            <a:pPr algn="ct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Medicare </a:t>
            </a:r>
          </a:p>
          <a:p>
            <a:pPr algn="ctr"/>
            <a:r>
              <a:rPr lang="en-US" sz="1600" dirty="0" smtClean="0">
                <a:solidFill>
                  <a:srgbClr val="000000"/>
                </a:solidFill>
                <a:latin typeface="+mj-lt"/>
                <a:cs typeface="Calibri" pitchFamily="34" charset="0"/>
              </a:rPr>
              <a:t>Spending</a:t>
            </a:r>
            <a:r>
              <a:rPr lang="en-US" sz="1600" dirty="0">
                <a:solidFill>
                  <a:srgbClr val="000000"/>
                </a:solidFill>
                <a:latin typeface="+mj-lt"/>
                <a:cs typeface="Calibri" pitchFamily="34" charset="0"/>
              </a:rPr>
              <a:t>, </a:t>
            </a:r>
            <a:r>
              <a:rPr lang="en-US" sz="1600" dirty="0" smtClean="0">
                <a:solidFill>
                  <a:srgbClr val="000000"/>
                </a:solidFill>
                <a:latin typeface="+mj-lt"/>
                <a:cs typeface="Calibri" pitchFamily="34" charset="0"/>
              </a:rPr>
              <a:t>2008:</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$424 </a:t>
            </a:r>
            <a:r>
              <a:rPr lang="en-US" sz="1600" dirty="0">
                <a:solidFill>
                  <a:srgbClr val="000000"/>
                </a:solidFill>
                <a:latin typeface="+mj-lt"/>
                <a:cs typeface="Calibri" pitchFamily="34" charset="0"/>
              </a:rPr>
              <a:t>Billion</a:t>
            </a:r>
          </a:p>
        </p:txBody>
      </p:sp>
      <p:sp>
        <p:nvSpPr>
          <p:cNvPr id="11" name="Text Box 7"/>
          <p:cNvSpPr txBox="1">
            <a:spLocks noChangeArrowheads="1"/>
          </p:cNvSpPr>
          <p:nvPr/>
        </p:nvSpPr>
        <p:spPr bwMode="auto">
          <a:xfrm>
            <a:off x="163286" y="5256639"/>
            <a:ext cx="2286000"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Medicare Population, 2008:</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46 Million</a:t>
            </a:r>
            <a:endParaRPr lang="en-US" sz="1400" dirty="0">
              <a:solidFill>
                <a:srgbClr val="000000"/>
              </a:solidFill>
              <a:latin typeface="+mj-lt"/>
              <a:cs typeface="Calibri" pitchFamily="34" charset="0"/>
            </a:endParaRPr>
          </a:p>
        </p:txBody>
      </p:sp>
      <p:sp>
        <p:nvSpPr>
          <p:cNvPr id="12" name="Text Box 7"/>
          <p:cNvSpPr txBox="1">
            <a:spLocks noChangeArrowheads="1"/>
          </p:cNvSpPr>
          <p:nvPr/>
        </p:nvSpPr>
        <p:spPr bwMode="auto">
          <a:xfrm>
            <a:off x="6596742" y="5256639"/>
            <a:ext cx="2286000"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smtClean="0">
                <a:solidFill>
                  <a:srgbClr val="000000"/>
                </a:solidFill>
                <a:latin typeface="+mj-lt"/>
                <a:cs typeface="Calibri" pitchFamily="34" charset="0"/>
              </a:rPr>
              <a:t>Total Medicaid </a:t>
            </a:r>
          </a:p>
          <a:p>
            <a:pPr algn="ctr"/>
            <a:r>
              <a:rPr lang="en-US" sz="1600" dirty="0" smtClean="0">
                <a:solidFill>
                  <a:srgbClr val="000000"/>
                </a:solidFill>
                <a:latin typeface="+mj-lt"/>
                <a:cs typeface="Calibri" pitchFamily="34" charset="0"/>
              </a:rPr>
              <a:t>Spending, 2008:</a:t>
            </a:r>
            <a:br>
              <a:rPr lang="en-US" sz="1600" dirty="0" smtClean="0">
                <a:solidFill>
                  <a:srgbClr val="000000"/>
                </a:solidFill>
                <a:latin typeface="+mj-lt"/>
                <a:cs typeface="Calibri" pitchFamily="34" charset="0"/>
              </a:rPr>
            </a:br>
            <a:r>
              <a:rPr lang="en-US" sz="1600" dirty="0" smtClean="0">
                <a:solidFill>
                  <a:srgbClr val="000000"/>
                </a:solidFill>
                <a:latin typeface="+mj-lt"/>
                <a:cs typeface="Calibri" pitchFamily="34" charset="0"/>
              </a:rPr>
              <a:t>$330 Billion</a:t>
            </a:r>
            <a:endParaRPr lang="en-US" sz="1600" dirty="0">
              <a:solidFill>
                <a:srgbClr val="000000"/>
              </a:solidFill>
              <a:latin typeface="+mj-lt"/>
              <a:cs typeface="Calibri" pitchFamily="34" charset="0"/>
            </a:endParaRPr>
          </a:p>
        </p:txBody>
      </p:sp>
      <p:sp>
        <p:nvSpPr>
          <p:cNvPr id="13" name="Text Box 7"/>
          <p:cNvSpPr txBox="1">
            <a:spLocks noChangeArrowheads="1"/>
          </p:cNvSpPr>
          <p:nvPr/>
        </p:nvSpPr>
        <p:spPr bwMode="auto">
          <a:xfrm>
            <a:off x="4452256" y="5256639"/>
            <a:ext cx="2286000" cy="830968"/>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sz="1600" dirty="0">
                <a:solidFill>
                  <a:srgbClr val="000000"/>
                </a:solidFill>
                <a:latin typeface="+mj-lt"/>
                <a:cs typeface="Calibri" pitchFamily="34" charset="0"/>
              </a:rPr>
              <a:t>Total </a:t>
            </a:r>
            <a:r>
              <a:rPr lang="en-US" sz="1600" dirty="0" smtClean="0">
                <a:solidFill>
                  <a:srgbClr val="000000"/>
                </a:solidFill>
                <a:latin typeface="+mj-lt"/>
                <a:cs typeface="Calibri" pitchFamily="34" charset="0"/>
              </a:rPr>
              <a:t>Medicaid Population, 2008:</a:t>
            </a:r>
            <a:r>
              <a:rPr lang="en-US" sz="1600" dirty="0">
                <a:solidFill>
                  <a:srgbClr val="000000"/>
                </a:solidFill>
                <a:latin typeface="+mj-lt"/>
                <a:cs typeface="Calibri" pitchFamily="34" charset="0"/>
              </a:rPr>
              <a:t/>
            </a:r>
            <a:br>
              <a:rPr lang="en-US" sz="1600" dirty="0">
                <a:solidFill>
                  <a:srgbClr val="000000"/>
                </a:solidFill>
                <a:latin typeface="+mj-lt"/>
                <a:cs typeface="Calibri" pitchFamily="34" charset="0"/>
              </a:rPr>
            </a:br>
            <a:r>
              <a:rPr lang="en-US" sz="1600" dirty="0" smtClean="0">
                <a:solidFill>
                  <a:srgbClr val="000000"/>
                </a:solidFill>
                <a:latin typeface="+mj-lt"/>
                <a:cs typeface="Calibri" pitchFamily="34" charset="0"/>
              </a:rPr>
              <a:t>  60 Million</a:t>
            </a:r>
            <a:endParaRPr lang="en-US" sz="1400" dirty="0">
              <a:solidFill>
                <a:srgbClr val="000000"/>
              </a:solidFill>
              <a:latin typeface="+mj-lt"/>
              <a:cs typeface="Calibri" pitchFamily="34" charset="0"/>
            </a:endParaRPr>
          </a:p>
        </p:txBody>
      </p:sp>
      <p:cxnSp>
        <p:nvCxnSpPr>
          <p:cNvPr id="15" name="Straight Connector 14"/>
          <p:cNvCxnSpPr/>
          <p:nvPr/>
        </p:nvCxnSpPr>
        <p:spPr>
          <a:xfrm flipV="1">
            <a:off x="1219200" y="5240337"/>
            <a:ext cx="2286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638800" y="5240337"/>
            <a:ext cx="2286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7" name="Text Box 26"/>
          <p:cNvSpPr txBox="1">
            <a:spLocks noChangeArrowheads="1"/>
          </p:cNvSpPr>
          <p:nvPr/>
        </p:nvSpPr>
        <p:spPr bwMode="auto">
          <a:xfrm>
            <a:off x="735004" y="1112837"/>
            <a:ext cx="3347140" cy="830968"/>
          </a:xfrm>
          <a:prstGeom prst="rect">
            <a:avLst/>
          </a:prstGeom>
          <a:noFill/>
          <a:ln w="9525">
            <a:noFill/>
            <a:miter lim="800000"/>
            <a:headEnd/>
            <a:tailEnd/>
          </a:ln>
        </p:spPr>
        <p:txBody>
          <a:bodyPr wrap="square" lIns="91413" tIns="45706" rIns="91413" bIns="4570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50000"/>
              </a:spcBef>
            </a:pPr>
            <a:r>
              <a:rPr lang="en-US" sz="1600" dirty="0" smtClean="0">
                <a:solidFill>
                  <a:srgbClr val="000000"/>
                </a:solidFill>
                <a:latin typeface="+mj-lt"/>
                <a:cs typeface="Calibri" pitchFamily="34" charset="0"/>
              </a:rPr>
              <a:t>Dual </a:t>
            </a:r>
            <a:r>
              <a:rPr lang="en-US" sz="1600" dirty="0" err="1" smtClean="0">
                <a:solidFill>
                  <a:srgbClr val="000000"/>
                </a:solidFill>
                <a:latin typeface="+mj-lt"/>
                <a:cs typeface="Calibri" pitchFamily="34" charset="0"/>
              </a:rPr>
              <a:t>Eligibles</a:t>
            </a:r>
            <a:r>
              <a:rPr lang="en-US" sz="1600" dirty="0" smtClean="0">
                <a:solidFill>
                  <a:srgbClr val="000000"/>
                </a:solidFill>
                <a:latin typeface="+mj-lt"/>
                <a:cs typeface="Calibri" pitchFamily="34" charset="0"/>
              </a:rPr>
              <a:t> as a Share of the Medicare Population and Medicare Spending, 2008:</a:t>
            </a:r>
            <a:endParaRPr lang="en-US" sz="1600" dirty="0">
              <a:solidFill>
                <a:srgbClr val="000000"/>
              </a:solidFill>
              <a:latin typeface="+mj-lt"/>
              <a:cs typeface="Calibri" pitchFamily="34" charset="0"/>
            </a:endParaRPr>
          </a:p>
        </p:txBody>
      </p:sp>
      <p:sp>
        <p:nvSpPr>
          <p:cNvPr id="18" name="Text Box 26"/>
          <p:cNvSpPr txBox="1">
            <a:spLocks noChangeArrowheads="1"/>
          </p:cNvSpPr>
          <p:nvPr/>
        </p:nvSpPr>
        <p:spPr bwMode="auto">
          <a:xfrm>
            <a:off x="4984081" y="1112837"/>
            <a:ext cx="3372154" cy="830968"/>
          </a:xfrm>
          <a:prstGeom prst="rect">
            <a:avLst/>
          </a:prstGeom>
          <a:noFill/>
          <a:ln w="9525">
            <a:noFill/>
            <a:miter lim="800000"/>
            <a:headEnd/>
            <a:tailEnd/>
          </a:ln>
        </p:spPr>
        <p:txBody>
          <a:bodyPr wrap="square" lIns="91413" tIns="45706" rIns="91413" bIns="45706">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Bef>
                <a:spcPct val="50000"/>
              </a:spcBef>
            </a:pPr>
            <a:r>
              <a:rPr lang="en-US" sz="1600" dirty="0" smtClean="0">
                <a:solidFill>
                  <a:srgbClr val="000000"/>
                </a:solidFill>
                <a:latin typeface="+mj-lt"/>
                <a:cs typeface="Calibri" pitchFamily="34" charset="0"/>
              </a:rPr>
              <a:t>Dual </a:t>
            </a:r>
            <a:r>
              <a:rPr lang="en-US" sz="1600" dirty="0" err="1" smtClean="0">
                <a:solidFill>
                  <a:srgbClr val="000000"/>
                </a:solidFill>
                <a:latin typeface="+mj-lt"/>
                <a:cs typeface="Calibri" pitchFamily="34" charset="0"/>
              </a:rPr>
              <a:t>Eligibles</a:t>
            </a:r>
            <a:r>
              <a:rPr lang="en-US" sz="1600" dirty="0" smtClean="0">
                <a:solidFill>
                  <a:srgbClr val="000000"/>
                </a:solidFill>
                <a:latin typeface="+mj-lt"/>
                <a:cs typeface="Calibri" pitchFamily="34" charset="0"/>
              </a:rPr>
              <a:t> as a Share of the Medicaid Population and Medicaid Spending, 2008:</a:t>
            </a:r>
            <a:endParaRPr lang="en-US" sz="1600" dirty="0">
              <a:solidFill>
                <a:srgbClr val="000000"/>
              </a:solidFill>
              <a:latin typeface="+mj-lt"/>
              <a:cs typeface="Calibri" pitchFamily="34" charset="0"/>
            </a:endParaRPr>
          </a:p>
        </p:txBody>
      </p:sp>
    </p:spTree>
    <p:extLst>
      <p:ext uri="{BB962C8B-B14F-4D97-AF65-F5344CB8AC3E}">
        <p14:creationId xmlns:p14="http://schemas.microsoft.com/office/powerpoint/2010/main" val="20560276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e5644d1a896ee338f9f728ccdf93a858839a8b5"/>
</p:tagLst>
</file>

<file path=ppt/theme/theme1.xml><?xml version="1.0" encoding="utf-8"?>
<a:theme xmlns:a="http://schemas.openxmlformats.org/drawingml/2006/main" name="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115</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Dual eligible beneficiaries as a share of Medicare and Medicaid population and spending, 2008</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eligible beneficiaries as a share of Medicare and Medicaid population and spending, 2008</dc:title>
  <dc:creator>Jennifer Huang</dc:creator>
  <cp:lastModifiedBy>Jennifer Huang</cp:lastModifiedBy>
  <cp:revision>2</cp:revision>
  <dcterms:created xsi:type="dcterms:W3CDTF">2013-07-17T14:32:08Z</dcterms:created>
  <dcterms:modified xsi:type="dcterms:W3CDTF">2013-07-17T14:32:09Z</dcterms:modified>
</cp:coreProperties>
</file>