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3" r:id="rId2"/>
    <p:sldMasterId id="2147483654" r:id="rId3"/>
    <p:sldMasterId id="2147483655" r:id="rId4"/>
    <p:sldMasterId id="2147483656" r:id="rId5"/>
    <p:sldMasterId id="2147483657" r:id="rId6"/>
  </p:sldMasterIdLst>
  <p:notesMasterIdLst>
    <p:notesMasterId r:id="rId12"/>
  </p:notesMasterIdLst>
  <p:handoutMasterIdLst>
    <p:handoutMasterId r:id="rId13"/>
  </p:handoutMasterIdLst>
  <p:sldIdLst>
    <p:sldId id="258" r:id="rId7"/>
    <p:sldId id="259" r:id="rId8"/>
    <p:sldId id="260" r:id="rId9"/>
    <p:sldId id="261" r:id="rId10"/>
    <p:sldId id="262"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5" d="100"/>
          <a:sy n="115" d="100"/>
        </p:scale>
        <p:origin x="-1524" y="-48"/>
      </p:cViewPr>
      <p:guideLst>
        <p:guide orient="horz" pos="2160"/>
        <p:guide pos="2880"/>
      </p:guideLst>
    </p:cSldViewPr>
  </p:slideViewPr>
  <p:notesTextViewPr>
    <p:cViewPr>
      <p:scale>
        <a:sx n="100" d="100"/>
        <a:sy n="100" d="100"/>
      </p:scale>
      <p:origin x="0" y="0"/>
    </p:cViewPr>
  </p:notesTextViewPr>
  <p:notesViewPr>
    <p:cSldViewPr>
      <p:cViewPr varScale="1">
        <p:scale>
          <a:sx n="59" d="100"/>
          <a:sy n="59" d="100"/>
        </p:scale>
        <p:origin x="-178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741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741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741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FC5B379-3ACF-4C42-B2FF-58E02DF22CD6}" type="slidenum">
              <a:rPr lang="en-US"/>
              <a:pPr/>
              <a:t>‹#›</a:t>
            </a:fld>
            <a:endParaRPr lang="en-US"/>
          </a:p>
        </p:txBody>
      </p:sp>
    </p:spTree>
    <p:extLst>
      <p:ext uri="{BB962C8B-B14F-4D97-AF65-F5344CB8AC3E}">
        <p14:creationId xmlns:p14="http://schemas.microsoft.com/office/powerpoint/2010/main" val="2431403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945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946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5EA9DA9-8DEC-45B3-8F48-545E74A18A91}" type="slidenum">
              <a:rPr lang="en-US"/>
              <a:pPr/>
              <a:t>‹#›</a:t>
            </a:fld>
            <a:endParaRPr lang="en-US"/>
          </a:p>
        </p:txBody>
      </p:sp>
    </p:spTree>
    <p:extLst>
      <p:ext uri="{BB962C8B-B14F-4D97-AF65-F5344CB8AC3E}">
        <p14:creationId xmlns:p14="http://schemas.microsoft.com/office/powerpoint/2010/main" val="20783431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9FC7BF6-F8D6-4C61-BCD2-936B6FFD0516}" type="slidenum">
              <a:rPr lang="en-US"/>
              <a:pPr/>
              <a:t>‹#›</a:t>
            </a:fld>
            <a:endParaRPr lang="en-US"/>
          </a:p>
        </p:txBody>
      </p:sp>
    </p:spTree>
    <p:extLst>
      <p:ext uri="{BB962C8B-B14F-4D97-AF65-F5344CB8AC3E}">
        <p14:creationId xmlns:p14="http://schemas.microsoft.com/office/powerpoint/2010/main" val="3152867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890FDE9-1CBF-4C08-8178-2E3F6EB28264}" type="slidenum">
              <a:rPr lang="en-US"/>
              <a:pPr/>
              <a:t>‹#›</a:t>
            </a:fld>
            <a:endParaRPr lang="en-US"/>
          </a:p>
        </p:txBody>
      </p:sp>
    </p:spTree>
    <p:extLst>
      <p:ext uri="{BB962C8B-B14F-4D97-AF65-F5344CB8AC3E}">
        <p14:creationId xmlns:p14="http://schemas.microsoft.com/office/powerpoint/2010/main" val="75286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F71889B-1665-41F4-BE0D-9347C997E795}" type="slidenum">
              <a:rPr lang="en-US"/>
              <a:pPr/>
              <a:t>‹#›</a:t>
            </a:fld>
            <a:endParaRPr lang="en-US"/>
          </a:p>
        </p:txBody>
      </p:sp>
    </p:spTree>
    <p:extLst>
      <p:ext uri="{BB962C8B-B14F-4D97-AF65-F5344CB8AC3E}">
        <p14:creationId xmlns:p14="http://schemas.microsoft.com/office/powerpoint/2010/main" val="776124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2608396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54436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2407181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370176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770672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8134696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3783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61038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C761204-41D1-4B16-8D1A-13411C52A8DC}" type="slidenum">
              <a:rPr lang="en-US"/>
              <a:pPr/>
              <a:t>‹#›</a:t>
            </a:fld>
            <a:endParaRPr lang="en-US"/>
          </a:p>
        </p:txBody>
      </p:sp>
    </p:spTree>
    <p:extLst>
      <p:ext uri="{BB962C8B-B14F-4D97-AF65-F5344CB8AC3E}">
        <p14:creationId xmlns:p14="http://schemas.microsoft.com/office/powerpoint/2010/main" val="24902276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372322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266998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602650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26565797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51415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69501653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470207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3572538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8527594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4724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31DCA09-0102-45F8-A86C-1214F9494143}" type="slidenum">
              <a:rPr lang="en-US"/>
              <a:pPr/>
              <a:t>‹#›</a:t>
            </a:fld>
            <a:endParaRPr lang="en-US"/>
          </a:p>
        </p:txBody>
      </p:sp>
    </p:spTree>
    <p:extLst>
      <p:ext uri="{BB962C8B-B14F-4D97-AF65-F5344CB8AC3E}">
        <p14:creationId xmlns:p14="http://schemas.microsoft.com/office/powerpoint/2010/main" val="199968488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899848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9276348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25267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932597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35037640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3836727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0272900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7750832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2281902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93226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404E4AE-89CA-4ECF-842C-46038EFCE715}" type="slidenum">
              <a:rPr lang="en-US"/>
              <a:pPr/>
              <a:t>‹#›</a:t>
            </a:fld>
            <a:endParaRPr lang="en-US"/>
          </a:p>
        </p:txBody>
      </p:sp>
    </p:spTree>
    <p:extLst>
      <p:ext uri="{BB962C8B-B14F-4D97-AF65-F5344CB8AC3E}">
        <p14:creationId xmlns:p14="http://schemas.microsoft.com/office/powerpoint/2010/main" val="312859000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175108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4479887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0107829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0730904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5863726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57085208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6183128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8802135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7400528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993681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9C60945-BEBD-4FFA-8256-023014551F71}" type="slidenum">
              <a:rPr lang="en-US"/>
              <a:pPr/>
              <a:t>‹#›</a:t>
            </a:fld>
            <a:endParaRPr lang="en-US"/>
          </a:p>
        </p:txBody>
      </p:sp>
    </p:spTree>
    <p:extLst>
      <p:ext uri="{BB962C8B-B14F-4D97-AF65-F5344CB8AC3E}">
        <p14:creationId xmlns:p14="http://schemas.microsoft.com/office/powerpoint/2010/main" val="10760126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75911523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176181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416387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6535697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7773633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5650690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59364000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5094332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85940913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56304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8EF6DDE-0BBE-406D-B2D7-215BEB3189C3}" type="slidenum">
              <a:rPr lang="en-US"/>
              <a:pPr/>
              <a:t>‹#›</a:t>
            </a:fld>
            <a:endParaRPr lang="en-US"/>
          </a:p>
        </p:txBody>
      </p:sp>
    </p:spTree>
    <p:extLst>
      <p:ext uri="{BB962C8B-B14F-4D97-AF65-F5344CB8AC3E}">
        <p14:creationId xmlns:p14="http://schemas.microsoft.com/office/powerpoint/2010/main" val="201952426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11561655"/>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29360615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611256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9279222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12698669"/>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1972970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36312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A75EC84-0912-436B-9DB6-CFB2159E13F8}" type="slidenum">
              <a:rPr lang="en-US"/>
              <a:pPr/>
              <a:t>‹#›</a:t>
            </a:fld>
            <a:endParaRPr lang="en-US"/>
          </a:p>
        </p:txBody>
      </p:sp>
    </p:spTree>
    <p:extLst>
      <p:ext uri="{BB962C8B-B14F-4D97-AF65-F5344CB8AC3E}">
        <p14:creationId xmlns:p14="http://schemas.microsoft.com/office/powerpoint/2010/main" val="1984375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D4E91D0-29A9-4089-8651-613574A4AFAB}" type="slidenum">
              <a:rPr lang="en-US"/>
              <a:pPr/>
              <a:t>‹#›</a:t>
            </a:fld>
            <a:endParaRPr lang="en-US"/>
          </a:p>
        </p:txBody>
      </p:sp>
    </p:spTree>
    <p:extLst>
      <p:ext uri="{BB962C8B-B14F-4D97-AF65-F5344CB8AC3E}">
        <p14:creationId xmlns:p14="http://schemas.microsoft.com/office/powerpoint/2010/main" val="3563933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BA7D31D-0B7B-490E-B784-77D213BA03B1}" type="slidenum">
              <a:rPr lang="en-US"/>
              <a:pPr/>
              <a:t>‹#›</a:t>
            </a:fld>
            <a:endParaRPr lang="en-US"/>
          </a:p>
        </p:txBody>
      </p:sp>
    </p:spTree>
    <p:extLst>
      <p:ext uri="{BB962C8B-B14F-4D97-AF65-F5344CB8AC3E}">
        <p14:creationId xmlns:p14="http://schemas.microsoft.com/office/powerpoint/2010/main" val="4090883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237276C-6D3C-4053-B46F-CF335DC9A49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EEF2F5"/>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483"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eaLnBrk="0" fontAlgn="base" hangingPunct="0">
        <a:spcBef>
          <a:spcPct val="0"/>
        </a:spcBef>
        <a:spcAft>
          <a:spcPct val="0"/>
        </a:spcAft>
        <a:defRPr sz="4400">
          <a:solidFill>
            <a:schemeClr val="tx2"/>
          </a:solidFill>
          <a:latin typeface="Tahoma" pitchFamily="34" charset="0"/>
        </a:defRPr>
      </a:lvl6pPr>
      <a:lvl7pPr marL="914400" algn="ctr" rtl="0" eaLnBrk="0" fontAlgn="base" hangingPunct="0">
        <a:spcBef>
          <a:spcPct val="0"/>
        </a:spcBef>
        <a:spcAft>
          <a:spcPct val="0"/>
        </a:spcAft>
        <a:defRPr sz="4400">
          <a:solidFill>
            <a:schemeClr val="tx2"/>
          </a:solidFill>
          <a:latin typeface="Tahoma" pitchFamily="34" charset="0"/>
        </a:defRPr>
      </a:lvl7pPr>
      <a:lvl8pPr marL="1371600" algn="ctr" rtl="0" eaLnBrk="0" fontAlgn="base" hangingPunct="0">
        <a:spcBef>
          <a:spcPct val="0"/>
        </a:spcBef>
        <a:spcAft>
          <a:spcPct val="0"/>
        </a:spcAft>
        <a:defRPr sz="4400">
          <a:solidFill>
            <a:schemeClr val="tx2"/>
          </a:solidFill>
          <a:latin typeface="Tahoma" pitchFamily="34" charset="0"/>
        </a:defRPr>
      </a:lvl8pPr>
      <a:lvl9pPr marL="1828800" algn="ctr" rtl="0" eaLnBrk="0" fontAlgn="base" hangingPunct="0">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EEF2F5"/>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2531"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eaLnBrk="0" fontAlgn="base" hangingPunct="0">
        <a:spcBef>
          <a:spcPct val="0"/>
        </a:spcBef>
        <a:spcAft>
          <a:spcPct val="0"/>
        </a:spcAft>
        <a:defRPr sz="4400">
          <a:solidFill>
            <a:schemeClr val="tx2"/>
          </a:solidFill>
          <a:latin typeface="Tahoma" pitchFamily="34" charset="0"/>
        </a:defRPr>
      </a:lvl6pPr>
      <a:lvl7pPr marL="914400" algn="ctr" rtl="0" eaLnBrk="0" fontAlgn="base" hangingPunct="0">
        <a:spcBef>
          <a:spcPct val="0"/>
        </a:spcBef>
        <a:spcAft>
          <a:spcPct val="0"/>
        </a:spcAft>
        <a:defRPr sz="4400">
          <a:solidFill>
            <a:schemeClr val="tx2"/>
          </a:solidFill>
          <a:latin typeface="Tahoma" pitchFamily="34" charset="0"/>
        </a:defRPr>
      </a:lvl7pPr>
      <a:lvl8pPr marL="1371600" algn="ctr" rtl="0" eaLnBrk="0" fontAlgn="base" hangingPunct="0">
        <a:spcBef>
          <a:spcPct val="0"/>
        </a:spcBef>
        <a:spcAft>
          <a:spcPct val="0"/>
        </a:spcAft>
        <a:defRPr sz="4400">
          <a:solidFill>
            <a:schemeClr val="tx2"/>
          </a:solidFill>
          <a:latin typeface="Tahoma" pitchFamily="34" charset="0"/>
        </a:defRPr>
      </a:lvl8pPr>
      <a:lvl9pPr marL="1828800" algn="ctr" rtl="0" eaLnBrk="0" fontAlgn="base" hangingPunct="0">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EEF2F5"/>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4579"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eaLnBrk="0" fontAlgn="base" hangingPunct="0">
        <a:spcBef>
          <a:spcPct val="0"/>
        </a:spcBef>
        <a:spcAft>
          <a:spcPct val="0"/>
        </a:spcAft>
        <a:defRPr sz="4400">
          <a:solidFill>
            <a:schemeClr val="tx2"/>
          </a:solidFill>
          <a:latin typeface="Tahoma" pitchFamily="34" charset="0"/>
        </a:defRPr>
      </a:lvl6pPr>
      <a:lvl7pPr marL="914400" algn="ctr" rtl="0" eaLnBrk="0" fontAlgn="base" hangingPunct="0">
        <a:spcBef>
          <a:spcPct val="0"/>
        </a:spcBef>
        <a:spcAft>
          <a:spcPct val="0"/>
        </a:spcAft>
        <a:defRPr sz="4400">
          <a:solidFill>
            <a:schemeClr val="tx2"/>
          </a:solidFill>
          <a:latin typeface="Tahoma" pitchFamily="34" charset="0"/>
        </a:defRPr>
      </a:lvl7pPr>
      <a:lvl8pPr marL="1371600" algn="ctr" rtl="0" eaLnBrk="0" fontAlgn="base" hangingPunct="0">
        <a:spcBef>
          <a:spcPct val="0"/>
        </a:spcBef>
        <a:spcAft>
          <a:spcPct val="0"/>
        </a:spcAft>
        <a:defRPr sz="4400">
          <a:solidFill>
            <a:schemeClr val="tx2"/>
          </a:solidFill>
          <a:latin typeface="Tahoma" pitchFamily="34" charset="0"/>
        </a:defRPr>
      </a:lvl8pPr>
      <a:lvl9pPr marL="1828800" algn="ctr" rtl="0" eaLnBrk="0" fontAlgn="base" hangingPunct="0">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EEF2F5"/>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66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eaLnBrk="0" fontAlgn="base" hangingPunct="0">
        <a:spcBef>
          <a:spcPct val="0"/>
        </a:spcBef>
        <a:spcAft>
          <a:spcPct val="0"/>
        </a:spcAft>
        <a:defRPr sz="4400">
          <a:solidFill>
            <a:schemeClr val="tx2"/>
          </a:solidFill>
          <a:latin typeface="Tahoma" pitchFamily="34" charset="0"/>
        </a:defRPr>
      </a:lvl6pPr>
      <a:lvl7pPr marL="914400" algn="ctr" rtl="0" eaLnBrk="0" fontAlgn="base" hangingPunct="0">
        <a:spcBef>
          <a:spcPct val="0"/>
        </a:spcBef>
        <a:spcAft>
          <a:spcPct val="0"/>
        </a:spcAft>
        <a:defRPr sz="4400">
          <a:solidFill>
            <a:schemeClr val="tx2"/>
          </a:solidFill>
          <a:latin typeface="Tahoma" pitchFamily="34" charset="0"/>
        </a:defRPr>
      </a:lvl7pPr>
      <a:lvl8pPr marL="1371600" algn="ctr" rtl="0" eaLnBrk="0" fontAlgn="base" hangingPunct="0">
        <a:spcBef>
          <a:spcPct val="0"/>
        </a:spcBef>
        <a:spcAft>
          <a:spcPct val="0"/>
        </a:spcAft>
        <a:defRPr sz="4400">
          <a:solidFill>
            <a:schemeClr val="tx2"/>
          </a:solidFill>
          <a:latin typeface="Tahoma" pitchFamily="34" charset="0"/>
        </a:defRPr>
      </a:lvl8pPr>
      <a:lvl9pPr marL="1828800" algn="ctr" rtl="0" eaLnBrk="0" fontAlgn="base" hangingPunct="0">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EEF2F5"/>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86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ahoma" pitchFamily="34" charset="0"/>
        </a:defRPr>
      </a:lvl2pPr>
      <a:lvl3pPr algn="ctr" rtl="0" eaLnBrk="0" fontAlgn="base" hangingPunct="0">
        <a:spcBef>
          <a:spcPct val="0"/>
        </a:spcBef>
        <a:spcAft>
          <a:spcPct val="0"/>
        </a:spcAft>
        <a:defRPr sz="4400">
          <a:solidFill>
            <a:schemeClr val="tx2"/>
          </a:solidFill>
          <a:latin typeface="Tahoma" pitchFamily="34" charset="0"/>
        </a:defRPr>
      </a:lvl3pPr>
      <a:lvl4pPr algn="ctr" rtl="0" eaLnBrk="0" fontAlgn="base" hangingPunct="0">
        <a:spcBef>
          <a:spcPct val="0"/>
        </a:spcBef>
        <a:spcAft>
          <a:spcPct val="0"/>
        </a:spcAft>
        <a:defRPr sz="4400">
          <a:solidFill>
            <a:schemeClr val="tx2"/>
          </a:solidFill>
          <a:latin typeface="Tahoma" pitchFamily="34" charset="0"/>
        </a:defRPr>
      </a:lvl4pPr>
      <a:lvl5pPr algn="ctr" rtl="0" eaLnBrk="0" fontAlgn="base" hangingPunct="0">
        <a:spcBef>
          <a:spcPct val="0"/>
        </a:spcBef>
        <a:spcAft>
          <a:spcPct val="0"/>
        </a:spcAft>
        <a:defRPr sz="4400">
          <a:solidFill>
            <a:schemeClr val="tx2"/>
          </a:solidFill>
          <a:latin typeface="Tahoma" pitchFamily="34" charset="0"/>
        </a:defRPr>
      </a:lvl5pPr>
      <a:lvl6pPr marL="457200" algn="ctr" rtl="0" eaLnBrk="0" fontAlgn="base" hangingPunct="0">
        <a:spcBef>
          <a:spcPct val="0"/>
        </a:spcBef>
        <a:spcAft>
          <a:spcPct val="0"/>
        </a:spcAft>
        <a:defRPr sz="4400">
          <a:solidFill>
            <a:schemeClr val="tx2"/>
          </a:solidFill>
          <a:latin typeface="Tahoma" pitchFamily="34" charset="0"/>
        </a:defRPr>
      </a:lvl6pPr>
      <a:lvl7pPr marL="914400" algn="ctr" rtl="0" eaLnBrk="0" fontAlgn="base" hangingPunct="0">
        <a:spcBef>
          <a:spcPct val="0"/>
        </a:spcBef>
        <a:spcAft>
          <a:spcPct val="0"/>
        </a:spcAft>
        <a:defRPr sz="4400">
          <a:solidFill>
            <a:schemeClr val="tx2"/>
          </a:solidFill>
          <a:latin typeface="Tahoma" pitchFamily="34" charset="0"/>
        </a:defRPr>
      </a:lvl7pPr>
      <a:lvl8pPr marL="1371600" algn="ctr" rtl="0" eaLnBrk="0" fontAlgn="base" hangingPunct="0">
        <a:spcBef>
          <a:spcPct val="0"/>
        </a:spcBef>
        <a:spcAft>
          <a:spcPct val="0"/>
        </a:spcAft>
        <a:defRPr sz="4400">
          <a:solidFill>
            <a:schemeClr val="tx2"/>
          </a:solidFill>
          <a:latin typeface="Tahoma" pitchFamily="34" charset="0"/>
        </a:defRPr>
      </a:lvl8pPr>
      <a:lvl9pPr marL="1828800" algn="ctr" rtl="0" eaLnBrk="0" fontAlgn="base" hangingPunct="0">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18.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image" Target="../media/image1.emf"/><Relationship Id="rId9"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hyperlink" Target="http://www.kff.org/kaiserpolls/8405.cfm" TargetMode="External"/><Relationship Id="rId2" Type="http://schemas.openxmlformats.org/officeDocument/2006/relationships/slideLayout" Target="../slideLayouts/slideLayout29.xml"/><Relationship Id="rId1" Type="http://schemas.openxmlformats.org/officeDocument/2006/relationships/vmlDrawing" Target="../drawings/vmlDrawing2.vml"/><Relationship Id="rId6" Type="http://schemas.openxmlformats.org/officeDocument/2006/relationships/image" Target="../media/image4.png"/><Relationship Id="rId5" Type="http://schemas.openxmlformats.org/officeDocument/2006/relationships/image" Target="../media/image5.emf"/><Relationship Id="rId4" Type="http://schemas.openxmlformats.org/officeDocument/2006/relationships/oleObject" Target="../embeddings/oleObject4.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40.xml"/><Relationship Id="rId1" Type="http://schemas.openxmlformats.org/officeDocument/2006/relationships/vmlDrawing" Target="../drawings/vmlDrawing3.vml"/><Relationship Id="rId5" Type="http://schemas.openxmlformats.org/officeDocument/2006/relationships/image" Target="../media/image4.png"/><Relationship Id="rId4" Type="http://schemas.openxmlformats.org/officeDocument/2006/relationships/image" Target="../media/image6.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51.xml"/><Relationship Id="rId1" Type="http://schemas.openxmlformats.org/officeDocument/2006/relationships/vmlDrawing" Target="../drawings/vmlDrawing4.vml"/><Relationship Id="rId5" Type="http://schemas.openxmlformats.org/officeDocument/2006/relationships/image" Target="../media/image4.png"/><Relationship Id="rId4" Type="http://schemas.openxmlformats.org/officeDocument/2006/relationships/image" Target="../media/image7.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62.xml"/><Relationship Id="rId1" Type="http://schemas.openxmlformats.org/officeDocument/2006/relationships/vmlDrawing" Target="../drawings/vmlDrawing5.vml"/><Relationship Id="rId5" Type="http://schemas.openxmlformats.org/officeDocument/2006/relationships/image" Target="../media/image4.png"/><Relationship Id="rId4" Type="http://schemas.openxmlformats.org/officeDocument/2006/relationships/image" Target="../media/image8.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06" name="Chart Placeholder 4"/>
          <p:cNvGraphicFramePr>
            <a:graphicFrameLocks/>
          </p:cNvGraphicFramePr>
          <p:nvPr/>
        </p:nvGraphicFramePr>
        <p:xfrm>
          <a:off x="2578100" y="2087563"/>
          <a:ext cx="4033838" cy="4398962"/>
        </p:xfrm>
        <a:graphic>
          <a:graphicData uri="http://schemas.openxmlformats.org/presentationml/2006/ole">
            <mc:AlternateContent xmlns:mc="http://schemas.openxmlformats.org/markup-compatibility/2006">
              <mc:Choice xmlns:v="urn:schemas-microsoft-com:vml" Requires="v">
                <p:oleObj spid="_x0000_s21523" name="Chart" r:id="rId3" imgW="4029075" imgH="4400550" progId="Excel.Chart.8">
                  <p:embed/>
                </p:oleObj>
              </mc:Choice>
              <mc:Fallback>
                <p:oleObj name="Chart" r:id="rId3" imgW="4029075" imgH="4400550" progId="Excel.Chart.8">
                  <p:embed/>
                  <p:pic>
                    <p:nvPicPr>
                      <p:cNvPr id="0" name="Chart Placeholder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78100" y="2087563"/>
                        <a:ext cx="4033838" cy="4398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07" name="Chart Placeholder 4"/>
          <p:cNvGraphicFramePr>
            <a:graphicFrameLocks/>
          </p:cNvGraphicFramePr>
          <p:nvPr/>
        </p:nvGraphicFramePr>
        <p:xfrm>
          <a:off x="4938713" y="2087563"/>
          <a:ext cx="4033837" cy="4398962"/>
        </p:xfrm>
        <a:graphic>
          <a:graphicData uri="http://schemas.openxmlformats.org/presentationml/2006/ole">
            <mc:AlternateContent xmlns:mc="http://schemas.openxmlformats.org/markup-compatibility/2006">
              <mc:Choice xmlns:v="urn:schemas-microsoft-com:vml" Requires="v">
                <p:oleObj spid="_x0000_s21524" name="Chart" r:id="rId5" imgW="4029075" imgH="4400550" progId="Excel.Chart.8">
                  <p:embed/>
                </p:oleObj>
              </mc:Choice>
              <mc:Fallback>
                <p:oleObj name="Chart" r:id="rId5" imgW="4029075" imgH="4400550" progId="Excel.Chart.8">
                  <p:embed/>
                  <p:pic>
                    <p:nvPicPr>
                      <p:cNvPr id="0" name="Chart Placeholder 4"/>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38713" y="2087563"/>
                        <a:ext cx="4033837" cy="43989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508" name="Title 1"/>
          <p:cNvSpPr>
            <a:spLocks noGrp="1"/>
          </p:cNvSpPr>
          <p:nvPr>
            <p:ph type="title" idx="4294967295"/>
          </p:nvPr>
        </p:nvSpPr>
        <p:spPr>
          <a:xfrm>
            <a:off x="0" y="71438"/>
            <a:ext cx="9144000" cy="914400"/>
          </a:xfrm>
          <a:ln/>
        </p:spPr>
        <p:txBody>
          <a:bodyPr/>
          <a:lstStyle/>
          <a:p>
            <a:pPr>
              <a:buClr>
                <a:srgbClr val="000000"/>
              </a:buClr>
              <a:buFont typeface="Tahoma" pitchFamily="34" charset="0"/>
              <a:buNone/>
            </a:pPr>
            <a:r>
              <a:rPr lang="en-US" sz="2800" b="1">
                <a:cs typeface="Tahoma" pitchFamily="34" charset="0"/>
                <a:sym typeface="Tahoma" pitchFamily="34" charset="0"/>
              </a:rPr>
              <a:t>Majority Of Republicans And Democrats Say Creating Exchanges Should Be A Top Priority</a:t>
            </a:r>
          </a:p>
        </p:txBody>
      </p:sp>
      <p:sp>
        <p:nvSpPr>
          <p:cNvPr id="21509" name="Text Placeholder 2"/>
          <p:cNvSpPr>
            <a:spLocks noGrp="1"/>
          </p:cNvSpPr>
          <p:nvPr>
            <p:ph type="body" idx="4294967295"/>
          </p:nvPr>
        </p:nvSpPr>
        <p:spPr>
          <a:xfrm>
            <a:off x="92075" y="1211263"/>
            <a:ext cx="8959850" cy="549275"/>
          </a:xfrm>
          <a:ln/>
        </p:spPr>
        <p:txBody>
          <a:bodyPr>
            <a:spAutoFit/>
          </a:bodyPr>
          <a:lstStyle/>
          <a:p>
            <a:pPr marL="0" indent="0" defTabSz="457200">
              <a:spcBef>
                <a:spcPct val="0"/>
              </a:spcBef>
              <a:buClr>
                <a:srgbClr val="000000"/>
              </a:buClr>
              <a:buFont typeface="Tahoma" pitchFamily="34" charset="0"/>
              <a:buNone/>
            </a:pPr>
            <a:r>
              <a:rPr lang="en-US" sz="1500">
                <a:cs typeface="Tahoma" pitchFamily="34" charset="0"/>
                <a:sym typeface="Tahoma" pitchFamily="34" charset="0"/>
              </a:rPr>
              <a:t>Percent who say that each of the following should be a “top” health policy priority for their state’s governor and legislature this year:</a:t>
            </a:r>
          </a:p>
        </p:txBody>
      </p:sp>
      <p:sp>
        <p:nvSpPr>
          <p:cNvPr id="21510" name="TextBox 25"/>
          <p:cNvSpPr txBox="1">
            <a:spLocks noChangeArrowheads="1"/>
          </p:cNvSpPr>
          <p:nvPr/>
        </p:nvSpPr>
        <p:spPr bwMode="auto">
          <a:xfrm>
            <a:off x="2847975" y="1943100"/>
            <a:ext cx="1738313"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lgn="ctr">
              <a:buClr>
                <a:srgbClr val="000000"/>
              </a:buClr>
              <a:buFont typeface="Tahoma" pitchFamily="34" charset="0"/>
              <a:buNone/>
            </a:pPr>
            <a:r>
              <a:rPr lang="en-US" sz="1300">
                <a:solidFill>
                  <a:srgbClr val="000000"/>
                </a:solidFill>
                <a:latin typeface="Tahoma" pitchFamily="34" charset="0"/>
                <a:cs typeface="Tahoma" pitchFamily="34" charset="0"/>
                <a:sym typeface="Tahoma" pitchFamily="34" charset="0"/>
              </a:rPr>
              <a:t>Democrats</a:t>
            </a:r>
          </a:p>
        </p:txBody>
      </p:sp>
      <p:sp>
        <p:nvSpPr>
          <p:cNvPr id="21511" name="TextBox 29"/>
          <p:cNvSpPr txBox="1">
            <a:spLocks noChangeArrowheads="1"/>
          </p:cNvSpPr>
          <p:nvPr/>
        </p:nvSpPr>
        <p:spPr bwMode="auto">
          <a:xfrm>
            <a:off x="7262813" y="1917700"/>
            <a:ext cx="1646237"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lgn="ctr">
              <a:buClr>
                <a:srgbClr val="000000"/>
              </a:buClr>
              <a:buFont typeface="Tahoma" pitchFamily="34" charset="0"/>
              <a:buNone/>
            </a:pPr>
            <a:r>
              <a:rPr lang="en-US" sz="1300">
                <a:solidFill>
                  <a:srgbClr val="000000"/>
                </a:solidFill>
                <a:latin typeface="Tahoma" pitchFamily="34" charset="0"/>
                <a:cs typeface="Tahoma" pitchFamily="34" charset="0"/>
                <a:sym typeface="Tahoma" pitchFamily="34" charset="0"/>
              </a:rPr>
              <a:t>Republicans</a:t>
            </a:r>
          </a:p>
        </p:txBody>
      </p:sp>
      <p:sp>
        <p:nvSpPr>
          <p:cNvPr id="21512" name="TextBox 4"/>
          <p:cNvSpPr txBox="1">
            <a:spLocks noChangeArrowheads="1"/>
          </p:cNvSpPr>
          <p:nvPr/>
        </p:nvSpPr>
        <p:spPr bwMode="auto">
          <a:xfrm>
            <a:off x="0" y="2352675"/>
            <a:ext cx="27114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Creating a health insurance exchange or marketplace</a:t>
            </a:r>
          </a:p>
        </p:txBody>
      </p:sp>
      <p:sp>
        <p:nvSpPr>
          <p:cNvPr id="21513" name="TextBox 5"/>
          <p:cNvSpPr txBox="1">
            <a:spLocks noChangeArrowheads="1"/>
          </p:cNvSpPr>
          <p:nvPr/>
        </p:nvSpPr>
        <p:spPr bwMode="auto">
          <a:xfrm>
            <a:off x="-130175" y="2892425"/>
            <a:ext cx="28638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Supporting access to family planning and other reproductive health services</a:t>
            </a:r>
          </a:p>
        </p:txBody>
      </p:sp>
      <p:sp>
        <p:nvSpPr>
          <p:cNvPr id="21514" name="TextBox 6"/>
          <p:cNvSpPr txBox="1">
            <a:spLocks noChangeArrowheads="1"/>
          </p:cNvSpPr>
          <p:nvPr/>
        </p:nvSpPr>
        <p:spPr bwMode="auto">
          <a:xfrm>
            <a:off x="0" y="4089400"/>
            <a:ext cx="27114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Increasing state regulation of charges by doctors and hospitals</a:t>
            </a:r>
          </a:p>
        </p:txBody>
      </p:sp>
      <p:sp>
        <p:nvSpPr>
          <p:cNvPr id="21515" name="TextBox 7"/>
          <p:cNvSpPr txBox="1">
            <a:spLocks noChangeArrowheads="1"/>
          </p:cNvSpPr>
          <p:nvPr/>
        </p:nvSpPr>
        <p:spPr bwMode="auto">
          <a:xfrm>
            <a:off x="0" y="3489325"/>
            <a:ext cx="27114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Increasing state regulation of health insurance premiums</a:t>
            </a:r>
          </a:p>
        </p:txBody>
      </p:sp>
      <p:sp>
        <p:nvSpPr>
          <p:cNvPr id="21516" name="TextBox 9"/>
          <p:cNvSpPr txBox="1">
            <a:spLocks noChangeArrowheads="1"/>
          </p:cNvSpPr>
          <p:nvPr/>
        </p:nvSpPr>
        <p:spPr bwMode="auto">
          <a:xfrm>
            <a:off x="-152400" y="5759450"/>
            <a:ext cx="28638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Limiting access to family planning and other reproductive health services</a:t>
            </a:r>
          </a:p>
        </p:txBody>
      </p:sp>
      <p:sp>
        <p:nvSpPr>
          <p:cNvPr id="21517" name="TextBox 37"/>
          <p:cNvSpPr txBox="1">
            <a:spLocks noChangeArrowheads="1"/>
          </p:cNvSpPr>
          <p:nvPr/>
        </p:nvSpPr>
        <p:spPr bwMode="auto">
          <a:xfrm>
            <a:off x="0" y="4711700"/>
            <a:ext cx="27114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Expanding Medicaid</a:t>
            </a:r>
          </a:p>
        </p:txBody>
      </p:sp>
      <p:sp>
        <p:nvSpPr>
          <p:cNvPr id="21518" name="TextBox 38"/>
          <p:cNvSpPr txBox="1">
            <a:spLocks noChangeArrowheads="1"/>
          </p:cNvSpPr>
          <p:nvPr/>
        </p:nvSpPr>
        <p:spPr bwMode="auto">
          <a:xfrm>
            <a:off x="0" y="5199063"/>
            <a:ext cx="271145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Creating or supporting programs to fight obesity</a:t>
            </a:r>
          </a:p>
        </p:txBody>
      </p:sp>
      <p:sp>
        <p:nvSpPr>
          <p:cNvPr id="21519" name="TextBox 40"/>
          <p:cNvSpPr txBox="1">
            <a:spLocks noChangeArrowheads="1"/>
          </p:cNvSpPr>
          <p:nvPr/>
        </p:nvSpPr>
        <p:spPr bwMode="auto">
          <a:xfrm>
            <a:off x="4975225" y="1943100"/>
            <a:ext cx="1738313"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lgn="ctr">
              <a:buClr>
                <a:srgbClr val="000000"/>
              </a:buClr>
              <a:buFont typeface="Tahoma" pitchFamily="34" charset="0"/>
              <a:buNone/>
            </a:pPr>
            <a:r>
              <a:rPr lang="en-US" sz="1300">
                <a:solidFill>
                  <a:srgbClr val="000000"/>
                </a:solidFill>
                <a:latin typeface="Tahoma" pitchFamily="34" charset="0"/>
                <a:cs typeface="Tahoma" pitchFamily="34" charset="0"/>
                <a:sym typeface="Tahoma" pitchFamily="34" charset="0"/>
              </a:rPr>
              <a:t>Independents</a:t>
            </a:r>
          </a:p>
        </p:txBody>
      </p:sp>
      <p:graphicFrame>
        <p:nvGraphicFramePr>
          <p:cNvPr id="21520" name="Chart Placeholder 4"/>
          <p:cNvGraphicFramePr>
            <a:graphicFrameLocks/>
          </p:cNvGraphicFramePr>
          <p:nvPr/>
        </p:nvGraphicFramePr>
        <p:xfrm>
          <a:off x="6970713" y="2101850"/>
          <a:ext cx="4032250" cy="4398963"/>
        </p:xfrm>
        <a:graphic>
          <a:graphicData uri="http://schemas.openxmlformats.org/presentationml/2006/ole">
            <mc:AlternateContent xmlns:mc="http://schemas.openxmlformats.org/markup-compatibility/2006">
              <mc:Choice xmlns:v="urn:schemas-microsoft-com:vml" Requires="v">
                <p:oleObj spid="_x0000_s21525" name="Chart" r:id="rId7" imgW="4029075" imgH="4400550" progId="Excel.Chart.8">
                  <p:embed/>
                </p:oleObj>
              </mc:Choice>
              <mc:Fallback>
                <p:oleObj name="Chart" r:id="rId7" imgW="4029075" imgH="4400550" progId="Excel.Chart.8">
                  <p:embed/>
                  <p:pic>
                    <p:nvPicPr>
                      <p:cNvPr id="0" name="Chart Placeholder 4"/>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70713" y="2101850"/>
                        <a:ext cx="4032250" cy="4398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521" name="TextBox 43"/>
          <p:cNvSpPr txBox="1">
            <a:spLocks noChangeArrowheads="1"/>
          </p:cNvSpPr>
          <p:nvPr/>
        </p:nvSpPr>
        <p:spPr bwMode="auto">
          <a:xfrm>
            <a:off x="0" y="6264275"/>
            <a:ext cx="8656638"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endParaRPr lang="en-US" sz="1000">
              <a:solidFill>
                <a:srgbClr val="000000"/>
              </a:solidFill>
              <a:latin typeface="Tahoma" pitchFamily="34" charset="0"/>
              <a:cs typeface="Tahoma" pitchFamily="34" charset="0"/>
              <a:sym typeface="Tahoma" pitchFamily="34" charset="0"/>
            </a:endParaRPr>
          </a:p>
          <a:p>
            <a:pPr>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Source: Kaiser Family Foundation/Robert Wood Johnson Foundation/Harvard School of Public Health, </a:t>
            </a:r>
            <a:r>
              <a:rPr lang="en-US" sz="1000" i="1">
                <a:solidFill>
                  <a:srgbClr val="000000"/>
                </a:solidFill>
                <a:latin typeface="Tahoma" pitchFamily="34" charset="0"/>
                <a:cs typeface="Tahoma" pitchFamily="34" charset="0"/>
                <a:sym typeface="Tahoma" pitchFamily="34" charset="0"/>
              </a:rPr>
              <a:t>The Public’s Health Care Agenda for the 113</a:t>
            </a:r>
            <a:r>
              <a:rPr lang="en-US" sz="1000" i="1" baseline="30000">
                <a:solidFill>
                  <a:srgbClr val="000000"/>
                </a:solidFill>
                <a:latin typeface="Tahoma" pitchFamily="34" charset="0"/>
                <a:cs typeface="Tahoma" pitchFamily="34" charset="0"/>
                <a:sym typeface="Tahoma" pitchFamily="34" charset="0"/>
              </a:rPr>
              <a:t>th</a:t>
            </a:r>
            <a:r>
              <a:rPr lang="en-US" sz="1000" i="1">
                <a:solidFill>
                  <a:srgbClr val="000000"/>
                </a:solidFill>
                <a:latin typeface="Tahoma" pitchFamily="34" charset="0"/>
                <a:cs typeface="Tahoma" pitchFamily="34" charset="0"/>
                <a:sym typeface="Tahoma" pitchFamily="34" charset="0"/>
              </a:rPr>
              <a:t> Congress</a:t>
            </a:r>
            <a:r>
              <a:rPr lang="en-US" sz="1000">
                <a:solidFill>
                  <a:srgbClr val="000000"/>
                </a:solidFill>
                <a:latin typeface="Tahoma" pitchFamily="34" charset="0"/>
                <a:cs typeface="Tahoma" pitchFamily="34" charset="0"/>
                <a:sym typeface="Tahoma" pitchFamily="34" charset="0"/>
              </a:rPr>
              <a:t> (conducted January 3-9, 2013)</a:t>
            </a:r>
          </a:p>
        </p:txBody>
      </p:sp>
      <p:pic>
        <p:nvPicPr>
          <p:cNvPr id="21522" name="Picture 22" descr="kfflogo-color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8615363" y="6337300"/>
            <a:ext cx="4572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idx="4294967295"/>
          </p:nvPr>
        </p:nvSpPr>
        <p:spPr>
          <a:xfrm>
            <a:off x="0" y="15875"/>
            <a:ext cx="9144000" cy="914400"/>
          </a:xfrm>
          <a:ln/>
        </p:spPr>
        <p:txBody>
          <a:bodyPr/>
          <a:lstStyle/>
          <a:p>
            <a:pPr>
              <a:buClr>
                <a:srgbClr val="000000"/>
              </a:buClr>
              <a:buFont typeface="Tahoma" pitchFamily="34" charset="0"/>
              <a:buNone/>
            </a:pPr>
            <a:r>
              <a:rPr lang="en-US" sz="2800" b="1">
                <a:cs typeface="Tahoma" pitchFamily="34" charset="0"/>
                <a:sym typeface="Tahoma" pitchFamily="34" charset="0"/>
              </a:rPr>
              <a:t>In Context Of Deficit Reduction, Views On Public Health Spending Priorities</a:t>
            </a:r>
          </a:p>
        </p:txBody>
      </p:sp>
      <p:sp>
        <p:nvSpPr>
          <p:cNvPr id="23555" name="TextBox 4"/>
          <p:cNvSpPr txBox="1">
            <a:spLocks noChangeArrowheads="1"/>
          </p:cNvSpPr>
          <p:nvPr/>
        </p:nvSpPr>
        <p:spPr bwMode="auto">
          <a:xfrm>
            <a:off x="0" y="6164263"/>
            <a:ext cx="8656638" cy="703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Note: Items asked of third samples. Some question wording abbreviated. See topline: </a:t>
            </a:r>
            <a:r>
              <a:rPr lang="en-US" sz="1000" u="sng">
                <a:solidFill>
                  <a:srgbClr val="000000"/>
                </a:solidFill>
                <a:latin typeface="Tahoma" pitchFamily="34" charset="0"/>
                <a:cs typeface="Tahoma" pitchFamily="34" charset="0"/>
                <a:sym typeface="Tahoma" pitchFamily="34" charset="0"/>
                <a:hlinkClick r:id="rId3"/>
              </a:rPr>
              <a:t>http://www.kff.org/kaiserpolls/8405.cfm</a:t>
            </a:r>
            <a:r>
              <a:rPr lang="en-US" sz="1000">
                <a:solidFill>
                  <a:srgbClr val="000000"/>
                </a:solidFill>
                <a:latin typeface="Tahoma" pitchFamily="34" charset="0"/>
                <a:cs typeface="Tahoma" pitchFamily="34" charset="0"/>
                <a:sym typeface="Tahoma" pitchFamily="34" charset="0"/>
              </a:rPr>
              <a:t> for full question wording. </a:t>
            </a:r>
          </a:p>
          <a:p>
            <a:pPr>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Source: Kaiser Family Foundation/Robert Wood Johnson Foundation/Harvard School of Public Health, </a:t>
            </a:r>
            <a:r>
              <a:rPr lang="en-US" sz="1000" i="1">
                <a:solidFill>
                  <a:srgbClr val="000000"/>
                </a:solidFill>
                <a:latin typeface="Tahoma" pitchFamily="34" charset="0"/>
                <a:cs typeface="Tahoma" pitchFamily="34" charset="0"/>
                <a:sym typeface="Tahoma" pitchFamily="34" charset="0"/>
              </a:rPr>
              <a:t>The Public’s Health Care Agenda for the 113</a:t>
            </a:r>
            <a:r>
              <a:rPr lang="en-US" sz="1000" i="1" baseline="30000">
                <a:solidFill>
                  <a:srgbClr val="000000"/>
                </a:solidFill>
                <a:latin typeface="Tahoma" pitchFamily="34" charset="0"/>
                <a:cs typeface="Tahoma" pitchFamily="34" charset="0"/>
                <a:sym typeface="Tahoma" pitchFamily="34" charset="0"/>
              </a:rPr>
              <a:t>th</a:t>
            </a:r>
            <a:r>
              <a:rPr lang="en-US" sz="1000" i="1">
                <a:solidFill>
                  <a:srgbClr val="000000"/>
                </a:solidFill>
                <a:latin typeface="Tahoma" pitchFamily="34" charset="0"/>
                <a:cs typeface="Tahoma" pitchFamily="34" charset="0"/>
                <a:sym typeface="Tahoma" pitchFamily="34" charset="0"/>
              </a:rPr>
              <a:t> Congress</a:t>
            </a:r>
            <a:r>
              <a:rPr lang="en-US" sz="1000">
                <a:solidFill>
                  <a:srgbClr val="000000"/>
                </a:solidFill>
                <a:latin typeface="Tahoma" pitchFamily="34" charset="0"/>
                <a:cs typeface="Tahoma" pitchFamily="34" charset="0"/>
                <a:sym typeface="Tahoma" pitchFamily="34" charset="0"/>
              </a:rPr>
              <a:t> (conducted January 3-9, 2013)</a:t>
            </a:r>
          </a:p>
        </p:txBody>
      </p:sp>
      <p:graphicFrame>
        <p:nvGraphicFramePr>
          <p:cNvPr id="23556" name="Chart Placeholder 4"/>
          <p:cNvGraphicFramePr>
            <a:graphicFrameLocks/>
          </p:cNvGraphicFramePr>
          <p:nvPr/>
        </p:nvGraphicFramePr>
        <p:xfrm>
          <a:off x="4246563" y="1557338"/>
          <a:ext cx="4764087" cy="4581525"/>
        </p:xfrm>
        <a:graphic>
          <a:graphicData uri="http://schemas.openxmlformats.org/presentationml/2006/ole">
            <mc:AlternateContent xmlns:mc="http://schemas.openxmlformats.org/markup-compatibility/2006">
              <mc:Choice xmlns:v="urn:schemas-microsoft-com:vml" Requires="v">
                <p:oleObj spid="_x0000_s23574" name="Chart" r:id="rId4" imgW="4762452" imgH="4581644" progId="Excel.Chart.8">
                  <p:embed/>
                </p:oleObj>
              </mc:Choice>
              <mc:Fallback>
                <p:oleObj name="Chart" r:id="rId4" imgW="4762452" imgH="4581644" progId="Excel.Chart.8">
                  <p:embed/>
                  <p:pic>
                    <p:nvPicPr>
                      <p:cNvPr id="0" name="Chart Placeholder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46563" y="1557338"/>
                        <a:ext cx="4764087" cy="4581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57" name="TextBox 7"/>
          <p:cNvSpPr txBox="1">
            <a:spLocks noChangeArrowheads="1"/>
          </p:cNvSpPr>
          <p:nvPr/>
        </p:nvSpPr>
        <p:spPr bwMode="auto">
          <a:xfrm>
            <a:off x="450850" y="2046288"/>
            <a:ext cx="39417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Preparing for natural disasters or terrorist attacks</a:t>
            </a:r>
          </a:p>
        </p:txBody>
      </p:sp>
      <p:sp>
        <p:nvSpPr>
          <p:cNvPr id="23558" name="TextBox 8"/>
          <p:cNvSpPr txBox="1">
            <a:spLocks noChangeArrowheads="1"/>
          </p:cNvSpPr>
          <p:nvPr/>
        </p:nvSpPr>
        <p:spPr bwMode="auto">
          <a:xfrm>
            <a:off x="450850" y="2608263"/>
            <a:ext cx="39417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Preventing the spread of infectious diseases</a:t>
            </a:r>
          </a:p>
        </p:txBody>
      </p:sp>
      <p:sp>
        <p:nvSpPr>
          <p:cNvPr id="23559" name="TextBox 9"/>
          <p:cNvSpPr txBox="1">
            <a:spLocks noChangeArrowheads="1"/>
          </p:cNvSpPr>
          <p:nvPr/>
        </p:nvSpPr>
        <p:spPr bwMode="auto">
          <a:xfrm>
            <a:off x="450850" y="2324100"/>
            <a:ext cx="3941763"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Increasing research to find new cures and treatments</a:t>
            </a:r>
          </a:p>
        </p:txBody>
      </p:sp>
      <p:sp>
        <p:nvSpPr>
          <p:cNvPr id="23560" name="TextBox 10"/>
          <p:cNvSpPr txBox="1">
            <a:spLocks noChangeArrowheads="1"/>
          </p:cNvSpPr>
          <p:nvPr/>
        </p:nvSpPr>
        <p:spPr bwMode="auto">
          <a:xfrm>
            <a:off x="450850" y="4541838"/>
            <a:ext cx="39417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Ensuring workplace health and safety</a:t>
            </a:r>
          </a:p>
        </p:txBody>
      </p:sp>
      <p:sp>
        <p:nvSpPr>
          <p:cNvPr id="23561" name="TextBox 11"/>
          <p:cNvSpPr txBox="1">
            <a:spLocks noChangeArrowheads="1"/>
          </p:cNvSpPr>
          <p:nvPr/>
        </p:nvSpPr>
        <p:spPr bwMode="auto">
          <a:xfrm>
            <a:off x="450850" y="4822825"/>
            <a:ext cx="3941763"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Funding to state public health departments</a:t>
            </a:r>
          </a:p>
        </p:txBody>
      </p:sp>
      <p:sp>
        <p:nvSpPr>
          <p:cNvPr id="23562" name="TextBox 12"/>
          <p:cNvSpPr txBox="1">
            <a:spLocks noChangeArrowheads="1"/>
          </p:cNvSpPr>
          <p:nvPr/>
        </p:nvSpPr>
        <p:spPr bwMode="auto">
          <a:xfrm>
            <a:off x="450850" y="3436938"/>
            <a:ext cx="39417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Providing screening tests for major health problems</a:t>
            </a:r>
          </a:p>
        </p:txBody>
      </p:sp>
      <p:sp>
        <p:nvSpPr>
          <p:cNvPr id="23563" name="TextBox 13"/>
          <p:cNvSpPr txBox="1">
            <a:spLocks noChangeArrowheads="1"/>
          </p:cNvSpPr>
          <p:nvPr/>
        </p:nvSpPr>
        <p:spPr bwMode="auto">
          <a:xfrm>
            <a:off x="450850" y="1782763"/>
            <a:ext cx="39417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Funding for veterans’ health care</a:t>
            </a:r>
          </a:p>
        </p:txBody>
      </p:sp>
      <p:sp>
        <p:nvSpPr>
          <p:cNvPr id="23564" name="TextBox 14"/>
          <p:cNvSpPr txBox="1">
            <a:spLocks noChangeArrowheads="1"/>
          </p:cNvSpPr>
          <p:nvPr/>
        </p:nvSpPr>
        <p:spPr bwMode="auto">
          <a:xfrm>
            <a:off x="450850" y="2887663"/>
            <a:ext cx="39417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Preventing chronic illnesses, such as heart disease</a:t>
            </a:r>
          </a:p>
        </p:txBody>
      </p:sp>
      <p:sp>
        <p:nvSpPr>
          <p:cNvPr id="23565" name="TextBox 15"/>
          <p:cNvSpPr txBox="1">
            <a:spLocks noChangeArrowheads="1"/>
          </p:cNvSpPr>
          <p:nvPr/>
        </p:nvSpPr>
        <p:spPr bwMode="auto">
          <a:xfrm>
            <a:off x="0" y="4259263"/>
            <a:ext cx="43926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Funding support to hospitals so they can provide free care</a:t>
            </a:r>
          </a:p>
        </p:txBody>
      </p:sp>
      <p:sp>
        <p:nvSpPr>
          <p:cNvPr id="23566" name="TextBox 16"/>
          <p:cNvSpPr txBox="1">
            <a:spLocks noChangeArrowheads="1"/>
          </p:cNvSpPr>
          <p:nvPr/>
        </p:nvSpPr>
        <p:spPr bwMode="auto">
          <a:xfrm>
            <a:off x="0" y="3167063"/>
            <a:ext cx="439261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Ensuring the safety and effectiveness of prescription drugs</a:t>
            </a:r>
          </a:p>
        </p:txBody>
      </p:sp>
      <p:sp>
        <p:nvSpPr>
          <p:cNvPr id="23567" name="TextBox 17"/>
          <p:cNvSpPr txBox="1">
            <a:spLocks noChangeArrowheads="1"/>
          </p:cNvSpPr>
          <p:nvPr/>
        </p:nvSpPr>
        <p:spPr bwMode="auto">
          <a:xfrm>
            <a:off x="450850" y="4002088"/>
            <a:ext cx="3941763"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Preventing the spread of HIV/AIDS</a:t>
            </a:r>
          </a:p>
        </p:txBody>
      </p:sp>
      <p:sp>
        <p:nvSpPr>
          <p:cNvPr id="23568" name="TextBox 18"/>
          <p:cNvSpPr txBox="1">
            <a:spLocks noChangeArrowheads="1"/>
          </p:cNvSpPr>
          <p:nvPr/>
        </p:nvSpPr>
        <p:spPr bwMode="auto">
          <a:xfrm>
            <a:off x="450850" y="3721100"/>
            <a:ext cx="3941763"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Detecting and preventing foodborne illnesses</a:t>
            </a:r>
          </a:p>
        </p:txBody>
      </p:sp>
      <p:sp>
        <p:nvSpPr>
          <p:cNvPr id="23569" name="TextBox 19"/>
          <p:cNvSpPr txBox="1">
            <a:spLocks noChangeArrowheads="1"/>
          </p:cNvSpPr>
          <p:nvPr/>
        </p:nvSpPr>
        <p:spPr bwMode="auto">
          <a:xfrm>
            <a:off x="452438" y="5097463"/>
            <a:ext cx="394176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Reducing obesity by promoting health lifestyles</a:t>
            </a:r>
          </a:p>
        </p:txBody>
      </p:sp>
      <p:sp>
        <p:nvSpPr>
          <p:cNvPr id="23570" name="TextBox 20"/>
          <p:cNvSpPr txBox="1">
            <a:spLocks noChangeArrowheads="1"/>
          </p:cNvSpPr>
          <p:nvPr/>
        </p:nvSpPr>
        <p:spPr bwMode="auto">
          <a:xfrm>
            <a:off x="455613" y="5386388"/>
            <a:ext cx="3941762"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Reducing smoking and tobacco use</a:t>
            </a:r>
          </a:p>
        </p:txBody>
      </p:sp>
      <p:sp>
        <p:nvSpPr>
          <p:cNvPr id="23571" name="TextBox 21"/>
          <p:cNvSpPr txBox="1">
            <a:spLocks noChangeArrowheads="1"/>
          </p:cNvSpPr>
          <p:nvPr/>
        </p:nvSpPr>
        <p:spPr bwMode="auto">
          <a:xfrm>
            <a:off x="457200" y="5648325"/>
            <a:ext cx="3941763"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Preventing injuries, such as burns, poisoning and falls</a:t>
            </a:r>
          </a:p>
        </p:txBody>
      </p:sp>
      <p:sp>
        <p:nvSpPr>
          <p:cNvPr id="23572" name="Text Placeholder 2"/>
          <p:cNvSpPr txBox="1">
            <a:spLocks/>
          </p:cNvSpPr>
          <p:nvPr/>
        </p:nvSpPr>
        <p:spPr bwMode="auto">
          <a:xfrm>
            <a:off x="92075" y="990600"/>
            <a:ext cx="8959850"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Arial" charset="0"/>
              <a:buNone/>
            </a:pPr>
            <a:r>
              <a:rPr lang="en-US" sz="1400">
                <a:solidFill>
                  <a:srgbClr val="000000"/>
                </a:solidFill>
                <a:latin typeface="Tahoma" pitchFamily="34" charset="0"/>
                <a:cs typeface="Tahoma" pitchFamily="34" charset="0"/>
                <a:sym typeface="Tahoma" pitchFamily="34" charset="0"/>
              </a:rPr>
              <a:t>Given that the federal government has a substantial budget deficit and there are many difficult choices facing the president and Congress, the percent who say each of the following should be “one of the top priorities” for federal spending this year:</a:t>
            </a:r>
          </a:p>
        </p:txBody>
      </p:sp>
      <p:pic>
        <p:nvPicPr>
          <p:cNvPr id="23573" name="Picture 22" descr="kfflogo-color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15363" y="6337300"/>
            <a:ext cx="4572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2"/>
          <p:cNvSpPr>
            <a:spLocks noGrp="1"/>
          </p:cNvSpPr>
          <p:nvPr>
            <p:ph type="title" idx="4294967295"/>
          </p:nvPr>
        </p:nvSpPr>
        <p:spPr>
          <a:xfrm>
            <a:off x="0" y="93663"/>
            <a:ext cx="9144000" cy="914400"/>
          </a:xfrm>
          <a:ln/>
        </p:spPr>
        <p:txBody>
          <a:bodyPr/>
          <a:lstStyle/>
          <a:p>
            <a:pPr>
              <a:buClr>
                <a:srgbClr val="000000"/>
              </a:buClr>
              <a:buFont typeface="Tahoma" pitchFamily="34" charset="0"/>
              <a:buNone/>
            </a:pPr>
            <a:r>
              <a:rPr lang="en-US" sz="2800" b="1">
                <a:cs typeface="Tahoma" pitchFamily="34" charset="0"/>
                <a:sym typeface="Tahoma" pitchFamily="34" charset="0"/>
              </a:rPr>
              <a:t>Majority Want No Spending Cuts To Education, Medicare, And Social Security</a:t>
            </a:r>
          </a:p>
        </p:txBody>
      </p:sp>
      <p:sp>
        <p:nvSpPr>
          <p:cNvPr id="25603" name="Text Placeholder 2"/>
          <p:cNvSpPr>
            <a:spLocks noGrp="1"/>
          </p:cNvSpPr>
          <p:nvPr>
            <p:ph type="body" idx="4294967295"/>
          </p:nvPr>
        </p:nvSpPr>
        <p:spPr>
          <a:xfrm>
            <a:off x="92075" y="1057275"/>
            <a:ext cx="8959850" cy="885825"/>
          </a:xfrm>
          <a:ln/>
        </p:spPr>
        <p:txBody>
          <a:bodyPr>
            <a:spAutoFit/>
          </a:bodyPr>
          <a:lstStyle/>
          <a:p>
            <a:pPr marL="0" indent="0" defTabSz="457200">
              <a:spcBef>
                <a:spcPct val="0"/>
              </a:spcBef>
              <a:buClr>
                <a:srgbClr val="000000"/>
              </a:buClr>
              <a:buFont typeface="Tahoma" pitchFamily="34" charset="0"/>
              <a:buNone/>
            </a:pPr>
            <a:r>
              <a:rPr lang="en-US" sz="1300">
                <a:cs typeface="Tahoma" pitchFamily="34" charset="0"/>
                <a:sym typeface="Tahoma" pitchFamily="34" charset="0"/>
              </a:rPr>
              <a:t>If the president and Congress decide to reduce the deficit by reducing spending on federal programs and services, I’d like to know in which programs you would be willing to see spending reduced.  For each program I name, please tell me if you would support major spending reductions, minor spending reductions or no reductions at all as a way to reduce the federal deficit.</a:t>
            </a:r>
          </a:p>
        </p:txBody>
      </p:sp>
      <p:graphicFrame>
        <p:nvGraphicFramePr>
          <p:cNvPr id="25604" name="Chart Placeholder 4"/>
          <p:cNvGraphicFramePr>
            <a:graphicFrameLocks/>
          </p:cNvGraphicFramePr>
          <p:nvPr/>
        </p:nvGraphicFramePr>
        <p:xfrm>
          <a:off x="3819525" y="1935163"/>
          <a:ext cx="4765675" cy="4581525"/>
        </p:xfrm>
        <a:graphic>
          <a:graphicData uri="http://schemas.openxmlformats.org/presentationml/2006/ole">
            <mc:AlternateContent xmlns:mc="http://schemas.openxmlformats.org/markup-compatibility/2006">
              <mc:Choice xmlns:v="urn:schemas-microsoft-com:vml" Requires="v">
                <p:oleObj spid="_x0000_s25629" name="Chart" r:id="rId3" imgW="4762452" imgH="4581644" progId="Excel.Chart.8">
                  <p:embed/>
                </p:oleObj>
              </mc:Choice>
              <mc:Fallback>
                <p:oleObj name="Chart" r:id="rId3" imgW="4762452" imgH="4581644" progId="Excel.Chart.8">
                  <p:embed/>
                  <p:pic>
                    <p:nvPicPr>
                      <p:cNvPr id="0" name="Chart Placeholder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9525" y="1935163"/>
                        <a:ext cx="4765675" cy="4581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605" name="TextBox 22"/>
          <p:cNvSpPr txBox="1">
            <a:spLocks noChangeArrowheads="1"/>
          </p:cNvSpPr>
          <p:nvPr/>
        </p:nvSpPr>
        <p:spPr bwMode="auto">
          <a:xfrm>
            <a:off x="284163" y="2540000"/>
            <a:ext cx="3657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Medicare</a:t>
            </a:r>
          </a:p>
        </p:txBody>
      </p:sp>
      <p:sp>
        <p:nvSpPr>
          <p:cNvPr id="25606" name="TextBox 31"/>
          <p:cNvSpPr txBox="1">
            <a:spLocks noChangeArrowheads="1"/>
          </p:cNvSpPr>
          <p:nvPr/>
        </p:nvSpPr>
        <p:spPr bwMode="auto">
          <a:xfrm>
            <a:off x="284163" y="3224213"/>
            <a:ext cx="3657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Medicaid</a:t>
            </a:r>
          </a:p>
        </p:txBody>
      </p:sp>
      <p:sp>
        <p:nvSpPr>
          <p:cNvPr id="25607" name="TextBox 25"/>
          <p:cNvSpPr txBox="1">
            <a:spLocks noChangeArrowheads="1"/>
          </p:cNvSpPr>
          <p:nvPr/>
        </p:nvSpPr>
        <p:spPr bwMode="auto">
          <a:xfrm>
            <a:off x="284163" y="2884488"/>
            <a:ext cx="3657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Social Security</a:t>
            </a:r>
          </a:p>
        </p:txBody>
      </p:sp>
      <p:sp>
        <p:nvSpPr>
          <p:cNvPr id="25608" name="TextBox 28"/>
          <p:cNvSpPr txBox="1">
            <a:spLocks noChangeArrowheads="1"/>
          </p:cNvSpPr>
          <p:nvPr/>
        </p:nvSpPr>
        <p:spPr bwMode="auto">
          <a:xfrm>
            <a:off x="284163" y="5664200"/>
            <a:ext cx="3657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The conflict in Afghanistan</a:t>
            </a:r>
          </a:p>
        </p:txBody>
      </p:sp>
      <p:sp>
        <p:nvSpPr>
          <p:cNvPr id="25609" name="TextBox 30"/>
          <p:cNvSpPr txBox="1">
            <a:spLocks noChangeArrowheads="1"/>
          </p:cNvSpPr>
          <p:nvPr/>
        </p:nvSpPr>
        <p:spPr bwMode="auto">
          <a:xfrm>
            <a:off x="284163" y="6011863"/>
            <a:ext cx="3657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Foreign aid</a:t>
            </a:r>
          </a:p>
        </p:txBody>
      </p:sp>
      <p:sp>
        <p:nvSpPr>
          <p:cNvPr id="25610" name="TextBox 33"/>
          <p:cNvSpPr txBox="1">
            <a:spLocks noChangeArrowheads="1"/>
          </p:cNvSpPr>
          <p:nvPr/>
        </p:nvSpPr>
        <p:spPr bwMode="auto">
          <a:xfrm>
            <a:off x="284163" y="4257675"/>
            <a:ext cx="3657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National defense</a:t>
            </a:r>
          </a:p>
        </p:txBody>
      </p:sp>
      <p:sp>
        <p:nvSpPr>
          <p:cNvPr id="25611" name="TextBox 34"/>
          <p:cNvSpPr txBox="1">
            <a:spLocks noChangeArrowheads="1"/>
          </p:cNvSpPr>
          <p:nvPr/>
        </p:nvSpPr>
        <p:spPr bwMode="auto">
          <a:xfrm>
            <a:off x="284163" y="2203450"/>
            <a:ext cx="3657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Public education</a:t>
            </a:r>
          </a:p>
        </p:txBody>
      </p:sp>
      <p:sp>
        <p:nvSpPr>
          <p:cNvPr id="25612" name="TextBox 35"/>
          <p:cNvSpPr txBox="1">
            <a:spLocks noChangeArrowheads="1"/>
          </p:cNvSpPr>
          <p:nvPr/>
        </p:nvSpPr>
        <p:spPr bwMode="auto">
          <a:xfrm>
            <a:off x="284163" y="3600450"/>
            <a:ext cx="3657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Health insurance subsidies</a:t>
            </a:r>
          </a:p>
        </p:txBody>
      </p:sp>
      <p:sp>
        <p:nvSpPr>
          <p:cNvPr id="25613" name="TextBox 43"/>
          <p:cNvSpPr txBox="1">
            <a:spLocks noChangeArrowheads="1"/>
          </p:cNvSpPr>
          <p:nvPr/>
        </p:nvSpPr>
        <p:spPr bwMode="auto">
          <a:xfrm>
            <a:off x="0" y="5311775"/>
            <a:ext cx="3941763"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Salaries and benefits for federal government workers</a:t>
            </a:r>
          </a:p>
        </p:txBody>
      </p:sp>
      <p:sp>
        <p:nvSpPr>
          <p:cNvPr id="25614" name="TextBox 45"/>
          <p:cNvSpPr txBox="1">
            <a:spLocks noChangeArrowheads="1"/>
          </p:cNvSpPr>
          <p:nvPr/>
        </p:nvSpPr>
        <p:spPr bwMode="auto">
          <a:xfrm>
            <a:off x="0" y="6264275"/>
            <a:ext cx="8656638"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Note: Some items asked of separate half samples. Don’t know/Refused answers not shown.</a:t>
            </a:r>
          </a:p>
          <a:p>
            <a:pPr>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Source: Kaiser Family Foundation/Robert Wood Johnson Foundation/Harvard School of Public Health, </a:t>
            </a:r>
            <a:r>
              <a:rPr lang="en-US" sz="1000" i="1">
                <a:solidFill>
                  <a:srgbClr val="000000"/>
                </a:solidFill>
                <a:latin typeface="Tahoma" pitchFamily="34" charset="0"/>
                <a:cs typeface="Tahoma" pitchFamily="34" charset="0"/>
                <a:sym typeface="Tahoma" pitchFamily="34" charset="0"/>
              </a:rPr>
              <a:t>The Public’s Health Care Agenda for the 113</a:t>
            </a:r>
            <a:r>
              <a:rPr lang="en-US" sz="1000" i="1" baseline="30000">
                <a:solidFill>
                  <a:srgbClr val="000000"/>
                </a:solidFill>
                <a:latin typeface="Tahoma" pitchFamily="34" charset="0"/>
                <a:cs typeface="Tahoma" pitchFamily="34" charset="0"/>
                <a:sym typeface="Tahoma" pitchFamily="34" charset="0"/>
              </a:rPr>
              <a:t>th</a:t>
            </a:r>
            <a:r>
              <a:rPr lang="en-US" sz="1000" i="1">
                <a:solidFill>
                  <a:srgbClr val="000000"/>
                </a:solidFill>
                <a:latin typeface="Tahoma" pitchFamily="34" charset="0"/>
                <a:cs typeface="Tahoma" pitchFamily="34" charset="0"/>
                <a:sym typeface="Tahoma" pitchFamily="34" charset="0"/>
              </a:rPr>
              <a:t> Congress</a:t>
            </a:r>
            <a:r>
              <a:rPr lang="en-US" sz="1000">
                <a:solidFill>
                  <a:srgbClr val="000000"/>
                </a:solidFill>
                <a:latin typeface="Tahoma" pitchFamily="34" charset="0"/>
                <a:cs typeface="Tahoma" pitchFamily="34" charset="0"/>
                <a:sym typeface="Tahoma" pitchFamily="34" charset="0"/>
              </a:rPr>
              <a:t> (conducted January 3-9, 2013)</a:t>
            </a:r>
          </a:p>
        </p:txBody>
      </p:sp>
      <p:grpSp>
        <p:nvGrpSpPr>
          <p:cNvPr id="25615" name="Group 5"/>
          <p:cNvGrpSpPr>
            <a:grpSpLocks/>
          </p:cNvGrpSpPr>
          <p:nvPr/>
        </p:nvGrpSpPr>
        <p:grpSpPr bwMode="auto">
          <a:xfrm>
            <a:off x="2271713" y="1862138"/>
            <a:ext cx="5418137" cy="277812"/>
            <a:chOff x="1431" y="1173"/>
            <a:chExt cx="3413" cy="175"/>
          </a:xfrm>
        </p:grpSpPr>
        <p:grpSp>
          <p:nvGrpSpPr>
            <p:cNvPr id="25616" name="Group 48"/>
            <p:cNvGrpSpPr>
              <a:grpSpLocks/>
            </p:cNvGrpSpPr>
            <p:nvPr/>
          </p:nvGrpSpPr>
          <p:grpSpPr bwMode="auto">
            <a:xfrm>
              <a:off x="1431" y="1173"/>
              <a:ext cx="839" cy="175"/>
              <a:chOff x="1431" y="1173"/>
              <a:chExt cx="839" cy="175"/>
            </a:xfrm>
          </p:grpSpPr>
          <p:sp>
            <p:nvSpPr>
              <p:cNvPr id="25617" name="Rectangle 55"/>
              <p:cNvSpPr>
                <a:spLocks noChangeArrowheads="1"/>
              </p:cNvSpPr>
              <p:nvPr/>
            </p:nvSpPr>
            <p:spPr bwMode="auto">
              <a:xfrm>
                <a:off x="1431" y="1203"/>
                <a:ext cx="115" cy="115"/>
              </a:xfrm>
              <a:prstGeom prst="rect">
                <a:avLst/>
              </a:prstGeom>
              <a:solidFill>
                <a:srgbClr val="06244D"/>
              </a:solidFill>
              <a:ln w="9525">
                <a:solidFill>
                  <a:schemeClr val="tx1"/>
                </a:solidFill>
                <a:miter lim="800000"/>
                <a:headEnd/>
                <a:tailEnd/>
              </a:ln>
            </p:spPr>
            <p:txBody>
              <a:bodyPr anchor="ctr"/>
              <a:lstStyle/>
              <a:p>
                <a:pPr algn="ctr" defTabSz="457200">
                  <a:buClr>
                    <a:srgbClr val="000000"/>
                  </a:buClr>
                  <a:buFont typeface="Tahoma" pitchFamily="34" charset="0"/>
                  <a:buNone/>
                </a:pPr>
                <a:endParaRPr lang="en-US" sz="1200">
                  <a:solidFill>
                    <a:srgbClr val="000000"/>
                  </a:solidFill>
                  <a:latin typeface="Tahoma" pitchFamily="34" charset="0"/>
                  <a:cs typeface="Tahoma" pitchFamily="34" charset="0"/>
                  <a:sym typeface="Tahoma" pitchFamily="34" charset="0"/>
                </a:endParaRPr>
              </a:p>
            </p:txBody>
          </p:sp>
          <p:sp>
            <p:nvSpPr>
              <p:cNvPr id="25618" name="TextBox 56"/>
              <p:cNvSpPr txBox="1">
                <a:spLocks noChangeArrowheads="1"/>
              </p:cNvSpPr>
              <p:nvPr/>
            </p:nvSpPr>
            <p:spPr bwMode="auto">
              <a:xfrm>
                <a:off x="1529" y="1173"/>
                <a:ext cx="741"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NO reductions</a:t>
                </a:r>
              </a:p>
            </p:txBody>
          </p:sp>
        </p:grpSp>
        <p:grpSp>
          <p:nvGrpSpPr>
            <p:cNvPr id="25619" name="Group 49"/>
            <p:cNvGrpSpPr>
              <a:grpSpLocks/>
            </p:cNvGrpSpPr>
            <p:nvPr/>
          </p:nvGrpSpPr>
          <p:grpSpPr bwMode="auto">
            <a:xfrm>
              <a:off x="2536" y="1173"/>
              <a:ext cx="1015" cy="175"/>
              <a:chOff x="2536" y="1173"/>
              <a:chExt cx="1015" cy="175"/>
            </a:xfrm>
          </p:grpSpPr>
          <p:sp>
            <p:nvSpPr>
              <p:cNvPr id="25620" name="Rectangle 53"/>
              <p:cNvSpPr>
                <a:spLocks noChangeArrowheads="1"/>
              </p:cNvSpPr>
              <p:nvPr/>
            </p:nvSpPr>
            <p:spPr bwMode="auto">
              <a:xfrm>
                <a:off x="2536" y="1203"/>
                <a:ext cx="115" cy="115"/>
              </a:xfrm>
              <a:prstGeom prst="rect">
                <a:avLst/>
              </a:prstGeom>
              <a:solidFill>
                <a:srgbClr val="808080"/>
              </a:solidFill>
              <a:ln w="9525">
                <a:solidFill>
                  <a:schemeClr val="tx1"/>
                </a:solidFill>
                <a:miter lim="800000"/>
                <a:headEnd/>
                <a:tailEnd/>
              </a:ln>
            </p:spPr>
            <p:txBody>
              <a:bodyPr anchor="ctr"/>
              <a:lstStyle/>
              <a:p>
                <a:pPr algn="ctr" defTabSz="457200">
                  <a:buClr>
                    <a:srgbClr val="000000"/>
                  </a:buClr>
                  <a:buFont typeface="Tahoma" pitchFamily="34" charset="0"/>
                  <a:buNone/>
                </a:pPr>
                <a:endParaRPr lang="en-US" sz="1200">
                  <a:solidFill>
                    <a:srgbClr val="000000"/>
                  </a:solidFill>
                  <a:latin typeface="Tahoma" pitchFamily="34" charset="0"/>
                  <a:cs typeface="Tahoma" pitchFamily="34" charset="0"/>
                  <a:sym typeface="Tahoma" pitchFamily="34" charset="0"/>
                </a:endParaRPr>
              </a:p>
            </p:txBody>
          </p:sp>
          <p:sp>
            <p:nvSpPr>
              <p:cNvPr id="25621" name="TextBox 54"/>
              <p:cNvSpPr txBox="1">
                <a:spLocks noChangeArrowheads="1"/>
              </p:cNvSpPr>
              <p:nvPr/>
            </p:nvSpPr>
            <p:spPr bwMode="auto">
              <a:xfrm>
                <a:off x="2634" y="1173"/>
                <a:ext cx="917"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MINOR reductions</a:t>
                </a:r>
              </a:p>
            </p:txBody>
          </p:sp>
        </p:grpSp>
        <p:grpSp>
          <p:nvGrpSpPr>
            <p:cNvPr id="25622" name="Group 50"/>
            <p:cNvGrpSpPr>
              <a:grpSpLocks/>
            </p:cNvGrpSpPr>
            <p:nvPr/>
          </p:nvGrpSpPr>
          <p:grpSpPr bwMode="auto">
            <a:xfrm>
              <a:off x="3817" y="1173"/>
              <a:ext cx="1027" cy="175"/>
              <a:chOff x="3817" y="1173"/>
              <a:chExt cx="1027" cy="175"/>
            </a:xfrm>
          </p:grpSpPr>
          <p:sp>
            <p:nvSpPr>
              <p:cNvPr id="25623" name="Rectangle 51"/>
              <p:cNvSpPr>
                <a:spLocks noChangeArrowheads="1"/>
              </p:cNvSpPr>
              <p:nvPr/>
            </p:nvSpPr>
            <p:spPr bwMode="auto">
              <a:xfrm>
                <a:off x="3817" y="1203"/>
                <a:ext cx="115" cy="115"/>
              </a:xfrm>
              <a:prstGeom prst="rect">
                <a:avLst/>
              </a:prstGeom>
              <a:solidFill>
                <a:schemeClr val="accent1"/>
              </a:solidFill>
              <a:ln w="9525">
                <a:solidFill>
                  <a:schemeClr val="tx1"/>
                </a:solidFill>
                <a:miter lim="800000"/>
                <a:headEnd/>
                <a:tailEnd/>
              </a:ln>
            </p:spPr>
            <p:txBody>
              <a:bodyPr anchor="ctr"/>
              <a:lstStyle/>
              <a:p>
                <a:pPr algn="ctr" defTabSz="457200">
                  <a:buClr>
                    <a:srgbClr val="000000"/>
                  </a:buClr>
                  <a:buFont typeface="Tahoma" pitchFamily="34" charset="0"/>
                  <a:buNone/>
                </a:pPr>
                <a:endParaRPr lang="en-US" sz="1200">
                  <a:solidFill>
                    <a:srgbClr val="000000"/>
                  </a:solidFill>
                  <a:latin typeface="Tahoma" pitchFamily="34" charset="0"/>
                  <a:cs typeface="Tahoma" pitchFamily="34" charset="0"/>
                  <a:sym typeface="Tahoma" pitchFamily="34" charset="0"/>
                </a:endParaRPr>
              </a:p>
            </p:txBody>
          </p:sp>
          <p:sp>
            <p:nvSpPr>
              <p:cNvPr id="25624" name="TextBox 52"/>
              <p:cNvSpPr txBox="1">
                <a:spLocks noChangeArrowheads="1"/>
              </p:cNvSpPr>
              <p:nvPr/>
            </p:nvSpPr>
            <p:spPr bwMode="auto">
              <a:xfrm>
                <a:off x="3915" y="1173"/>
                <a:ext cx="929" cy="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MAJOR reductions</a:t>
                </a:r>
              </a:p>
            </p:txBody>
          </p:sp>
        </p:grpSp>
      </p:grpSp>
      <p:sp>
        <p:nvSpPr>
          <p:cNvPr id="25625" name="TextBox 57"/>
          <p:cNvSpPr txBox="1">
            <a:spLocks noChangeArrowheads="1"/>
          </p:cNvSpPr>
          <p:nvPr/>
        </p:nvSpPr>
        <p:spPr bwMode="auto">
          <a:xfrm>
            <a:off x="284163" y="3919538"/>
            <a:ext cx="3657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Aid to farmers</a:t>
            </a:r>
          </a:p>
        </p:txBody>
      </p:sp>
      <p:sp>
        <p:nvSpPr>
          <p:cNvPr id="25626" name="TextBox 58"/>
          <p:cNvSpPr txBox="1">
            <a:spLocks noChangeArrowheads="1"/>
          </p:cNvSpPr>
          <p:nvPr/>
        </p:nvSpPr>
        <p:spPr bwMode="auto">
          <a:xfrm>
            <a:off x="284163" y="4959350"/>
            <a:ext cx="365760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Unemployment insurance</a:t>
            </a:r>
          </a:p>
        </p:txBody>
      </p:sp>
      <p:sp>
        <p:nvSpPr>
          <p:cNvPr id="25627" name="TextBox 59"/>
          <p:cNvSpPr txBox="1">
            <a:spLocks noChangeArrowheads="1"/>
          </p:cNvSpPr>
          <p:nvPr/>
        </p:nvSpPr>
        <p:spPr bwMode="auto">
          <a:xfrm>
            <a:off x="284163" y="4595813"/>
            <a:ext cx="3657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200">
                <a:solidFill>
                  <a:srgbClr val="000000"/>
                </a:solidFill>
                <a:latin typeface="Tahoma" pitchFamily="34" charset="0"/>
                <a:cs typeface="Tahoma" pitchFamily="34" charset="0"/>
                <a:sym typeface="Tahoma" pitchFamily="34" charset="0"/>
              </a:rPr>
              <a:t>Food stamps</a:t>
            </a:r>
          </a:p>
        </p:txBody>
      </p:sp>
      <p:pic>
        <p:nvPicPr>
          <p:cNvPr id="25628" name="Picture 22" descr="kfflogo-color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15363" y="6337300"/>
            <a:ext cx="4572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2"/>
          <p:cNvSpPr>
            <a:spLocks noGrp="1"/>
          </p:cNvSpPr>
          <p:nvPr>
            <p:ph type="title" idx="4294967295"/>
          </p:nvPr>
        </p:nvSpPr>
        <p:spPr>
          <a:xfrm>
            <a:off x="0" y="4763"/>
            <a:ext cx="9144000" cy="914400"/>
          </a:xfrm>
          <a:ln/>
        </p:spPr>
        <p:txBody>
          <a:bodyPr/>
          <a:lstStyle/>
          <a:p>
            <a:pPr>
              <a:buClr>
                <a:srgbClr val="000000"/>
              </a:buClr>
              <a:buFont typeface="Tahoma" pitchFamily="34" charset="0"/>
              <a:buNone/>
            </a:pPr>
            <a:r>
              <a:rPr lang="en-US" sz="2800" b="1">
                <a:cs typeface="Tahoma" pitchFamily="34" charset="0"/>
                <a:sym typeface="Tahoma" pitchFamily="34" charset="0"/>
              </a:rPr>
              <a:t>More Support Than Oppose Medicaid Expansion</a:t>
            </a:r>
          </a:p>
        </p:txBody>
      </p:sp>
      <p:sp>
        <p:nvSpPr>
          <p:cNvPr id="27651" name="Text Placeholder 2"/>
          <p:cNvSpPr>
            <a:spLocks noGrp="1"/>
          </p:cNvSpPr>
          <p:nvPr>
            <p:ph type="body" idx="4294967295"/>
          </p:nvPr>
        </p:nvSpPr>
        <p:spPr>
          <a:xfrm>
            <a:off x="92075" y="792163"/>
            <a:ext cx="8959850" cy="1235075"/>
          </a:xfrm>
          <a:ln/>
        </p:spPr>
        <p:txBody>
          <a:bodyPr>
            <a:spAutoFit/>
          </a:bodyPr>
          <a:lstStyle/>
          <a:p>
            <a:pPr marL="0" indent="0" defTabSz="457200">
              <a:spcBef>
                <a:spcPct val="0"/>
              </a:spcBef>
              <a:buClr>
                <a:srgbClr val="000000"/>
              </a:buClr>
              <a:buFont typeface="Tahoma" pitchFamily="34" charset="0"/>
              <a:buNone/>
            </a:pPr>
            <a:r>
              <a:rPr lang="en-US" sz="1500">
                <a:cs typeface="Tahoma" pitchFamily="34" charset="0"/>
                <a:sym typeface="Tahoma" pitchFamily="34" charset="0"/>
              </a:rPr>
              <a:t>As you may know, the health care law expands Medicaid to provide health insurance to more low-income uninsured adults. The federal government will initially pay the entire cost of this expansion, and after several years, states will pay 10 percent and the federal government will pay 90 percent.  The Supreme Court ruled that states may choose whether or not to participate in this expansion. What do you think your state should do? </a:t>
            </a:r>
          </a:p>
        </p:txBody>
      </p:sp>
      <p:graphicFrame>
        <p:nvGraphicFramePr>
          <p:cNvPr id="27652" name="Chart Placeholder 4"/>
          <p:cNvGraphicFramePr>
            <a:graphicFrameLocks/>
          </p:cNvGraphicFramePr>
          <p:nvPr/>
        </p:nvGraphicFramePr>
        <p:xfrm>
          <a:off x="3014663" y="2397125"/>
          <a:ext cx="4765675" cy="4033838"/>
        </p:xfrm>
        <a:graphic>
          <a:graphicData uri="http://schemas.openxmlformats.org/presentationml/2006/ole">
            <mc:AlternateContent xmlns:mc="http://schemas.openxmlformats.org/markup-compatibility/2006">
              <mc:Choice xmlns:v="urn:schemas-microsoft-com:vml" Requires="v">
                <p:oleObj spid="_x0000_s27666" name="Chart" r:id="rId3" imgW="4762452" imgH="4029075" progId="Excel.Chart.8">
                  <p:embed/>
                </p:oleObj>
              </mc:Choice>
              <mc:Fallback>
                <p:oleObj name="Chart" r:id="rId3" imgW="4762452" imgH="4029075" progId="Excel.Chart.8">
                  <p:embed/>
                  <p:pic>
                    <p:nvPicPr>
                      <p:cNvPr id="0" name="Chart Placeholder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4663" y="2397125"/>
                        <a:ext cx="4765675" cy="4033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27653" name="Group 5"/>
          <p:cNvGrpSpPr>
            <a:grpSpLocks/>
          </p:cNvGrpSpPr>
          <p:nvPr/>
        </p:nvGrpSpPr>
        <p:grpSpPr bwMode="auto">
          <a:xfrm>
            <a:off x="1827213" y="2260600"/>
            <a:ext cx="7088187" cy="293688"/>
            <a:chOff x="1151" y="1424"/>
            <a:chExt cx="4465" cy="185"/>
          </a:xfrm>
        </p:grpSpPr>
        <p:grpSp>
          <p:nvGrpSpPr>
            <p:cNvPr id="27654" name="Group 4"/>
            <p:cNvGrpSpPr>
              <a:grpSpLocks/>
            </p:cNvGrpSpPr>
            <p:nvPr/>
          </p:nvGrpSpPr>
          <p:grpSpPr bwMode="auto">
            <a:xfrm>
              <a:off x="1151" y="1424"/>
              <a:ext cx="1830" cy="185"/>
              <a:chOff x="1151" y="1424"/>
              <a:chExt cx="1830" cy="185"/>
            </a:xfrm>
          </p:grpSpPr>
          <p:sp>
            <p:nvSpPr>
              <p:cNvPr id="27655" name="Rectangle 39"/>
              <p:cNvSpPr>
                <a:spLocks noChangeArrowheads="1"/>
              </p:cNvSpPr>
              <p:nvPr/>
            </p:nvSpPr>
            <p:spPr bwMode="auto">
              <a:xfrm>
                <a:off x="1151" y="1457"/>
                <a:ext cx="125" cy="117"/>
              </a:xfrm>
              <a:prstGeom prst="rect">
                <a:avLst/>
              </a:prstGeom>
              <a:solidFill>
                <a:srgbClr val="06244D"/>
              </a:solidFill>
              <a:ln w="9525">
                <a:solidFill>
                  <a:schemeClr val="tx1"/>
                </a:solidFill>
                <a:miter lim="800000"/>
                <a:headEnd/>
                <a:tailEnd/>
              </a:ln>
            </p:spPr>
            <p:txBody>
              <a:bodyPr anchor="ctr"/>
              <a:lstStyle/>
              <a:p>
                <a:pPr algn="ctr" defTabSz="457200">
                  <a:buClr>
                    <a:srgbClr val="000000"/>
                  </a:buClr>
                  <a:buFont typeface="Tahoma" pitchFamily="34" charset="0"/>
                  <a:buNone/>
                </a:pPr>
                <a:endParaRPr lang="en-US" sz="1300">
                  <a:solidFill>
                    <a:srgbClr val="000000"/>
                  </a:solidFill>
                  <a:latin typeface="Tahoma" pitchFamily="34" charset="0"/>
                  <a:cs typeface="Tahoma" pitchFamily="34" charset="0"/>
                  <a:sym typeface="Tahoma" pitchFamily="34" charset="0"/>
                </a:endParaRPr>
              </a:p>
            </p:txBody>
          </p:sp>
          <p:sp>
            <p:nvSpPr>
              <p:cNvPr id="27656" name="TextBox 46"/>
              <p:cNvSpPr txBox="1">
                <a:spLocks noChangeArrowheads="1"/>
              </p:cNvSpPr>
              <p:nvPr/>
            </p:nvSpPr>
            <p:spPr bwMode="auto">
              <a:xfrm>
                <a:off x="1286" y="1425"/>
                <a:ext cx="1695"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300">
                    <a:solidFill>
                      <a:srgbClr val="000000"/>
                    </a:solidFill>
                    <a:latin typeface="Tahoma" pitchFamily="34" charset="0"/>
                    <a:cs typeface="Tahoma" pitchFamily="34" charset="0"/>
                    <a:sym typeface="Tahoma" pitchFamily="34" charset="0"/>
                  </a:rPr>
                  <a:t>KEEP Medicaid as it is today</a:t>
                </a:r>
              </a:p>
            </p:txBody>
          </p:sp>
        </p:grpSp>
        <p:grpSp>
          <p:nvGrpSpPr>
            <p:cNvPr id="27657" name="Group 1"/>
            <p:cNvGrpSpPr>
              <a:grpSpLocks/>
            </p:cNvGrpSpPr>
            <p:nvPr/>
          </p:nvGrpSpPr>
          <p:grpSpPr bwMode="auto">
            <a:xfrm>
              <a:off x="2934" y="1425"/>
              <a:ext cx="2682" cy="183"/>
              <a:chOff x="2934" y="1425"/>
              <a:chExt cx="2682" cy="183"/>
            </a:xfrm>
          </p:grpSpPr>
          <p:sp>
            <p:nvSpPr>
              <p:cNvPr id="27658" name="Rectangle 34"/>
              <p:cNvSpPr>
                <a:spLocks noChangeArrowheads="1"/>
              </p:cNvSpPr>
              <p:nvPr/>
            </p:nvSpPr>
            <p:spPr bwMode="auto">
              <a:xfrm>
                <a:off x="2934" y="1459"/>
                <a:ext cx="125" cy="113"/>
              </a:xfrm>
              <a:prstGeom prst="rect">
                <a:avLst/>
              </a:prstGeom>
              <a:solidFill>
                <a:schemeClr val="accent1"/>
              </a:solidFill>
              <a:ln w="9525">
                <a:solidFill>
                  <a:schemeClr val="tx1"/>
                </a:solidFill>
                <a:miter lim="800000"/>
                <a:headEnd/>
                <a:tailEnd/>
              </a:ln>
            </p:spPr>
            <p:txBody>
              <a:bodyPr anchor="ctr"/>
              <a:lstStyle/>
              <a:p>
                <a:pPr algn="ctr" defTabSz="457200">
                  <a:buClr>
                    <a:srgbClr val="000000"/>
                  </a:buClr>
                  <a:buFont typeface="Tahoma" pitchFamily="34" charset="0"/>
                  <a:buNone/>
                </a:pPr>
                <a:endParaRPr lang="en-US" sz="1300">
                  <a:solidFill>
                    <a:srgbClr val="000000"/>
                  </a:solidFill>
                  <a:latin typeface="Tahoma" pitchFamily="34" charset="0"/>
                  <a:cs typeface="Tahoma" pitchFamily="34" charset="0"/>
                  <a:sym typeface="Tahoma" pitchFamily="34" charset="0"/>
                </a:endParaRPr>
              </a:p>
            </p:txBody>
          </p:sp>
          <p:sp>
            <p:nvSpPr>
              <p:cNvPr id="27659" name="TextBox 35"/>
              <p:cNvSpPr txBox="1">
                <a:spLocks noChangeArrowheads="1"/>
              </p:cNvSpPr>
              <p:nvPr/>
            </p:nvSpPr>
            <p:spPr bwMode="auto">
              <a:xfrm>
                <a:off x="3069" y="1425"/>
                <a:ext cx="2547"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300">
                    <a:solidFill>
                      <a:srgbClr val="000000"/>
                    </a:solidFill>
                    <a:latin typeface="Tahoma" pitchFamily="34" charset="0"/>
                    <a:cs typeface="Tahoma" pitchFamily="34" charset="0"/>
                    <a:sym typeface="Tahoma" pitchFamily="34" charset="0"/>
                  </a:rPr>
                  <a:t>EXPAND Medicaid to cover more low-income people</a:t>
                </a:r>
              </a:p>
            </p:txBody>
          </p:sp>
        </p:grpSp>
      </p:grpSp>
      <p:sp>
        <p:nvSpPr>
          <p:cNvPr id="27660" name="TextBox 27"/>
          <p:cNvSpPr txBox="1">
            <a:spLocks noChangeArrowheads="1"/>
          </p:cNvSpPr>
          <p:nvPr/>
        </p:nvSpPr>
        <p:spPr bwMode="auto">
          <a:xfrm>
            <a:off x="1624013" y="2882900"/>
            <a:ext cx="14636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400">
                <a:solidFill>
                  <a:srgbClr val="000000"/>
                </a:solidFill>
                <a:latin typeface="Tahoma" pitchFamily="34" charset="0"/>
                <a:cs typeface="Tahoma" pitchFamily="34" charset="0"/>
                <a:sym typeface="Tahoma" pitchFamily="34" charset="0"/>
              </a:rPr>
              <a:t>Total</a:t>
            </a:r>
          </a:p>
        </p:txBody>
      </p:sp>
      <p:sp>
        <p:nvSpPr>
          <p:cNvPr id="27661" name="TextBox 36"/>
          <p:cNvSpPr txBox="1">
            <a:spLocks noChangeArrowheads="1"/>
          </p:cNvSpPr>
          <p:nvPr/>
        </p:nvSpPr>
        <p:spPr bwMode="auto">
          <a:xfrm>
            <a:off x="1624013" y="3805238"/>
            <a:ext cx="14636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400">
                <a:solidFill>
                  <a:srgbClr val="000000"/>
                </a:solidFill>
                <a:latin typeface="Tahoma" pitchFamily="34" charset="0"/>
                <a:cs typeface="Tahoma" pitchFamily="34" charset="0"/>
                <a:sym typeface="Tahoma" pitchFamily="34" charset="0"/>
              </a:rPr>
              <a:t>Democrats</a:t>
            </a:r>
          </a:p>
        </p:txBody>
      </p:sp>
      <p:sp>
        <p:nvSpPr>
          <p:cNvPr id="27662" name="TextBox 37"/>
          <p:cNvSpPr txBox="1">
            <a:spLocks noChangeArrowheads="1"/>
          </p:cNvSpPr>
          <p:nvPr/>
        </p:nvSpPr>
        <p:spPr bwMode="auto">
          <a:xfrm>
            <a:off x="1624013" y="5630863"/>
            <a:ext cx="14636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400">
                <a:solidFill>
                  <a:srgbClr val="000000"/>
                </a:solidFill>
                <a:latin typeface="Tahoma" pitchFamily="34" charset="0"/>
                <a:cs typeface="Tahoma" pitchFamily="34" charset="0"/>
                <a:sym typeface="Tahoma" pitchFamily="34" charset="0"/>
              </a:rPr>
              <a:t>Republicans</a:t>
            </a:r>
          </a:p>
        </p:txBody>
      </p:sp>
      <p:sp>
        <p:nvSpPr>
          <p:cNvPr id="27663" name="TextBox 48"/>
          <p:cNvSpPr txBox="1">
            <a:spLocks noChangeArrowheads="1"/>
          </p:cNvSpPr>
          <p:nvPr/>
        </p:nvSpPr>
        <p:spPr bwMode="auto">
          <a:xfrm>
            <a:off x="1624013" y="4714875"/>
            <a:ext cx="14636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400">
                <a:solidFill>
                  <a:srgbClr val="000000"/>
                </a:solidFill>
                <a:latin typeface="Tahoma" pitchFamily="34" charset="0"/>
                <a:cs typeface="Tahoma" pitchFamily="34" charset="0"/>
                <a:sym typeface="Tahoma" pitchFamily="34" charset="0"/>
              </a:rPr>
              <a:t>Independents</a:t>
            </a:r>
          </a:p>
        </p:txBody>
      </p:sp>
      <p:sp>
        <p:nvSpPr>
          <p:cNvPr id="27664" name="TextBox 49"/>
          <p:cNvSpPr txBox="1">
            <a:spLocks noChangeArrowheads="1"/>
          </p:cNvSpPr>
          <p:nvPr/>
        </p:nvSpPr>
        <p:spPr bwMode="auto">
          <a:xfrm>
            <a:off x="0" y="6264275"/>
            <a:ext cx="8656638"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Note: Other/Neither (vol.) and Don’t know/Refused answers not shown.</a:t>
            </a:r>
          </a:p>
          <a:p>
            <a:pPr>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Source: Kaiser Family Foundation/Robert Wood Johnson Foundation/Harvard School of Public Health, </a:t>
            </a:r>
            <a:r>
              <a:rPr lang="en-US" sz="1000" i="1">
                <a:solidFill>
                  <a:srgbClr val="000000"/>
                </a:solidFill>
                <a:latin typeface="Tahoma" pitchFamily="34" charset="0"/>
                <a:cs typeface="Tahoma" pitchFamily="34" charset="0"/>
                <a:sym typeface="Tahoma" pitchFamily="34" charset="0"/>
              </a:rPr>
              <a:t>The Public’s Health Care Agenda for the 113</a:t>
            </a:r>
            <a:r>
              <a:rPr lang="en-US" sz="1000" i="1" baseline="30000">
                <a:solidFill>
                  <a:srgbClr val="000000"/>
                </a:solidFill>
                <a:latin typeface="Tahoma" pitchFamily="34" charset="0"/>
                <a:cs typeface="Tahoma" pitchFamily="34" charset="0"/>
                <a:sym typeface="Tahoma" pitchFamily="34" charset="0"/>
              </a:rPr>
              <a:t>th</a:t>
            </a:r>
            <a:r>
              <a:rPr lang="en-US" sz="1000" i="1">
                <a:solidFill>
                  <a:srgbClr val="000000"/>
                </a:solidFill>
                <a:latin typeface="Tahoma" pitchFamily="34" charset="0"/>
                <a:cs typeface="Tahoma" pitchFamily="34" charset="0"/>
                <a:sym typeface="Tahoma" pitchFamily="34" charset="0"/>
              </a:rPr>
              <a:t> Congress</a:t>
            </a:r>
            <a:r>
              <a:rPr lang="en-US" sz="1000">
                <a:solidFill>
                  <a:srgbClr val="000000"/>
                </a:solidFill>
                <a:latin typeface="Tahoma" pitchFamily="34" charset="0"/>
                <a:cs typeface="Tahoma" pitchFamily="34" charset="0"/>
                <a:sym typeface="Tahoma" pitchFamily="34" charset="0"/>
              </a:rPr>
              <a:t> (conducted January 3-9, 2013)</a:t>
            </a:r>
          </a:p>
        </p:txBody>
      </p:sp>
      <p:pic>
        <p:nvPicPr>
          <p:cNvPr id="27665" name="Picture 22" descr="kfflogo-color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15363" y="6337300"/>
            <a:ext cx="4572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2"/>
          <p:cNvSpPr>
            <a:spLocks noGrp="1"/>
          </p:cNvSpPr>
          <p:nvPr>
            <p:ph type="title" idx="4294967295"/>
          </p:nvPr>
        </p:nvSpPr>
        <p:spPr>
          <a:xfrm>
            <a:off x="0" y="182563"/>
            <a:ext cx="9144000" cy="914400"/>
          </a:xfrm>
          <a:ln/>
        </p:spPr>
        <p:txBody>
          <a:bodyPr/>
          <a:lstStyle/>
          <a:p>
            <a:pPr>
              <a:buClr>
                <a:srgbClr val="000000"/>
              </a:buClr>
              <a:buFont typeface="Tahoma" pitchFamily="34" charset="0"/>
              <a:buNone/>
            </a:pPr>
            <a:r>
              <a:rPr lang="en-US" sz="2800" b="1">
                <a:cs typeface="Tahoma" pitchFamily="34" charset="0"/>
                <a:sym typeface="Tahoma" pitchFamily="34" charset="0"/>
              </a:rPr>
              <a:t>Support For Various Deficit-Reducing Changes To Medicare </a:t>
            </a:r>
          </a:p>
        </p:txBody>
      </p:sp>
      <p:sp>
        <p:nvSpPr>
          <p:cNvPr id="29699" name="Text Placeholder 2"/>
          <p:cNvSpPr>
            <a:spLocks noGrp="1"/>
          </p:cNvSpPr>
          <p:nvPr>
            <p:ph type="body" idx="4294967295"/>
          </p:nvPr>
        </p:nvSpPr>
        <p:spPr>
          <a:xfrm>
            <a:off x="92075" y="1189038"/>
            <a:ext cx="8959850" cy="549275"/>
          </a:xfrm>
          <a:ln/>
        </p:spPr>
        <p:txBody>
          <a:bodyPr>
            <a:spAutoFit/>
          </a:bodyPr>
          <a:lstStyle/>
          <a:p>
            <a:pPr marL="0" indent="0" defTabSz="457200">
              <a:spcBef>
                <a:spcPct val="0"/>
              </a:spcBef>
              <a:buClr>
                <a:srgbClr val="000000"/>
              </a:buClr>
              <a:buFont typeface="Tahoma" pitchFamily="34" charset="0"/>
              <a:buNone/>
            </a:pPr>
            <a:r>
              <a:rPr lang="en-US" sz="1500">
                <a:cs typeface="Tahoma" pitchFamily="34" charset="0"/>
                <a:sym typeface="Tahoma" pitchFamily="34" charset="0"/>
              </a:rPr>
              <a:t>I’m going to read you some changes to the Medicare program that have been discussed as ways to reduce the federal budget deficit. Please tell me whether you would generally favor or oppose each one.</a:t>
            </a:r>
          </a:p>
        </p:txBody>
      </p:sp>
      <p:graphicFrame>
        <p:nvGraphicFramePr>
          <p:cNvPr id="29700" name="Chart Placeholder 4"/>
          <p:cNvGraphicFramePr>
            <a:graphicFrameLocks/>
          </p:cNvGraphicFramePr>
          <p:nvPr/>
        </p:nvGraphicFramePr>
        <p:xfrm>
          <a:off x="4546600" y="2254250"/>
          <a:ext cx="4764088" cy="4033838"/>
        </p:xfrm>
        <a:graphic>
          <a:graphicData uri="http://schemas.openxmlformats.org/presentationml/2006/ole">
            <mc:AlternateContent xmlns:mc="http://schemas.openxmlformats.org/markup-compatibility/2006">
              <mc:Choice xmlns:v="urn:schemas-microsoft-com:vml" Requires="v">
                <p:oleObj spid="_x0000_s29724" name="Chart" r:id="rId3" imgW="4762452" imgH="4029075" progId="Excel.Chart.8">
                  <p:embed/>
                </p:oleObj>
              </mc:Choice>
              <mc:Fallback>
                <p:oleObj name="Chart" r:id="rId3" imgW="4762452" imgH="4029075" progId="Excel.Chart.8">
                  <p:embed/>
                  <p:pic>
                    <p:nvPicPr>
                      <p:cNvPr id="0" name="Chart Placeholder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46600" y="2254250"/>
                        <a:ext cx="4764088" cy="4033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701" name="TextBox 27"/>
          <p:cNvSpPr txBox="1">
            <a:spLocks noChangeArrowheads="1"/>
          </p:cNvSpPr>
          <p:nvPr/>
        </p:nvSpPr>
        <p:spPr bwMode="auto">
          <a:xfrm>
            <a:off x="200025" y="3740150"/>
            <a:ext cx="44799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300">
                <a:solidFill>
                  <a:srgbClr val="000000"/>
                </a:solidFill>
                <a:latin typeface="Tahoma" pitchFamily="34" charset="0"/>
                <a:cs typeface="Tahoma" pitchFamily="34" charset="0"/>
                <a:sym typeface="Tahoma" pitchFamily="34" charset="0"/>
              </a:rPr>
              <a:t>Gradually raising the age of eligibility for Medicare from 65 to 67 for future retirees</a:t>
            </a:r>
          </a:p>
        </p:txBody>
      </p:sp>
      <p:sp>
        <p:nvSpPr>
          <p:cNvPr id="29702" name="TextBox 36"/>
          <p:cNvSpPr txBox="1">
            <a:spLocks noChangeArrowheads="1"/>
          </p:cNvSpPr>
          <p:nvPr/>
        </p:nvSpPr>
        <p:spPr bwMode="auto">
          <a:xfrm>
            <a:off x="200025" y="5646738"/>
            <a:ext cx="4479925"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300">
                <a:solidFill>
                  <a:srgbClr val="000000"/>
                </a:solidFill>
                <a:latin typeface="Tahoma" pitchFamily="34" charset="0"/>
                <a:cs typeface="Tahoma" pitchFamily="34" charset="0"/>
                <a:sym typeface="Tahoma" pitchFamily="34" charset="0"/>
              </a:rPr>
              <a:t>Requiring all seniors to pay higher Medicare premiums</a:t>
            </a:r>
          </a:p>
        </p:txBody>
      </p:sp>
      <p:sp>
        <p:nvSpPr>
          <p:cNvPr id="29703" name="TextBox 37"/>
          <p:cNvSpPr txBox="1">
            <a:spLocks noChangeArrowheads="1"/>
          </p:cNvSpPr>
          <p:nvPr/>
        </p:nvSpPr>
        <p:spPr bwMode="auto">
          <a:xfrm>
            <a:off x="200025" y="4327525"/>
            <a:ext cx="44799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300">
                <a:solidFill>
                  <a:srgbClr val="000000"/>
                </a:solidFill>
                <a:latin typeface="Tahoma" pitchFamily="34" charset="0"/>
                <a:cs typeface="Tahoma" pitchFamily="34" charset="0"/>
                <a:sym typeface="Tahoma" pitchFamily="34" charset="0"/>
              </a:rPr>
              <a:t>Reducing payments to hospitals and other health care providers for treating people covered by Medicare</a:t>
            </a:r>
          </a:p>
        </p:txBody>
      </p:sp>
      <p:sp>
        <p:nvSpPr>
          <p:cNvPr id="29704" name="TextBox 48"/>
          <p:cNvSpPr txBox="1">
            <a:spLocks noChangeArrowheads="1"/>
          </p:cNvSpPr>
          <p:nvPr/>
        </p:nvSpPr>
        <p:spPr bwMode="auto">
          <a:xfrm>
            <a:off x="200025" y="3119438"/>
            <a:ext cx="4479925" cy="49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300">
                <a:solidFill>
                  <a:srgbClr val="000000"/>
                </a:solidFill>
                <a:latin typeface="Tahoma" pitchFamily="34" charset="0"/>
                <a:cs typeface="Tahoma" pitchFamily="34" charset="0"/>
                <a:sym typeface="Tahoma" pitchFamily="34" charset="0"/>
              </a:rPr>
              <a:t>Requiring only high income seniors to pay higher Medicare premiums</a:t>
            </a:r>
          </a:p>
        </p:txBody>
      </p:sp>
      <p:sp>
        <p:nvSpPr>
          <p:cNvPr id="29705" name="TextBox 49"/>
          <p:cNvSpPr txBox="1">
            <a:spLocks noChangeArrowheads="1"/>
          </p:cNvSpPr>
          <p:nvPr/>
        </p:nvSpPr>
        <p:spPr bwMode="auto">
          <a:xfrm>
            <a:off x="0" y="6264275"/>
            <a:ext cx="8656638"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Note: Don’t know/Refused answers not shown.</a:t>
            </a:r>
          </a:p>
          <a:p>
            <a:pPr>
              <a:buClr>
                <a:srgbClr val="000000"/>
              </a:buClr>
              <a:buFont typeface="Tahoma" pitchFamily="34" charset="0"/>
              <a:buNone/>
            </a:pPr>
            <a:r>
              <a:rPr lang="en-US" sz="1000">
                <a:solidFill>
                  <a:srgbClr val="000000"/>
                </a:solidFill>
                <a:latin typeface="Tahoma" pitchFamily="34" charset="0"/>
                <a:cs typeface="Tahoma" pitchFamily="34" charset="0"/>
                <a:sym typeface="Tahoma" pitchFamily="34" charset="0"/>
              </a:rPr>
              <a:t>Source: Kaiser Family Foundation/Robert Wood Johnson Foundation/Harvard School of Public Health, </a:t>
            </a:r>
            <a:r>
              <a:rPr lang="en-US" sz="1000" i="1">
                <a:solidFill>
                  <a:srgbClr val="000000"/>
                </a:solidFill>
                <a:latin typeface="Tahoma" pitchFamily="34" charset="0"/>
                <a:cs typeface="Tahoma" pitchFamily="34" charset="0"/>
                <a:sym typeface="Tahoma" pitchFamily="34" charset="0"/>
              </a:rPr>
              <a:t>The Public’s Health Care Agenda for the 113</a:t>
            </a:r>
            <a:r>
              <a:rPr lang="en-US" sz="1000" i="1" baseline="30000">
                <a:solidFill>
                  <a:srgbClr val="000000"/>
                </a:solidFill>
                <a:latin typeface="Tahoma" pitchFamily="34" charset="0"/>
                <a:cs typeface="Tahoma" pitchFamily="34" charset="0"/>
                <a:sym typeface="Tahoma" pitchFamily="34" charset="0"/>
              </a:rPr>
              <a:t>th</a:t>
            </a:r>
            <a:r>
              <a:rPr lang="en-US" sz="1000" i="1">
                <a:solidFill>
                  <a:srgbClr val="000000"/>
                </a:solidFill>
                <a:latin typeface="Tahoma" pitchFamily="34" charset="0"/>
                <a:cs typeface="Tahoma" pitchFamily="34" charset="0"/>
                <a:sym typeface="Tahoma" pitchFamily="34" charset="0"/>
              </a:rPr>
              <a:t> Congress</a:t>
            </a:r>
            <a:r>
              <a:rPr lang="en-US" sz="1000">
                <a:solidFill>
                  <a:srgbClr val="000000"/>
                </a:solidFill>
                <a:latin typeface="Tahoma" pitchFamily="34" charset="0"/>
                <a:cs typeface="Tahoma" pitchFamily="34" charset="0"/>
                <a:sym typeface="Tahoma" pitchFamily="34" charset="0"/>
              </a:rPr>
              <a:t> (conducted January 3-9, 2013)</a:t>
            </a:r>
          </a:p>
        </p:txBody>
      </p:sp>
      <p:grpSp>
        <p:nvGrpSpPr>
          <p:cNvPr id="29706" name="Group 1"/>
          <p:cNvGrpSpPr>
            <a:grpSpLocks/>
          </p:cNvGrpSpPr>
          <p:nvPr/>
        </p:nvGrpSpPr>
        <p:grpSpPr bwMode="auto">
          <a:xfrm>
            <a:off x="1209675" y="2000250"/>
            <a:ext cx="7400925" cy="290513"/>
            <a:chOff x="762" y="1260"/>
            <a:chExt cx="4662" cy="183"/>
          </a:xfrm>
        </p:grpSpPr>
        <p:grpSp>
          <p:nvGrpSpPr>
            <p:cNvPr id="29707" name="Group 18"/>
            <p:cNvGrpSpPr>
              <a:grpSpLocks/>
            </p:cNvGrpSpPr>
            <p:nvPr/>
          </p:nvGrpSpPr>
          <p:grpSpPr bwMode="auto">
            <a:xfrm>
              <a:off x="762" y="1260"/>
              <a:ext cx="872" cy="183"/>
              <a:chOff x="762" y="1260"/>
              <a:chExt cx="872" cy="183"/>
            </a:xfrm>
          </p:grpSpPr>
          <p:sp>
            <p:nvSpPr>
              <p:cNvPr id="29708" name="Rectangle 32"/>
              <p:cNvSpPr>
                <a:spLocks noChangeArrowheads="1"/>
              </p:cNvSpPr>
              <p:nvPr/>
            </p:nvSpPr>
            <p:spPr bwMode="auto">
              <a:xfrm>
                <a:off x="762" y="1294"/>
                <a:ext cx="124" cy="114"/>
              </a:xfrm>
              <a:prstGeom prst="rect">
                <a:avLst/>
              </a:prstGeom>
              <a:solidFill>
                <a:srgbClr val="06244D"/>
              </a:solidFill>
              <a:ln w="9525">
                <a:solidFill>
                  <a:schemeClr val="tx1"/>
                </a:solidFill>
                <a:miter lim="800000"/>
                <a:headEnd/>
                <a:tailEnd/>
              </a:ln>
            </p:spPr>
            <p:txBody>
              <a:bodyPr anchor="ctr"/>
              <a:lstStyle/>
              <a:p>
                <a:pPr algn="ctr" defTabSz="457200">
                  <a:buClr>
                    <a:srgbClr val="000000"/>
                  </a:buClr>
                  <a:buFont typeface="Tahoma" pitchFamily="34" charset="0"/>
                  <a:buNone/>
                </a:pPr>
                <a:endParaRPr lang="en-US" sz="1300">
                  <a:solidFill>
                    <a:srgbClr val="000000"/>
                  </a:solidFill>
                  <a:latin typeface="Tahoma" pitchFamily="34" charset="0"/>
                  <a:cs typeface="Tahoma" pitchFamily="34" charset="0"/>
                  <a:sym typeface="Tahoma" pitchFamily="34" charset="0"/>
                </a:endParaRPr>
              </a:p>
            </p:txBody>
          </p:sp>
          <p:sp>
            <p:nvSpPr>
              <p:cNvPr id="29709" name="TextBox 33"/>
              <p:cNvSpPr txBox="1">
                <a:spLocks noChangeArrowheads="1"/>
              </p:cNvSpPr>
              <p:nvPr/>
            </p:nvSpPr>
            <p:spPr bwMode="auto">
              <a:xfrm>
                <a:off x="868" y="1260"/>
                <a:ext cx="766"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300">
                    <a:solidFill>
                      <a:srgbClr val="000000"/>
                    </a:solidFill>
                    <a:latin typeface="Tahoma" pitchFamily="34" charset="0"/>
                    <a:cs typeface="Tahoma" pitchFamily="34" charset="0"/>
                    <a:sym typeface="Tahoma" pitchFamily="34" charset="0"/>
                  </a:rPr>
                  <a:t>Strongly favor</a:t>
                </a:r>
              </a:p>
            </p:txBody>
          </p:sp>
        </p:grpSp>
        <p:grpSp>
          <p:nvGrpSpPr>
            <p:cNvPr id="29710" name="Group 20"/>
            <p:cNvGrpSpPr>
              <a:grpSpLocks/>
            </p:cNvGrpSpPr>
            <p:nvPr/>
          </p:nvGrpSpPr>
          <p:grpSpPr bwMode="auto">
            <a:xfrm>
              <a:off x="1863" y="1260"/>
              <a:ext cx="1002" cy="183"/>
              <a:chOff x="1863" y="1260"/>
              <a:chExt cx="1002" cy="183"/>
            </a:xfrm>
          </p:grpSpPr>
          <p:sp>
            <p:nvSpPr>
              <p:cNvPr id="29711" name="Rectangle 30"/>
              <p:cNvSpPr>
                <a:spLocks noChangeArrowheads="1"/>
              </p:cNvSpPr>
              <p:nvPr/>
            </p:nvSpPr>
            <p:spPr bwMode="auto">
              <a:xfrm>
                <a:off x="1863" y="1294"/>
                <a:ext cx="124" cy="114"/>
              </a:xfrm>
              <a:prstGeom prst="rect">
                <a:avLst/>
              </a:prstGeom>
              <a:solidFill>
                <a:srgbClr val="808080"/>
              </a:solidFill>
              <a:ln w="9525">
                <a:solidFill>
                  <a:schemeClr val="tx1"/>
                </a:solidFill>
                <a:miter lim="800000"/>
                <a:headEnd/>
                <a:tailEnd/>
              </a:ln>
            </p:spPr>
            <p:txBody>
              <a:bodyPr anchor="ctr"/>
              <a:lstStyle/>
              <a:p>
                <a:pPr algn="ctr" defTabSz="457200">
                  <a:buClr>
                    <a:srgbClr val="000000"/>
                  </a:buClr>
                  <a:buFont typeface="Tahoma" pitchFamily="34" charset="0"/>
                  <a:buNone/>
                </a:pPr>
                <a:endParaRPr lang="en-US" sz="1300">
                  <a:solidFill>
                    <a:srgbClr val="000000"/>
                  </a:solidFill>
                  <a:latin typeface="Tahoma" pitchFamily="34" charset="0"/>
                  <a:cs typeface="Tahoma" pitchFamily="34" charset="0"/>
                  <a:sym typeface="Tahoma" pitchFamily="34" charset="0"/>
                </a:endParaRPr>
              </a:p>
            </p:txBody>
          </p:sp>
          <p:sp>
            <p:nvSpPr>
              <p:cNvPr id="29712" name="TextBox 31"/>
              <p:cNvSpPr txBox="1">
                <a:spLocks noChangeArrowheads="1"/>
              </p:cNvSpPr>
              <p:nvPr/>
            </p:nvSpPr>
            <p:spPr bwMode="auto">
              <a:xfrm>
                <a:off x="1969" y="1260"/>
                <a:ext cx="896"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300">
                    <a:solidFill>
                      <a:srgbClr val="000000"/>
                    </a:solidFill>
                    <a:latin typeface="Tahoma" pitchFamily="34" charset="0"/>
                    <a:cs typeface="Tahoma" pitchFamily="34" charset="0"/>
                    <a:sym typeface="Tahoma" pitchFamily="34" charset="0"/>
                  </a:rPr>
                  <a:t>Somewhat favor</a:t>
                </a:r>
              </a:p>
            </p:txBody>
          </p:sp>
        </p:grpSp>
        <p:grpSp>
          <p:nvGrpSpPr>
            <p:cNvPr id="29713" name="Group 21"/>
            <p:cNvGrpSpPr>
              <a:grpSpLocks/>
            </p:cNvGrpSpPr>
            <p:nvPr/>
          </p:nvGrpSpPr>
          <p:grpSpPr bwMode="auto">
            <a:xfrm>
              <a:off x="4422" y="1260"/>
              <a:ext cx="1002" cy="183"/>
              <a:chOff x="4422" y="1260"/>
              <a:chExt cx="1002" cy="183"/>
            </a:xfrm>
          </p:grpSpPr>
          <p:sp>
            <p:nvSpPr>
              <p:cNvPr id="29714" name="Rectangle 28"/>
              <p:cNvSpPr>
                <a:spLocks noChangeArrowheads="1"/>
              </p:cNvSpPr>
              <p:nvPr/>
            </p:nvSpPr>
            <p:spPr bwMode="auto">
              <a:xfrm>
                <a:off x="4422" y="1294"/>
                <a:ext cx="124" cy="114"/>
              </a:xfrm>
              <a:prstGeom prst="rect">
                <a:avLst/>
              </a:prstGeom>
              <a:solidFill>
                <a:schemeClr val="accent1"/>
              </a:solidFill>
              <a:ln w="9525">
                <a:solidFill>
                  <a:schemeClr val="tx1"/>
                </a:solidFill>
                <a:miter lim="800000"/>
                <a:headEnd/>
                <a:tailEnd/>
              </a:ln>
            </p:spPr>
            <p:txBody>
              <a:bodyPr anchor="ctr"/>
              <a:lstStyle/>
              <a:p>
                <a:pPr algn="ctr" defTabSz="457200">
                  <a:buClr>
                    <a:srgbClr val="000000"/>
                  </a:buClr>
                  <a:buFont typeface="Tahoma" pitchFamily="34" charset="0"/>
                  <a:buNone/>
                </a:pPr>
                <a:endParaRPr lang="en-US" sz="1300">
                  <a:solidFill>
                    <a:srgbClr val="000000"/>
                  </a:solidFill>
                  <a:latin typeface="Tahoma" pitchFamily="34" charset="0"/>
                  <a:cs typeface="Tahoma" pitchFamily="34" charset="0"/>
                  <a:sym typeface="Tahoma" pitchFamily="34" charset="0"/>
                </a:endParaRPr>
              </a:p>
            </p:txBody>
          </p:sp>
          <p:sp>
            <p:nvSpPr>
              <p:cNvPr id="29715" name="TextBox 29"/>
              <p:cNvSpPr txBox="1">
                <a:spLocks noChangeArrowheads="1"/>
              </p:cNvSpPr>
              <p:nvPr/>
            </p:nvSpPr>
            <p:spPr bwMode="auto">
              <a:xfrm>
                <a:off x="4528" y="1260"/>
                <a:ext cx="896"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300">
                    <a:solidFill>
                      <a:srgbClr val="000000"/>
                    </a:solidFill>
                    <a:latin typeface="Tahoma" pitchFamily="34" charset="0"/>
                    <a:cs typeface="Tahoma" pitchFamily="34" charset="0"/>
                    <a:sym typeface="Tahoma" pitchFamily="34" charset="0"/>
                  </a:rPr>
                  <a:t>Strongly oppose</a:t>
                </a:r>
              </a:p>
            </p:txBody>
          </p:sp>
        </p:grpSp>
        <p:grpSp>
          <p:nvGrpSpPr>
            <p:cNvPr id="29716" name="Group 22"/>
            <p:cNvGrpSpPr>
              <a:grpSpLocks/>
            </p:cNvGrpSpPr>
            <p:nvPr/>
          </p:nvGrpSpPr>
          <p:grpSpPr bwMode="auto">
            <a:xfrm>
              <a:off x="3094" y="1260"/>
              <a:ext cx="1099" cy="183"/>
              <a:chOff x="3094" y="1260"/>
              <a:chExt cx="1099" cy="183"/>
            </a:xfrm>
          </p:grpSpPr>
          <p:sp>
            <p:nvSpPr>
              <p:cNvPr id="29717" name="Rectangle 24"/>
              <p:cNvSpPr>
                <a:spLocks noChangeArrowheads="1"/>
              </p:cNvSpPr>
              <p:nvPr/>
            </p:nvSpPr>
            <p:spPr bwMode="auto">
              <a:xfrm>
                <a:off x="3094" y="1294"/>
                <a:ext cx="124" cy="114"/>
              </a:xfrm>
              <a:prstGeom prst="rect">
                <a:avLst/>
              </a:prstGeom>
              <a:solidFill>
                <a:srgbClr val="FCB460"/>
              </a:solidFill>
              <a:ln w="9525">
                <a:solidFill>
                  <a:schemeClr val="tx1"/>
                </a:solidFill>
                <a:miter lim="800000"/>
                <a:headEnd/>
                <a:tailEnd/>
              </a:ln>
            </p:spPr>
            <p:txBody>
              <a:bodyPr anchor="ctr"/>
              <a:lstStyle/>
              <a:p>
                <a:pPr algn="ctr" defTabSz="457200">
                  <a:buClr>
                    <a:srgbClr val="000000"/>
                  </a:buClr>
                  <a:buFont typeface="Tahoma" pitchFamily="34" charset="0"/>
                  <a:buNone/>
                </a:pPr>
                <a:endParaRPr lang="en-US" sz="1300">
                  <a:solidFill>
                    <a:srgbClr val="000000"/>
                  </a:solidFill>
                  <a:latin typeface="Tahoma" pitchFamily="34" charset="0"/>
                  <a:cs typeface="Tahoma" pitchFamily="34" charset="0"/>
                  <a:sym typeface="Tahoma" pitchFamily="34" charset="0"/>
                </a:endParaRPr>
              </a:p>
            </p:txBody>
          </p:sp>
          <p:sp>
            <p:nvSpPr>
              <p:cNvPr id="29718" name="TextBox 25"/>
              <p:cNvSpPr txBox="1">
                <a:spLocks noChangeArrowheads="1"/>
              </p:cNvSpPr>
              <p:nvPr/>
            </p:nvSpPr>
            <p:spPr bwMode="auto">
              <a:xfrm>
                <a:off x="3200" y="1260"/>
                <a:ext cx="993"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buClr>
                    <a:srgbClr val="000000"/>
                  </a:buClr>
                  <a:buFont typeface="Tahoma" pitchFamily="34" charset="0"/>
                  <a:buNone/>
                </a:pPr>
                <a:r>
                  <a:rPr lang="en-US" sz="1300">
                    <a:solidFill>
                      <a:srgbClr val="000000"/>
                    </a:solidFill>
                    <a:latin typeface="Tahoma" pitchFamily="34" charset="0"/>
                    <a:cs typeface="Tahoma" pitchFamily="34" charset="0"/>
                    <a:sym typeface="Tahoma" pitchFamily="34" charset="0"/>
                  </a:rPr>
                  <a:t>Somewhat oppose</a:t>
                </a:r>
              </a:p>
            </p:txBody>
          </p:sp>
        </p:grpSp>
      </p:grpSp>
      <p:sp>
        <p:nvSpPr>
          <p:cNvPr id="29719" name="TextBox 34"/>
          <p:cNvSpPr txBox="1">
            <a:spLocks noChangeArrowheads="1"/>
          </p:cNvSpPr>
          <p:nvPr/>
        </p:nvSpPr>
        <p:spPr bwMode="auto">
          <a:xfrm>
            <a:off x="-304800" y="2519363"/>
            <a:ext cx="4984750" cy="49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300">
                <a:solidFill>
                  <a:srgbClr val="000000"/>
                </a:solidFill>
                <a:latin typeface="Tahoma" pitchFamily="34" charset="0"/>
                <a:cs typeface="Tahoma" pitchFamily="34" charset="0"/>
                <a:sym typeface="Tahoma" pitchFamily="34" charset="0"/>
              </a:rPr>
              <a:t>Requiring drug companies to give the federal government a better deal on medications for low-income people on Medicare</a:t>
            </a:r>
          </a:p>
        </p:txBody>
      </p:sp>
      <p:sp>
        <p:nvSpPr>
          <p:cNvPr id="29720" name="TextBox 35"/>
          <p:cNvSpPr txBox="1">
            <a:spLocks noChangeArrowheads="1"/>
          </p:cNvSpPr>
          <p:nvPr/>
        </p:nvSpPr>
        <p:spPr bwMode="auto">
          <a:xfrm>
            <a:off x="200025" y="4930775"/>
            <a:ext cx="4479925"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r">
              <a:buClr>
                <a:srgbClr val="000000"/>
              </a:buClr>
              <a:buFont typeface="Tahoma" pitchFamily="34" charset="0"/>
              <a:buNone/>
            </a:pPr>
            <a:r>
              <a:rPr lang="en-US" sz="1300">
                <a:solidFill>
                  <a:srgbClr val="000000"/>
                </a:solidFill>
                <a:latin typeface="Tahoma" pitchFamily="34" charset="0"/>
                <a:cs typeface="Tahoma" pitchFamily="34" charset="0"/>
                <a:sym typeface="Tahoma" pitchFamily="34" charset="0"/>
              </a:rPr>
              <a:t>Increasing the payroll taxes workers and employers pay to help fund Medicare</a:t>
            </a:r>
          </a:p>
        </p:txBody>
      </p:sp>
      <p:cxnSp>
        <p:nvCxnSpPr>
          <p:cNvPr id="29721" name="Straight Connector 38"/>
          <p:cNvCxnSpPr>
            <a:cxnSpLocks noChangeShapeType="1"/>
          </p:cNvCxnSpPr>
          <p:nvPr/>
        </p:nvCxnSpPr>
        <p:spPr bwMode="auto">
          <a:xfrm>
            <a:off x="6750050" y="2487613"/>
            <a:ext cx="12700" cy="3595687"/>
          </a:xfrm>
          <a:prstGeom prst="line">
            <a:avLst/>
          </a:prstGeom>
          <a:noFill/>
          <a:ln w="28575">
            <a:solidFill>
              <a:srgbClr val="595959"/>
            </a:solidFill>
            <a:prstDash val="dash"/>
            <a:round/>
            <a:headEnd/>
            <a:tailEnd/>
          </a:ln>
          <a:extLst>
            <a:ext uri="{909E8E84-426E-40DD-AFC4-6F175D3DCCD1}">
              <a14:hiddenFill xmlns:a14="http://schemas.microsoft.com/office/drawing/2010/main">
                <a:noFill/>
              </a14:hiddenFill>
            </a:ext>
          </a:extLst>
        </p:spPr>
      </p:cxnSp>
      <p:sp>
        <p:nvSpPr>
          <p:cNvPr id="29722" name="TextBox 39"/>
          <p:cNvSpPr txBox="1">
            <a:spLocks noChangeArrowheads="1"/>
          </p:cNvSpPr>
          <p:nvPr/>
        </p:nvSpPr>
        <p:spPr bwMode="auto">
          <a:xfrm>
            <a:off x="6240463" y="6043613"/>
            <a:ext cx="118903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457200">
              <a:defRPr>
                <a:solidFill>
                  <a:schemeClr val="tx1"/>
                </a:solidFill>
                <a:latin typeface="Arial" charset="0"/>
              </a:defRPr>
            </a:lvl1pPr>
            <a:lvl2pPr marL="742950" indent="-285750" defTabSz="457200">
              <a:defRPr>
                <a:solidFill>
                  <a:schemeClr val="tx1"/>
                </a:solidFill>
                <a:latin typeface="Arial" charset="0"/>
              </a:defRPr>
            </a:lvl2pPr>
            <a:lvl3pPr marL="1143000" indent="-228600" defTabSz="457200">
              <a:defRPr>
                <a:solidFill>
                  <a:schemeClr val="tx1"/>
                </a:solidFill>
                <a:latin typeface="Arial" charset="0"/>
              </a:defRPr>
            </a:lvl3pPr>
            <a:lvl4pPr marL="1600200" indent="-228600" defTabSz="457200">
              <a:defRPr>
                <a:solidFill>
                  <a:schemeClr val="tx1"/>
                </a:solidFill>
                <a:latin typeface="Arial" charset="0"/>
              </a:defRPr>
            </a:lvl4pPr>
            <a:lvl5pPr marL="2057400" indent="-228600" defTabSz="457200">
              <a:defRPr>
                <a:solidFill>
                  <a:schemeClr val="tx1"/>
                </a:solidFill>
                <a:latin typeface="Arial" charset="0"/>
              </a:defRPr>
            </a:lvl5pPr>
            <a:lvl6pPr marL="2514600" indent="-228600" defTabSz="457200" fontAlgn="base">
              <a:spcBef>
                <a:spcPct val="0"/>
              </a:spcBef>
              <a:spcAft>
                <a:spcPct val="0"/>
              </a:spcAft>
              <a:defRPr>
                <a:solidFill>
                  <a:schemeClr val="tx1"/>
                </a:solidFill>
                <a:latin typeface="Arial" charset="0"/>
              </a:defRPr>
            </a:lvl6pPr>
            <a:lvl7pPr marL="2971800" indent="-228600" defTabSz="457200" fontAlgn="base">
              <a:spcBef>
                <a:spcPct val="0"/>
              </a:spcBef>
              <a:spcAft>
                <a:spcPct val="0"/>
              </a:spcAft>
              <a:defRPr>
                <a:solidFill>
                  <a:schemeClr val="tx1"/>
                </a:solidFill>
                <a:latin typeface="Arial" charset="0"/>
              </a:defRPr>
            </a:lvl7pPr>
            <a:lvl8pPr marL="3429000" indent="-228600" defTabSz="457200" fontAlgn="base">
              <a:spcBef>
                <a:spcPct val="0"/>
              </a:spcBef>
              <a:spcAft>
                <a:spcPct val="0"/>
              </a:spcAft>
              <a:defRPr>
                <a:solidFill>
                  <a:schemeClr val="tx1"/>
                </a:solidFill>
                <a:latin typeface="Arial" charset="0"/>
              </a:defRPr>
            </a:lvl8pPr>
            <a:lvl9pPr marL="3886200" indent="-228600" defTabSz="457200" fontAlgn="base">
              <a:spcBef>
                <a:spcPct val="0"/>
              </a:spcBef>
              <a:spcAft>
                <a:spcPct val="0"/>
              </a:spcAft>
              <a:defRPr>
                <a:solidFill>
                  <a:schemeClr val="tx1"/>
                </a:solidFill>
                <a:latin typeface="Arial" charset="0"/>
              </a:defRPr>
            </a:lvl9pPr>
          </a:lstStyle>
          <a:p>
            <a:pPr algn="ctr">
              <a:buClr>
                <a:srgbClr val="000000"/>
              </a:buClr>
              <a:buFont typeface="Tahoma" pitchFamily="34" charset="0"/>
              <a:buNone/>
            </a:pPr>
            <a:r>
              <a:rPr lang="en-US" sz="1600">
                <a:solidFill>
                  <a:srgbClr val="000000"/>
                </a:solidFill>
                <a:latin typeface="Tahoma" pitchFamily="34" charset="0"/>
                <a:cs typeface="Tahoma" pitchFamily="34" charset="0"/>
                <a:sym typeface="Tahoma" pitchFamily="34" charset="0"/>
              </a:rPr>
              <a:t>50%</a:t>
            </a:r>
          </a:p>
        </p:txBody>
      </p:sp>
      <p:pic>
        <p:nvPicPr>
          <p:cNvPr id="29723" name="Picture 22" descr="kfflogo-color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15363" y="6337300"/>
            <a:ext cx="4572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ank Presentation">
  <a:themeElements>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fontScheme name="1_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CC00"/>
        </a:hlink>
        <a:folHlink>
          <a:srgbClr val="FFCC00"/>
        </a:folHlink>
      </a:clrScheme>
      <a:clrMap bg1="lt1" tx1="dk1" bg2="lt2" tx2="dk2" accent1="accent1" accent2="accent2" accent3="accent3" accent4="accent4" accent5="accent5" accent6="accent6" hlink="hlink" folHlink="folHlink"/>
    </a:extraClrScheme>
    <a:extraClrScheme>
      <a:clrScheme name="1_Blank Presentation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0">
        <a:dk1>
          <a:srgbClr val="000000"/>
        </a:dk1>
        <a:lt1>
          <a:srgbClr val="FFFFFF"/>
        </a:lt1>
        <a:dk2>
          <a:srgbClr val="000000"/>
        </a:dk2>
        <a:lt2>
          <a:srgbClr val="808080"/>
        </a:lt2>
        <a:accent1>
          <a:srgbClr val="FF6600"/>
        </a:accent1>
        <a:accent2>
          <a:srgbClr val="3333CC"/>
        </a:accent2>
        <a:accent3>
          <a:srgbClr val="FFFFFF"/>
        </a:accent3>
        <a:accent4>
          <a:srgbClr val="000000"/>
        </a:accent4>
        <a:accent5>
          <a:srgbClr val="FFB8A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1">
        <a:dk1>
          <a:srgbClr val="000000"/>
        </a:dk1>
        <a:lt1>
          <a:srgbClr val="FFFFFF"/>
        </a:lt1>
        <a:dk2>
          <a:srgbClr val="000000"/>
        </a:dk2>
        <a:lt2>
          <a:srgbClr val="808080"/>
        </a:lt2>
        <a:accent1>
          <a:srgbClr val="FF6600"/>
        </a:accent1>
        <a:accent2>
          <a:srgbClr val="FF6600"/>
        </a:accent2>
        <a:accent3>
          <a:srgbClr val="FFFFFF"/>
        </a:accent3>
        <a:accent4>
          <a:srgbClr val="000000"/>
        </a:accent4>
        <a:accent5>
          <a:srgbClr val="FFB8AA"/>
        </a:accent5>
        <a:accent6>
          <a:srgbClr val="E75C00"/>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2">
        <a:dk1>
          <a:srgbClr val="000000"/>
        </a:dk1>
        <a:lt1>
          <a:srgbClr val="EEF2F5"/>
        </a:lt1>
        <a:dk2>
          <a:srgbClr val="000000"/>
        </a:dk2>
        <a:lt2>
          <a:srgbClr val="808080"/>
        </a:lt2>
        <a:accent1>
          <a:srgbClr val="FF6600"/>
        </a:accent1>
        <a:accent2>
          <a:srgbClr val="FF6600"/>
        </a:accent2>
        <a:accent3>
          <a:srgbClr val="F5F7F9"/>
        </a:accent3>
        <a:accent4>
          <a:srgbClr val="000000"/>
        </a:accent4>
        <a:accent5>
          <a:srgbClr val="FFB8AA"/>
        </a:accent5>
        <a:accent6>
          <a:srgbClr val="E75C00"/>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Blank Presentation">
  <a:themeElements>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fontScheme name="1_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CC00"/>
        </a:hlink>
        <a:folHlink>
          <a:srgbClr val="FFCC00"/>
        </a:folHlink>
      </a:clrScheme>
      <a:clrMap bg1="lt1" tx1="dk1" bg2="lt2" tx2="dk2" accent1="accent1" accent2="accent2" accent3="accent3" accent4="accent4" accent5="accent5" accent6="accent6" hlink="hlink" folHlink="folHlink"/>
    </a:extraClrScheme>
    <a:extraClrScheme>
      <a:clrScheme name="1_Blank Presentation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0">
        <a:dk1>
          <a:srgbClr val="000000"/>
        </a:dk1>
        <a:lt1>
          <a:srgbClr val="FFFFFF"/>
        </a:lt1>
        <a:dk2>
          <a:srgbClr val="000000"/>
        </a:dk2>
        <a:lt2>
          <a:srgbClr val="808080"/>
        </a:lt2>
        <a:accent1>
          <a:srgbClr val="FF6600"/>
        </a:accent1>
        <a:accent2>
          <a:srgbClr val="3333CC"/>
        </a:accent2>
        <a:accent3>
          <a:srgbClr val="FFFFFF"/>
        </a:accent3>
        <a:accent4>
          <a:srgbClr val="000000"/>
        </a:accent4>
        <a:accent5>
          <a:srgbClr val="FFB8A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1">
        <a:dk1>
          <a:srgbClr val="000000"/>
        </a:dk1>
        <a:lt1>
          <a:srgbClr val="FFFFFF"/>
        </a:lt1>
        <a:dk2>
          <a:srgbClr val="000000"/>
        </a:dk2>
        <a:lt2>
          <a:srgbClr val="808080"/>
        </a:lt2>
        <a:accent1>
          <a:srgbClr val="FF6600"/>
        </a:accent1>
        <a:accent2>
          <a:srgbClr val="FF6600"/>
        </a:accent2>
        <a:accent3>
          <a:srgbClr val="FFFFFF"/>
        </a:accent3>
        <a:accent4>
          <a:srgbClr val="000000"/>
        </a:accent4>
        <a:accent5>
          <a:srgbClr val="FFB8AA"/>
        </a:accent5>
        <a:accent6>
          <a:srgbClr val="E75C00"/>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2">
        <a:dk1>
          <a:srgbClr val="000000"/>
        </a:dk1>
        <a:lt1>
          <a:srgbClr val="EEF2F5"/>
        </a:lt1>
        <a:dk2>
          <a:srgbClr val="000000"/>
        </a:dk2>
        <a:lt2>
          <a:srgbClr val="808080"/>
        </a:lt2>
        <a:accent1>
          <a:srgbClr val="FF6600"/>
        </a:accent1>
        <a:accent2>
          <a:srgbClr val="FF6600"/>
        </a:accent2>
        <a:accent3>
          <a:srgbClr val="F5F7F9"/>
        </a:accent3>
        <a:accent4>
          <a:srgbClr val="000000"/>
        </a:accent4>
        <a:accent5>
          <a:srgbClr val="FFB8AA"/>
        </a:accent5>
        <a:accent6>
          <a:srgbClr val="E75C00"/>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Presentation">
  <a:themeElements>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fontScheme name="1_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CC00"/>
        </a:hlink>
        <a:folHlink>
          <a:srgbClr val="FFCC00"/>
        </a:folHlink>
      </a:clrScheme>
      <a:clrMap bg1="lt1" tx1="dk1" bg2="lt2" tx2="dk2" accent1="accent1" accent2="accent2" accent3="accent3" accent4="accent4" accent5="accent5" accent6="accent6" hlink="hlink" folHlink="folHlink"/>
    </a:extraClrScheme>
    <a:extraClrScheme>
      <a:clrScheme name="1_Blank Presentation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0">
        <a:dk1>
          <a:srgbClr val="000000"/>
        </a:dk1>
        <a:lt1>
          <a:srgbClr val="FFFFFF"/>
        </a:lt1>
        <a:dk2>
          <a:srgbClr val="000000"/>
        </a:dk2>
        <a:lt2>
          <a:srgbClr val="808080"/>
        </a:lt2>
        <a:accent1>
          <a:srgbClr val="FF6600"/>
        </a:accent1>
        <a:accent2>
          <a:srgbClr val="3333CC"/>
        </a:accent2>
        <a:accent3>
          <a:srgbClr val="FFFFFF"/>
        </a:accent3>
        <a:accent4>
          <a:srgbClr val="000000"/>
        </a:accent4>
        <a:accent5>
          <a:srgbClr val="FFB8A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1">
        <a:dk1>
          <a:srgbClr val="000000"/>
        </a:dk1>
        <a:lt1>
          <a:srgbClr val="FFFFFF"/>
        </a:lt1>
        <a:dk2>
          <a:srgbClr val="000000"/>
        </a:dk2>
        <a:lt2>
          <a:srgbClr val="808080"/>
        </a:lt2>
        <a:accent1>
          <a:srgbClr val="FF6600"/>
        </a:accent1>
        <a:accent2>
          <a:srgbClr val="FF6600"/>
        </a:accent2>
        <a:accent3>
          <a:srgbClr val="FFFFFF"/>
        </a:accent3>
        <a:accent4>
          <a:srgbClr val="000000"/>
        </a:accent4>
        <a:accent5>
          <a:srgbClr val="FFB8AA"/>
        </a:accent5>
        <a:accent6>
          <a:srgbClr val="E75C00"/>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2">
        <a:dk1>
          <a:srgbClr val="000000"/>
        </a:dk1>
        <a:lt1>
          <a:srgbClr val="EEF2F5"/>
        </a:lt1>
        <a:dk2>
          <a:srgbClr val="000000"/>
        </a:dk2>
        <a:lt2>
          <a:srgbClr val="808080"/>
        </a:lt2>
        <a:accent1>
          <a:srgbClr val="FF6600"/>
        </a:accent1>
        <a:accent2>
          <a:srgbClr val="FF6600"/>
        </a:accent2>
        <a:accent3>
          <a:srgbClr val="F5F7F9"/>
        </a:accent3>
        <a:accent4>
          <a:srgbClr val="000000"/>
        </a:accent4>
        <a:accent5>
          <a:srgbClr val="FFB8AA"/>
        </a:accent5>
        <a:accent6>
          <a:srgbClr val="E75C00"/>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Blank Presentation">
  <a:themeElements>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fontScheme name="1_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CC00"/>
        </a:hlink>
        <a:folHlink>
          <a:srgbClr val="FFCC00"/>
        </a:folHlink>
      </a:clrScheme>
      <a:clrMap bg1="lt1" tx1="dk1" bg2="lt2" tx2="dk2" accent1="accent1" accent2="accent2" accent3="accent3" accent4="accent4" accent5="accent5" accent6="accent6" hlink="hlink" folHlink="folHlink"/>
    </a:extraClrScheme>
    <a:extraClrScheme>
      <a:clrScheme name="1_Blank Presentation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0">
        <a:dk1>
          <a:srgbClr val="000000"/>
        </a:dk1>
        <a:lt1>
          <a:srgbClr val="FFFFFF"/>
        </a:lt1>
        <a:dk2>
          <a:srgbClr val="000000"/>
        </a:dk2>
        <a:lt2>
          <a:srgbClr val="808080"/>
        </a:lt2>
        <a:accent1>
          <a:srgbClr val="FF6600"/>
        </a:accent1>
        <a:accent2>
          <a:srgbClr val="3333CC"/>
        </a:accent2>
        <a:accent3>
          <a:srgbClr val="FFFFFF"/>
        </a:accent3>
        <a:accent4>
          <a:srgbClr val="000000"/>
        </a:accent4>
        <a:accent5>
          <a:srgbClr val="FFB8A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1">
        <a:dk1>
          <a:srgbClr val="000000"/>
        </a:dk1>
        <a:lt1>
          <a:srgbClr val="FFFFFF"/>
        </a:lt1>
        <a:dk2>
          <a:srgbClr val="000000"/>
        </a:dk2>
        <a:lt2>
          <a:srgbClr val="808080"/>
        </a:lt2>
        <a:accent1>
          <a:srgbClr val="FF6600"/>
        </a:accent1>
        <a:accent2>
          <a:srgbClr val="FF6600"/>
        </a:accent2>
        <a:accent3>
          <a:srgbClr val="FFFFFF"/>
        </a:accent3>
        <a:accent4>
          <a:srgbClr val="000000"/>
        </a:accent4>
        <a:accent5>
          <a:srgbClr val="FFB8AA"/>
        </a:accent5>
        <a:accent6>
          <a:srgbClr val="E75C00"/>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2">
        <a:dk1>
          <a:srgbClr val="000000"/>
        </a:dk1>
        <a:lt1>
          <a:srgbClr val="EEF2F5"/>
        </a:lt1>
        <a:dk2>
          <a:srgbClr val="000000"/>
        </a:dk2>
        <a:lt2>
          <a:srgbClr val="808080"/>
        </a:lt2>
        <a:accent1>
          <a:srgbClr val="FF6600"/>
        </a:accent1>
        <a:accent2>
          <a:srgbClr val="FF6600"/>
        </a:accent2>
        <a:accent3>
          <a:srgbClr val="F5F7F9"/>
        </a:accent3>
        <a:accent4>
          <a:srgbClr val="000000"/>
        </a:accent4>
        <a:accent5>
          <a:srgbClr val="FFB8AA"/>
        </a:accent5>
        <a:accent6>
          <a:srgbClr val="E75C00"/>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Blank Presentation">
  <a:themeElements>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fontScheme name="1_Blank Presentatio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1_Blank Presentation 8">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CC00"/>
        </a:hlink>
        <a:folHlink>
          <a:srgbClr val="FFCC00"/>
        </a:folHlink>
      </a:clrScheme>
      <a:clrMap bg1="lt1" tx1="dk1" bg2="lt2" tx2="dk2" accent1="accent1" accent2="accent2" accent3="accent3" accent4="accent4" accent5="accent5" accent6="accent6" hlink="hlink" folHlink="folHlink"/>
    </a:extraClrScheme>
    <a:extraClrScheme>
      <a:clrScheme name="1_Blank Presentation 9">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0">
        <a:dk1>
          <a:srgbClr val="000000"/>
        </a:dk1>
        <a:lt1>
          <a:srgbClr val="FFFFFF"/>
        </a:lt1>
        <a:dk2>
          <a:srgbClr val="000000"/>
        </a:dk2>
        <a:lt2>
          <a:srgbClr val="808080"/>
        </a:lt2>
        <a:accent1>
          <a:srgbClr val="FF6600"/>
        </a:accent1>
        <a:accent2>
          <a:srgbClr val="3333CC"/>
        </a:accent2>
        <a:accent3>
          <a:srgbClr val="FFFFFF"/>
        </a:accent3>
        <a:accent4>
          <a:srgbClr val="000000"/>
        </a:accent4>
        <a:accent5>
          <a:srgbClr val="FFB8AA"/>
        </a:accent5>
        <a:accent6>
          <a:srgbClr val="2D2DB9"/>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1">
        <a:dk1>
          <a:srgbClr val="000000"/>
        </a:dk1>
        <a:lt1>
          <a:srgbClr val="FFFFFF"/>
        </a:lt1>
        <a:dk2>
          <a:srgbClr val="000000"/>
        </a:dk2>
        <a:lt2>
          <a:srgbClr val="808080"/>
        </a:lt2>
        <a:accent1>
          <a:srgbClr val="FF6600"/>
        </a:accent1>
        <a:accent2>
          <a:srgbClr val="FF6600"/>
        </a:accent2>
        <a:accent3>
          <a:srgbClr val="FFFFFF"/>
        </a:accent3>
        <a:accent4>
          <a:srgbClr val="000000"/>
        </a:accent4>
        <a:accent5>
          <a:srgbClr val="FFB8AA"/>
        </a:accent5>
        <a:accent6>
          <a:srgbClr val="E75C00"/>
        </a:accent6>
        <a:hlink>
          <a:srgbClr val="99CCFF"/>
        </a:hlink>
        <a:folHlink>
          <a:srgbClr val="99CCFF"/>
        </a:folHlink>
      </a:clrScheme>
      <a:clrMap bg1="lt1" tx1="dk1" bg2="lt2" tx2="dk2" accent1="accent1" accent2="accent2" accent3="accent3" accent4="accent4" accent5="accent5" accent6="accent6" hlink="hlink" folHlink="folHlink"/>
    </a:extraClrScheme>
    <a:extraClrScheme>
      <a:clrScheme name="1_Blank Presentation 12">
        <a:dk1>
          <a:srgbClr val="000000"/>
        </a:dk1>
        <a:lt1>
          <a:srgbClr val="EEF2F5"/>
        </a:lt1>
        <a:dk2>
          <a:srgbClr val="000000"/>
        </a:dk2>
        <a:lt2>
          <a:srgbClr val="808080"/>
        </a:lt2>
        <a:accent1>
          <a:srgbClr val="FF6600"/>
        </a:accent1>
        <a:accent2>
          <a:srgbClr val="FF6600"/>
        </a:accent2>
        <a:accent3>
          <a:srgbClr val="F5F7F9"/>
        </a:accent3>
        <a:accent4>
          <a:srgbClr val="000000"/>
        </a:accent4>
        <a:accent5>
          <a:srgbClr val="FFB8AA"/>
        </a:accent5>
        <a:accent6>
          <a:srgbClr val="E75C00"/>
        </a:accent6>
        <a:hlink>
          <a:srgbClr val="FF6600"/>
        </a:hlink>
        <a:folHlink>
          <a:srgbClr val="FF6600"/>
        </a:folHlink>
      </a:clrScheme>
      <a:clrMap bg1="lt1" tx1="dk1" bg2="lt2" tx2="dk2" accent1="accent1" accent2="accent2" accent3="accent3" accent4="accent4" accent5="accent5" accent6="accent6" hlink="hlink" folHlink="folHlink"/>
    </a:extraClrScheme>
    <a:extraClrScheme>
      <a:clrScheme name="1_Blank Presentation 13">
        <a:dk1>
          <a:srgbClr val="000000"/>
        </a:dk1>
        <a:lt1>
          <a:srgbClr val="EEF2F5"/>
        </a:lt1>
        <a:dk2>
          <a:srgbClr val="000000"/>
        </a:dk2>
        <a:lt2>
          <a:srgbClr val="808080"/>
        </a:lt2>
        <a:accent1>
          <a:srgbClr val="FF6600"/>
        </a:accent1>
        <a:accent2>
          <a:srgbClr val="003B5C"/>
        </a:accent2>
        <a:accent3>
          <a:srgbClr val="F5F7F9"/>
        </a:accent3>
        <a:accent4>
          <a:srgbClr val="000000"/>
        </a:accent4>
        <a:accent5>
          <a:srgbClr val="FFB8AA"/>
        </a:accent5>
        <a:accent6>
          <a:srgbClr val="003553"/>
        </a:accent6>
        <a:hlink>
          <a:srgbClr val="808080"/>
        </a:hlink>
        <a:folHlink>
          <a:srgbClr val="FFC864"/>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812</Words>
  <Application>Microsoft Office PowerPoint</Application>
  <PresentationFormat>On-screen Show (4:3)</PresentationFormat>
  <Paragraphs>77</Paragraphs>
  <Slides>5</Slides>
  <Notes>0</Notes>
  <HiddenSlides>0</HiddenSlides>
  <MMClips>0</MMClips>
  <ScaleCrop>false</ScaleCrop>
  <HeadingPairs>
    <vt:vector size="8" baseType="variant">
      <vt:variant>
        <vt:lpstr>Fonts Used</vt:lpstr>
      </vt:variant>
      <vt:variant>
        <vt:i4>4</vt:i4>
      </vt:variant>
      <vt:variant>
        <vt:lpstr>Theme</vt:lpstr>
      </vt:variant>
      <vt:variant>
        <vt:i4>6</vt:i4>
      </vt:variant>
      <vt:variant>
        <vt:lpstr>Embedded OLE Servers</vt:lpstr>
      </vt:variant>
      <vt:variant>
        <vt:i4>1</vt:i4>
      </vt:variant>
      <vt:variant>
        <vt:lpstr>Slide Titles</vt:lpstr>
      </vt:variant>
      <vt:variant>
        <vt:i4>5</vt:i4>
      </vt:variant>
    </vt:vector>
  </HeadingPairs>
  <TitlesOfParts>
    <vt:vector size="16" baseType="lpstr">
      <vt:lpstr>Arial</vt:lpstr>
      <vt:lpstr>Arial</vt:lpstr>
      <vt:lpstr>Tahoma</vt:lpstr>
      <vt:lpstr>Calibri</vt:lpstr>
      <vt:lpstr>Default Design</vt:lpstr>
      <vt:lpstr>1_Blank Presentation</vt:lpstr>
      <vt:lpstr>1_Blank Presentation</vt:lpstr>
      <vt:lpstr>1_Blank Presentation</vt:lpstr>
      <vt:lpstr>1_Blank Presentation</vt:lpstr>
      <vt:lpstr>1_Blank Presentation</vt:lpstr>
      <vt:lpstr>Microsoft Office Excel Chart</vt:lpstr>
      <vt:lpstr>Majority Of Republicans And Democrats Say Creating Exchanges Should Be A Top Priority</vt:lpstr>
      <vt:lpstr>In Context Of Deficit Reduction, Views On Public Health Spending Priorities</vt:lpstr>
      <vt:lpstr>Majority Want No Spending Cuts To Education, Medicare, And Social Security</vt:lpstr>
      <vt:lpstr>More Support Than Oppose Medicaid Expansion</vt:lpstr>
      <vt:lpstr>Support For Various Deficit-Reducing Changes To Medicare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Rousseau</dc:creator>
  <cp:lastModifiedBy>David Rousseau</cp:lastModifiedBy>
  <cp:revision>7</cp:revision>
  <dcterms:created xsi:type="dcterms:W3CDTF">2004-06-10T11:54:09Z</dcterms:created>
  <dcterms:modified xsi:type="dcterms:W3CDTF">2013-04-16T00:23:13Z</dcterms:modified>
</cp:coreProperties>
</file>