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7368251762647317"/>
          <c:y val="2.8918827108678276E-2"/>
          <c:w val="0.6882116327440202"/>
          <c:h val="0.8238580530653232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Women 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numFmt formatCode="0%" sourceLinked="0"/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Select child's doctor </c:v>
                </c:pt>
                <c:pt idx="1">
                  <c:v>Take child to doctor's appointments</c:v>
                </c:pt>
                <c:pt idx="2">
                  <c:v>Ensure child obtains recommended care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0.85</c:v>
                </c:pt>
                <c:pt idx="1">
                  <c:v>0.84</c:v>
                </c:pt>
                <c:pt idx="2">
                  <c:v>0.79000000013147997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Joint Responsibility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1"/>
              <c:layout>
                <c:manualLayout>
                  <c:x val="-1.5137547665032437E-2"/>
                  <c:y val="4.819748839963161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Select child's doctor </c:v>
                </c:pt>
                <c:pt idx="1">
                  <c:v>Take child to doctor's appointments</c:v>
                </c:pt>
                <c:pt idx="2">
                  <c:v>Ensure child obtains recommended care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0.11</c:v>
                </c:pt>
                <c:pt idx="1">
                  <c:v>0.1</c:v>
                </c:pt>
                <c:pt idx="2">
                  <c:v>0.16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Spouse/Partner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dLbl>
              <c:idx val="0"/>
              <c:layout>
                <c:manualLayout>
                  <c:x val="1.7295597484276729E-2"/>
                  <c:y val="-7.88695284782134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723270440251572E-2"/>
                  <c:y val="4.819748839963161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006289308176216E-2"/>
                  <c:y val="2.62898428260711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Select child's doctor </c:v>
                </c:pt>
                <c:pt idx="1">
                  <c:v>Take child to doctor's appointments</c:v>
                </c:pt>
                <c:pt idx="2">
                  <c:v>Ensure child obtains recommended care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0.02</c:v>
                </c:pt>
                <c:pt idx="1">
                  <c:v>0.04</c:v>
                </c:pt>
                <c:pt idx="2">
                  <c:v>0.03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51240448"/>
        <c:axId val="251241984"/>
      </c:barChart>
      <c:catAx>
        <c:axId val="25124044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 b="1">
                <a:solidFill>
                  <a:schemeClr val="accent1"/>
                </a:solidFill>
              </a:defRPr>
            </a:pPr>
            <a:endParaRPr lang="en-US"/>
          </a:p>
        </c:txPr>
        <c:crossAx val="251241984"/>
        <c:crosses val="autoZero"/>
        <c:auto val="1"/>
        <c:lblAlgn val="ctr"/>
        <c:lblOffset val="100"/>
        <c:noMultiLvlLbl val="0"/>
      </c:catAx>
      <c:valAx>
        <c:axId val="251241984"/>
        <c:scaling>
          <c:orientation val="minMax"/>
        </c:scaling>
        <c:delete val="1"/>
        <c:axPos val="b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2512404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6903246174416878"/>
          <c:y val="0.86767121467147112"/>
          <c:w val="0.67765822314663493"/>
          <c:h val="6.9233162545958057E-2"/>
        </c:manualLayout>
      </c:layout>
      <c:overlay val="0"/>
      <c:txPr>
        <a:bodyPr/>
        <a:lstStyle/>
        <a:p>
          <a:pPr>
            <a:defRPr sz="1600" b="1">
              <a:solidFill>
                <a:schemeClr val="accent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82444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0180921"/>
              </p:ext>
            </p:extLst>
          </p:nvPr>
        </p:nvGraphicFramePr>
        <p:xfrm>
          <a:off x="685800" y="1295399"/>
          <a:ext cx="80772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NOTE: Mothers </a:t>
            </a:r>
            <a:r>
              <a:rPr lang="en-US" dirty="0">
                <a:solidFill>
                  <a:schemeClr val="accent1"/>
                </a:solidFill>
              </a:rPr>
              <a:t>are  women with children under 18 in the household.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SOURCE: </a:t>
            </a:r>
            <a:r>
              <a:rPr lang="en-US" dirty="0">
                <a:solidFill>
                  <a:schemeClr val="accent1"/>
                </a:solidFill>
              </a:rPr>
              <a:t>Kaiser Family Foundation, 2008 Kaiser Women’s Health Survey.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Women Take Primary Responsibilities for Children’s Medical Needs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57400" y="1016337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cs typeface="Meta Offc Pro"/>
              </a:rPr>
              <a:t>Percent of mothers/guardians who usually</a:t>
            </a:r>
            <a:r>
              <a:rPr lang="en-US" b="1" dirty="0" smtClean="0">
                <a:solidFill>
                  <a:schemeClr val="accent1"/>
                </a:solidFill>
                <a:cs typeface="Meta Offc Pro"/>
              </a:rPr>
              <a:t>:</a:t>
            </a:r>
            <a:endParaRPr lang="en-US" b="1" dirty="0">
              <a:solidFill>
                <a:schemeClr val="accent1"/>
              </a:solidFill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377155657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Women Take Primary Responsibilities for Children’s Medical Needs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 Take Primary Responsibilities for Children’s Medical Needs</dc:title>
  <dc:creator>Adara Beamesderfer</dc:creator>
  <cp:lastModifiedBy>Adara Beamesderfer</cp:lastModifiedBy>
  <cp:revision>1</cp:revision>
  <dcterms:created xsi:type="dcterms:W3CDTF">2013-02-19T23:14:15Z</dcterms:created>
  <dcterms:modified xsi:type="dcterms:W3CDTF">2013-02-19T23:14:15Z</dcterms:modified>
</cp:coreProperties>
</file>