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24139913056581"/>
          <c:y val="2.5934343434343435E-2"/>
          <c:w val="0.87041702707076574"/>
          <c:h val="0.62230931360852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 weekley wages for men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1"/>
              <c:layout>
                <c:manualLayout>
                  <c:x val="1.5591778880226816E-2"/>
                  <c:y val="-5.0505050505050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6697377746279237E-3"/>
                  <c:y val="-5.0505050505050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2523033309709423E-3"/>
                  <c:y val="7.57575757575752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0871722182849041E-3"/>
                  <c:y val="-5.05050505050505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922041105598866E-3"/>
                  <c:y val="1.0101010101010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2756909992912827E-2"/>
                  <c:y val="-5.05050505050505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Chief executives</c:v>
                </c:pt>
                <c:pt idx="1">
                  <c:v>Financial managers</c:v>
                </c:pt>
                <c:pt idx="2">
                  <c:v>Software developers</c:v>
                </c:pt>
                <c:pt idx="3">
                  <c:v>Social workers</c:v>
                </c:pt>
                <c:pt idx="4">
                  <c:v>Managers</c:v>
                </c:pt>
                <c:pt idx="5">
                  <c:v>*School teachers</c:v>
                </c:pt>
                <c:pt idx="6">
                  <c:v>*Nurses</c:v>
                </c:pt>
                <c:pt idx="7">
                  <c:v>*Secretaries</c:v>
                </c:pt>
                <c:pt idx="8">
                  <c:v>*Maids/housekeepers</c:v>
                </c:pt>
              </c:strCache>
            </c:strRef>
          </c:cat>
          <c:val>
            <c:numRef>
              <c:f>Sheet1!$B$2:$B$10</c:f>
              <c:numCache>
                <c:formatCode>_("$"* #,##0_);_("$"* \(#,##0\);_("$"* "-"_);_(@_)</c:formatCode>
                <c:ptCount val="9"/>
                <c:pt idx="0">
                  <c:v>2122</c:v>
                </c:pt>
                <c:pt idx="1">
                  <c:v>1504</c:v>
                </c:pt>
                <c:pt idx="2">
                  <c:v>1606</c:v>
                </c:pt>
                <c:pt idx="3">
                  <c:v>902</c:v>
                </c:pt>
                <c:pt idx="4">
                  <c:v>1406</c:v>
                </c:pt>
                <c:pt idx="5">
                  <c:v>1022</c:v>
                </c:pt>
                <c:pt idx="6">
                  <c:v>1081</c:v>
                </c:pt>
                <c:pt idx="7">
                  <c:v>757</c:v>
                </c:pt>
                <c:pt idx="8">
                  <c:v>473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Median weekly wages for women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2"/>
              <c:layout>
                <c:manualLayout>
                  <c:x val="8.5046066619418846E-3"/>
                  <c:y val="-5.05050505050505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08717221828490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8348688873139618E-3"/>
                  <c:y val="-1.2626262626262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08717221828490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2523033309709423E-3"/>
                  <c:y val="1.0101010101010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922041105598866E-3"/>
                  <c:y val="1.0101010101010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339475549255847E-2"/>
                  <c:y val="2.5252525252525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9"/>
                <c:pt idx="0">
                  <c:v>Chief executives</c:v>
                </c:pt>
                <c:pt idx="1">
                  <c:v>Financial managers</c:v>
                </c:pt>
                <c:pt idx="2">
                  <c:v>Software developers</c:v>
                </c:pt>
                <c:pt idx="3">
                  <c:v>Social workers</c:v>
                </c:pt>
                <c:pt idx="4">
                  <c:v>Managers</c:v>
                </c:pt>
                <c:pt idx="5">
                  <c:v>*School teachers</c:v>
                </c:pt>
                <c:pt idx="6">
                  <c:v>*Nurses</c:v>
                </c:pt>
                <c:pt idx="7">
                  <c:v>*Secretaries</c:v>
                </c:pt>
                <c:pt idx="8">
                  <c:v>*Maids/housekeepers</c:v>
                </c:pt>
              </c:strCache>
            </c:strRef>
          </c:cat>
          <c:val>
            <c:numRef>
              <c:f>Sheet1!$C$2:$C$10</c:f>
              <c:numCache>
                <c:formatCode>_("$"* #,##0_);_("$"* \(#,##0\);_("$"* "-"_);_(@_)</c:formatCode>
                <c:ptCount val="9"/>
                <c:pt idx="0">
                  <c:v>1464</c:v>
                </c:pt>
                <c:pt idx="1">
                  <c:v>991</c:v>
                </c:pt>
                <c:pt idx="2">
                  <c:v>1388</c:v>
                </c:pt>
                <c:pt idx="3">
                  <c:v>798</c:v>
                </c:pt>
                <c:pt idx="4">
                  <c:v>1047</c:v>
                </c:pt>
                <c:pt idx="5">
                  <c:v>933</c:v>
                </c:pt>
                <c:pt idx="6">
                  <c:v>1034</c:v>
                </c:pt>
                <c:pt idx="7">
                  <c:v>651</c:v>
                </c:pt>
                <c:pt idx="8">
                  <c:v>392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axId val="256095744"/>
        <c:axId val="256097280"/>
      </c:barChart>
      <c:catAx>
        <c:axId val="2560957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1"/>
                </a:solidFill>
              </a:defRPr>
            </a:pPr>
            <a:endParaRPr lang="en-US"/>
          </a:p>
        </c:txPr>
        <c:crossAx val="256097280"/>
        <c:crosses val="autoZero"/>
        <c:auto val="1"/>
        <c:lblAlgn val="ctr"/>
        <c:lblOffset val="100"/>
        <c:noMultiLvlLbl val="0"/>
      </c:catAx>
      <c:valAx>
        <c:axId val="25609728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_(&quot;$&quot;* #,##0_);_(&quot;$&quot;* \(#,##0\);_(&quot;$&quot;* &quot;-&quot;_);_(@_)" sourceLinked="1"/>
        <c:majorTickMark val="out"/>
        <c:minorTickMark val="none"/>
        <c:tickLblPos val="nextTo"/>
        <c:txPr>
          <a:bodyPr/>
          <a:lstStyle/>
          <a:p>
            <a:pPr>
              <a:defRPr sz="1600" b="0">
                <a:solidFill>
                  <a:schemeClr val="accent1"/>
                </a:solidFill>
              </a:defRPr>
            </a:pPr>
            <a:endParaRPr lang="en-US"/>
          </a:p>
        </c:txPr>
        <c:crossAx val="256095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6019263715352374"/>
          <c:y val="2.5864153344468302E-2"/>
          <c:w val="0.32783004179757474"/>
          <c:h val="0.26140300644237652"/>
        </c:manualLayout>
      </c:layout>
      <c:overlay val="0"/>
      <c:txPr>
        <a:bodyPr/>
        <a:lstStyle/>
        <a:p>
          <a:pPr>
            <a:defRPr b="0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0345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992888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NOTE: * </a:t>
            </a:r>
            <a:r>
              <a:rPr lang="en-US" dirty="0" smtClean="0">
                <a:solidFill>
                  <a:schemeClr val="accent1"/>
                </a:solidFill>
              </a:rPr>
              <a:t>Traditionally </a:t>
            </a:r>
            <a:r>
              <a:rPr lang="en-US" dirty="0">
                <a:solidFill>
                  <a:schemeClr val="accent1"/>
                </a:solidFill>
              </a:rPr>
              <a:t>women’s professions </a:t>
            </a:r>
          </a:p>
          <a:p>
            <a:r>
              <a:rPr lang="en-US" dirty="0">
                <a:solidFill>
                  <a:schemeClr val="accent1"/>
                </a:solidFill>
              </a:rPr>
              <a:t>SOURCES: Institute for Women’s Policy Research, The Gender Wage Gap by Occupation 2012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Women </a:t>
            </a:r>
            <a:r>
              <a:rPr lang="en-US" dirty="0" smtClean="0">
                <a:solidFill>
                  <a:schemeClr val="accent1"/>
                </a:solidFill>
              </a:rPr>
              <a:t>Earn Less </a:t>
            </a:r>
            <a:r>
              <a:rPr lang="en-US" dirty="0">
                <a:solidFill>
                  <a:schemeClr val="accent1"/>
                </a:solidFill>
              </a:rPr>
              <a:t>T</a:t>
            </a:r>
            <a:r>
              <a:rPr lang="en-US" dirty="0" smtClean="0">
                <a:solidFill>
                  <a:schemeClr val="accent1"/>
                </a:solidFill>
              </a:rPr>
              <a:t>han Men </a:t>
            </a:r>
            <a:r>
              <a:rPr lang="en-US" dirty="0">
                <a:solidFill>
                  <a:schemeClr val="accent1"/>
                </a:solidFill>
              </a:rPr>
              <a:t>for </a:t>
            </a:r>
            <a:r>
              <a:rPr lang="en-US" dirty="0" smtClean="0">
                <a:solidFill>
                  <a:schemeClr val="accent1"/>
                </a:solidFill>
              </a:rPr>
              <a:t>Same Work</a:t>
            </a:r>
            <a:r>
              <a:rPr lang="en-US" dirty="0">
                <a:solidFill>
                  <a:schemeClr val="accent1"/>
                </a:solidFill>
              </a:rPr>
              <a:t>… </a:t>
            </a:r>
            <a:r>
              <a:rPr lang="en-US" dirty="0" smtClean="0">
                <a:solidFill>
                  <a:schemeClr val="accent1"/>
                </a:solidFill>
              </a:rPr>
              <a:t>No Matter What Field </a:t>
            </a:r>
            <a:r>
              <a:rPr lang="en-US" dirty="0">
                <a:solidFill>
                  <a:schemeClr val="accent1"/>
                </a:solidFill>
              </a:rPr>
              <a:t>T</a:t>
            </a:r>
            <a:r>
              <a:rPr lang="en-US" dirty="0" smtClean="0">
                <a:solidFill>
                  <a:schemeClr val="accent1"/>
                </a:solidFill>
              </a:rPr>
              <a:t>hey Go </a:t>
            </a:r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 smtClean="0">
                <a:solidFill>
                  <a:schemeClr val="accent1"/>
                </a:solidFill>
              </a:rPr>
              <a:t>nto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29600" y="0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/>
                </a:solidFill>
                <a:latin typeface="Meta Offc Pro"/>
                <a:cs typeface="Meta Offc Pro"/>
              </a:rPr>
              <a:t>Figure 1</a:t>
            </a:r>
          </a:p>
        </p:txBody>
      </p:sp>
    </p:spTree>
    <p:extLst>
      <p:ext uri="{BB962C8B-B14F-4D97-AF65-F5344CB8AC3E}">
        <p14:creationId xmlns:p14="http://schemas.microsoft.com/office/powerpoint/2010/main" val="393500226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Women Earn Less Than Men for Same Work… No Matter What Field They Go Into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Earn Less Than Men for Same Work… No Matter What Field They Go Into</dc:title>
  <dc:creator>Adara Beamesderfer</dc:creator>
  <cp:lastModifiedBy>Adara Beamesderfer</cp:lastModifiedBy>
  <cp:revision>1</cp:revision>
  <dcterms:created xsi:type="dcterms:W3CDTF">2013-02-19T23:14:20Z</dcterms:created>
  <dcterms:modified xsi:type="dcterms:W3CDTF">2013-02-19T23:14:20Z</dcterms:modified>
</cp:coreProperties>
</file>