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333330927384393E-2"/>
          <c:y val="3.1394930471577924E-2"/>
          <c:w val="0.95115984892915373"/>
          <c:h val="0.78228053943547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Blood pressure</c:v>
                </c:pt>
                <c:pt idx="1">
                  <c:v>Clinical breast exam</c:v>
                </c:pt>
                <c:pt idx="2">
                  <c:v>Blood cholesterol</c:v>
                </c:pt>
                <c:pt idx="3">
                  <c:v>Colon cancer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0.96</c:v>
                </c:pt>
                <c:pt idx="1">
                  <c:v>0.84</c:v>
                </c:pt>
                <c:pt idx="2">
                  <c:v>0.71</c:v>
                </c:pt>
                <c:pt idx="3">
                  <c:v>0.42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1.0101010101010102E-2"/>
                  <c:y val="-5.708169176650531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86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505050505050509E-3"/>
                  <c:y val="-5.708169176650531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65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4175084175084174E-3"/>
                  <c:y val="-1.712450752995159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68013468013467E-2"/>
                  <c:y val="2.85408458832526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Blood pressure</c:v>
                </c:pt>
                <c:pt idx="1">
                  <c:v>Clinical breast exam</c:v>
                </c:pt>
                <c:pt idx="2">
                  <c:v>Blood cholesterol</c:v>
                </c:pt>
                <c:pt idx="3">
                  <c:v>Colon cancer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0.86</c:v>
                </c:pt>
                <c:pt idx="1">
                  <c:v>0.65</c:v>
                </c:pt>
                <c:pt idx="2">
                  <c:v>0.47</c:v>
                </c:pt>
                <c:pt idx="3">
                  <c:v>0.35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>
                <c:manualLayout>
                  <c:x val="8.417508417508417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74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784511784511785E-2"/>
                  <c:y val="5.708169176650531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51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835016835016835E-2"/>
                  <c:y val="-2.854084588325265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  <a:r>
                      <a:rPr lang="en-US" dirty="0" smtClean="0"/>
                      <a:t>%*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784511784511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Blood pressure</c:v>
                </c:pt>
                <c:pt idx="1">
                  <c:v>Clinical breast exam</c:v>
                </c:pt>
                <c:pt idx="2">
                  <c:v>Blood cholesterol</c:v>
                </c:pt>
                <c:pt idx="3">
                  <c:v>Colon cancer</c:v>
                </c:pt>
              </c:strCache>
            </c:strRef>
          </c:cat>
          <c:val>
            <c:numRef>
              <c:f>Sheet1!$B$4:$E$4</c:f>
              <c:numCache>
                <c:formatCode>0%</c:formatCode>
                <c:ptCount val="4"/>
                <c:pt idx="0">
                  <c:v>0.74</c:v>
                </c:pt>
                <c:pt idx="1">
                  <c:v>0.51</c:v>
                </c:pt>
                <c:pt idx="2">
                  <c:v>0.37</c:v>
                </c:pt>
                <c:pt idx="3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074048"/>
        <c:axId val="249075584"/>
      </c:barChart>
      <c:catAx>
        <c:axId val="249074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chemeClr val="accent1"/>
                </a:solidFill>
              </a:defRPr>
            </a:pPr>
            <a:endParaRPr lang="en-US"/>
          </a:p>
        </c:txPr>
        <c:crossAx val="249075584"/>
        <c:crosses val="autoZero"/>
        <c:auto val="1"/>
        <c:lblAlgn val="ctr"/>
        <c:lblOffset val="100"/>
        <c:noMultiLvlLbl val="0"/>
      </c:catAx>
      <c:valAx>
        <c:axId val="24907558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249074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73901747130092"/>
          <c:y val="7.097861166987994E-2"/>
          <c:w val="0.16262003234444181"/>
          <c:h val="0.22548324483798349"/>
        </c:manualLayout>
      </c:layout>
      <c:overlay val="0"/>
      <c:txPr>
        <a:bodyPr/>
        <a:lstStyle/>
        <a:p>
          <a:pPr>
            <a:defRPr sz="16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8780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936647"/>
              </p:ext>
            </p:extLst>
          </p:nvPr>
        </p:nvGraphicFramePr>
        <p:xfrm>
          <a:off x="800100" y="1447800"/>
          <a:ext cx="7543800" cy="4449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 </a:t>
            </a:r>
            <a:r>
              <a:rPr lang="en-US" dirty="0">
                <a:solidFill>
                  <a:schemeClr val="accent1"/>
                </a:solidFill>
              </a:rPr>
              <a:t>Colon cancer screening among women 50 and older; *Significantly different from private, p&lt;.05.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 </a:t>
            </a:r>
            <a:r>
              <a:rPr lang="en-US" dirty="0">
                <a:solidFill>
                  <a:schemeClr val="accent1"/>
                </a:solidFill>
              </a:rPr>
              <a:t>Kaiser Family Foundation, 2008 Kaiser Women’s Health Survey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Uninsured Women Less Likely to Obtain Preventive Services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9906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Meta Offc Pro"/>
              </a:rPr>
              <a:t>Percent of women reporting they have received screening test in past two years</a:t>
            </a:r>
            <a:r>
              <a:rPr lang="en-US" b="1" dirty="0" smtClean="0">
                <a:solidFill>
                  <a:schemeClr val="accent1"/>
                </a:solidFill>
                <a:cs typeface="Meta Offc Pro"/>
              </a:rPr>
              <a:t>:</a:t>
            </a:r>
            <a:endParaRPr lang="en-US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209565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Uninsured Women Less Likely to Obtain Preventive Services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Uninsured Women Less Likely to Obtain Preventive Services</dc:title>
  <dc:creator>Adara Beamesderfer</dc:creator>
  <cp:lastModifiedBy>Adara Beamesderfer</cp:lastModifiedBy>
  <cp:revision>1</cp:revision>
  <dcterms:created xsi:type="dcterms:W3CDTF">2013-02-19T23:14:16Z</dcterms:created>
  <dcterms:modified xsi:type="dcterms:W3CDTF">2013-02-19T23:14:17Z</dcterms:modified>
</cp:coreProperties>
</file>