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2" d="100"/>
          <a:sy n="72" d="100"/>
        </p:scale>
        <p:origin x="-45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00">
                <a:solidFill>
                  <a:schemeClr val="accent1"/>
                </a:solidFill>
              </a:defRPr>
            </a:pPr>
            <a:r>
              <a:rPr lang="en-US" sz="2000" dirty="0" smtClean="0">
                <a:solidFill>
                  <a:schemeClr val="accent1"/>
                </a:solidFill>
              </a:rPr>
              <a:t>Birth Rates per 1,000 females</a:t>
            </a:r>
            <a:r>
              <a:rPr lang="en-US" sz="2000" baseline="0" dirty="0" smtClean="0">
                <a:solidFill>
                  <a:schemeClr val="accent1"/>
                </a:solidFill>
              </a:rPr>
              <a:t> ages 15-19</a:t>
            </a:r>
            <a:endParaRPr lang="en-US" sz="2000" dirty="0">
              <a:solidFill>
                <a:schemeClr val="accent1"/>
              </a:solidFill>
            </a:endParaRPr>
          </a:p>
        </c:rich>
      </c:tx>
      <c:layout/>
      <c:overlay val="1"/>
    </c:title>
    <c:autoTitleDeleted val="0"/>
    <c:plotArea>
      <c:layout>
        <c:manualLayout>
          <c:layoutTarget val="inner"/>
          <c:xMode val="edge"/>
          <c:yMode val="edge"/>
          <c:x val="7.8124298955897703E-2"/>
          <c:y val="9.988646305575441E-2"/>
          <c:w val="0.90628392216387554"/>
          <c:h val="0.722807404756223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1991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dLbls>
            <c:txPr>
              <a:bodyPr/>
              <a:lstStyle/>
              <a:p>
                <a:pPr>
                  <a:defRPr sz="1600" b="1">
                    <a:solidFill>
                      <a:schemeClr val="accent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White non-hispanic</c:v>
                </c:pt>
                <c:pt idx="1">
                  <c:v>Black non-hispanic</c:v>
                </c:pt>
                <c:pt idx="2">
                  <c:v>Hispanic</c:v>
                </c:pt>
                <c:pt idx="3">
                  <c:v>Asian Pacific Islander</c:v>
                </c:pt>
                <c:pt idx="4">
                  <c:v>Native American/Alaska Native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43.4</c:v>
                </c:pt>
                <c:pt idx="1">
                  <c:v>118.2</c:v>
                </c:pt>
                <c:pt idx="2">
                  <c:v>104.6</c:v>
                </c:pt>
                <c:pt idx="3">
                  <c:v>27.3</c:v>
                </c:pt>
                <c:pt idx="4">
                  <c:v>84.1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2011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White non-hispanic</c:v>
                </c:pt>
                <c:pt idx="1">
                  <c:v>Black non-hispanic</c:v>
                </c:pt>
                <c:pt idx="2">
                  <c:v>Hispanic</c:v>
                </c:pt>
                <c:pt idx="3">
                  <c:v>Asian Pacific Islander</c:v>
                </c:pt>
                <c:pt idx="4">
                  <c:v>Native American/Alaska Native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21.8</c:v>
                </c:pt>
                <c:pt idx="1">
                  <c:v>47.4</c:v>
                </c:pt>
                <c:pt idx="2">
                  <c:v>49.4</c:v>
                </c:pt>
                <c:pt idx="3">
                  <c:v>10.199999999999999</c:v>
                </c:pt>
                <c:pt idx="4">
                  <c:v>36.200000000000003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56181760"/>
        <c:axId val="256183296"/>
      </c:barChart>
      <c:catAx>
        <c:axId val="25618176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>
                <a:solidFill>
                  <a:schemeClr val="accent1"/>
                </a:solidFill>
              </a:defRPr>
            </a:pPr>
            <a:endParaRPr lang="en-US"/>
          </a:p>
        </c:txPr>
        <c:crossAx val="256183296"/>
        <c:crosses val="autoZero"/>
        <c:auto val="1"/>
        <c:lblAlgn val="ctr"/>
        <c:lblOffset val="100"/>
        <c:noMultiLvlLbl val="0"/>
      </c:catAx>
      <c:valAx>
        <c:axId val="25618329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chemeClr val="accent1"/>
                </a:solidFill>
              </a:defRPr>
            </a:pPr>
            <a:endParaRPr lang="en-US"/>
          </a:p>
        </c:txPr>
        <c:crossAx val="25618176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4998007779148099"/>
          <c:y val="0.10131591505607257"/>
          <c:w val="9.6157413349553841E-2"/>
          <c:h val="0.14585301837270342"/>
        </c:manualLayout>
      </c:layout>
      <c:overlay val="1"/>
      <c:txPr>
        <a:bodyPr/>
        <a:lstStyle/>
        <a:p>
          <a:pPr>
            <a:defRPr b="1">
              <a:solidFill>
                <a:schemeClr val="accent1"/>
              </a:solidFill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621398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600" b="1" i="0" dirty="0" smtClean="0">
          <a:solidFill>
            <a:srgbClr val="000000"/>
          </a:solidFill>
          <a:latin typeface="Meta Offc Pro"/>
          <a:ea typeface="+mj-ea"/>
          <a:cs typeface="Meta Offc Pro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8082763"/>
              </p:ext>
            </p:extLst>
          </p:nvPr>
        </p:nvGraphicFramePr>
        <p:xfrm>
          <a:off x="92075" y="1096963"/>
          <a:ext cx="895985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SOURCE: </a:t>
            </a:r>
            <a:r>
              <a:rPr lang="en-US" dirty="0">
                <a:solidFill>
                  <a:schemeClr val="accent1"/>
                </a:solidFill>
              </a:rPr>
              <a:t>Centers for Disease Control and Prevention, National Vital Statistics Reports, </a:t>
            </a:r>
            <a:r>
              <a:rPr lang="en-US" dirty="0" smtClean="0">
                <a:solidFill>
                  <a:schemeClr val="accent1"/>
                </a:solidFill>
              </a:rPr>
              <a:t>“ </a:t>
            </a:r>
            <a:r>
              <a:rPr lang="en-US" dirty="0">
                <a:solidFill>
                  <a:schemeClr val="accent1"/>
                </a:solidFill>
              </a:rPr>
              <a:t>Births: Preliminary Data for 2011” 61(5), Oct 2012</a:t>
            </a:r>
            <a:r>
              <a:rPr lang="en-US" dirty="0" smtClean="0">
                <a:solidFill>
                  <a:schemeClr val="accent1"/>
                </a:solidFill>
              </a:rPr>
              <a:t>.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Teen Birth Rates Have Been Declining for All Groups, but Disparities Still Exist</a:t>
            </a:r>
          </a:p>
        </p:txBody>
      </p:sp>
    </p:spTree>
    <p:extLst>
      <p:ext uri="{BB962C8B-B14F-4D97-AF65-F5344CB8AC3E}">
        <p14:creationId xmlns:p14="http://schemas.microsoft.com/office/powerpoint/2010/main" val="1597222445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Meta Offc Pro">
      <a:majorFont>
        <a:latin typeface="Meta Offc Pro"/>
        <a:ea typeface=""/>
        <a:cs typeface=""/>
      </a:majorFont>
      <a:minorFont>
        <a:latin typeface="Meta Offc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Meta Offc Pro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48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</vt:lpstr>
      <vt:lpstr>Teen Birth Rates Have Been Declining for All Groups, but Disparities Still Exist</vt:lpstr>
    </vt:vector>
  </TitlesOfParts>
  <Company>Kaiser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Teen Birth Rates Have Been Declining for All Groups, but Disparities Still Exist</dc:title>
  <dc:creator>Adara Beamesderfer</dc:creator>
  <cp:lastModifiedBy>Adara Beamesderfer</cp:lastModifiedBy>
  <cp:revision>1</cp:revision>
  <dcterms:created xsi:type="dcterms:W3CDTF">2013-02-19T23:14:05Z</dcterms:created>
  <dcterms:modified xsi:type="dcterms:W3CDTF">2013-02-19T23:14:05Z</dcterms:modified>
</cp:coreProperties>
</file>