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7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143326739954606"/>
          <c:y val="0.12711447753813382"/>
          <c:w val="0.77642502567613836"/>
          <c:h val="0.83967296207539266"/>
        </c:manualLayout>
      </c:layout>
      <c:barChart>
        <c:barDir val="bar"/>
        <c:grouping val="stacked"/>
        <c:varyColors val="0"/>
        <c:ser>
          <c:idx val="0"/>
          <c:order val="0"/>
          <c:tx>
            <c:strRef>
              <c:f>Sheet1!$B$1</c:f>
              <c:strCache>
                <c:ptCount val="1"/>
                <c:pt idx="0">
                  <c:v>Can reduce deficit without reductions in Medicare
</c:v>
                </c:pt>
              </c:strCache>
            </c:strRef>
          </c:tx>
          <c:spPr>
            <a:solidFill>
              <a:schemeClr val="accent1"/>
            </a:solidFill>
            <a:ln>
              <a:solidFill>
                <a:schemeClr val="tx1"/>
              </a:solidFill>
            </a:ln>
          </c:spPr>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Republicans</c:v>
                </c:pt>
                <c:pt idx="1">
                  <c:v>Independents</c:v>
                </c:pt>
                <c:pt idx="2">
                  <c:v>Democrats</c:v>
                </c:pt>
                <c:pt idx="3">
                  <c:v>Total</c:v>
                </c:pt>
              </c:strCache>
            </c:strRef>
          </c:cat>
          <c:val>
            <c:numRef>
              <c:f>Sheet1!$B$2:$B$5</c:f>
              <c:numCache>
                <c:formatCode>0%</c:formatCode>
                <c:ptCount val="4"/>
                <c:pt idx="0">
                  <c:v>0.76</c:v>
                </c:pt>
                <c:pt idx="1">
                  <c:v>0.73</c:v>
                </c:pt>
                <c:pt idx="2">
                  <c:v>0.81</c:v>
                </c:pt>
                <c:pt idx="3">
                  <c:v>0.75</c:v>
                </c:pt>
              </c:numCache>
            </c:numRef>
          </c:val>
        </c:ser>
        <c:ser>
          <c:idx val="1"/>
          <c:order val="1"/>
          <c:tx>
            <c:strRef>
              <c:f>Sheet1!$C$1</c:f>
              <c:strCache>
                <c:ptCount val="1"/>
                <c:pt idx="0">
                  <c:v>Medicare spending needs cuts to reduce deficit</c:v>
                </c:pt>
              </c:strCache>
            </c:strRef>
          </c:tx>
          <c:spPr>
            <a:solidFill>
              <a:srgbClr val="E05C26"/>
            </a:solidFill>
            <a:ln>
              <a:solidFill>
                <a:schemeClr val="tx1"/>
              </a:solidFill>
            </a:ln>
          </c:spPr>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Republicans</c:v>
                </c:pt>
                <c:pt idx="1">
                  <c:v>Independents</c:v>
                </c:pt>
                <c:pt idx="2">
                  <c:v>Democrats</c:v>
                </c:pt>
                <c:pt idx="3">
                  <c:v>Total</c:v>
                </c:pt>
              </c:strCache>
            </c:strRef>
          </c:cat>
          <c:val>
            <c:numRef>
              <c:f>Sheet1!$C$2:$C$5</c:f>
              <c:numCache>
                <c:formatCode>0%</c:formatCode>
                <c:ptCount val="4"/>
                <c:pt idx="0">
                  <c:v>0.21</c:v>
                </c:pt>
                <c:pt idx="1">
                  <c:v>0.2</c:v>
                </c:pt>
                <c:pt idx="2">
                  <c:v>0.13</c:v>
                </c:pt>
                <c:pt idx="3">
                  <c:v>0.19</c:v>
                </c:pt>
              </c:numCache>
            </c:numRef>
          </c:val>
        </c:ser>
        <c:dLbls>
          <c:showLegendKey val="0"/>
          <c:showVal val="0"/>
          <c:showCatName val="0"/>
          <c:showSerName val="0"/>
          <c:showPercent val="0"/>
          <c:showBubbleSize val="0"/>
        </c:dLbls>
        <c:gapWidth val="45"/>
        <c:overlap val="100"/>
        <c:axId val="168101760"/>
        <c:axId val="168103296"/>
      </c:barChart>
      <c:catAx>
        <c:axId val="168101760"/>
        <c:scaling>
          <c:orientation val="minMax"/>
        </c:scaling>
        <c:delete val="0"/>
        <c:axPos val="l"/>
        <c:majorTickMark val="none"/>
        <c:minorTickMark val="none"/>
        <c:tickLblPos val="nextTo"/>
        <c:spPr>
          <a:ln>
            <a:noFill/>
          </a:ln>
        </c:spPr>
        <c:txPr>
          <a:bodyPr/>
          <a:lstStyle/>
          <a:p>
            <a:pPr>
              <a:defRPr sz="1400"/>
            </a:pPr>
            <a:endParaRPr lang="en-US"/>
          </a:p>
        </c:txPr>
        <c:crossAx val="168103296"/>
        <c:crosses val="autoZero"/>
        <c:auto val="1"/>
        <c:lblAlgn val="ctr"/>
        <c:lblOffset val="0"/>
        <c:noMultiLvlLbl val="0"/>
      </c:catAx>
      <c:valAx>
        <c:axId val="168103296"/>
        <c:scaling>
          <c:orientation val="minMax"/>
          <c:max val="1"/>
        </c:scaling>
        <c:delete val="1"/>
        <c:axPos val="b"/>
        <c:numFmt formatCode="0%" sourceLinked="1"/>
        <c:majorTickMark val="none"/>
        <c:minorTickMark val="none"/>
        <c:tickLblPos val="none"/>
        <c:crossAx val="168101760"/>
        <c:crosses val="autoZero"/>
        <c:crossBetween val="between"/>
        <c:majorUnit val="0.2"/>
      </c:valAx>
      <c:spPr>
        <a:noFill/>
        <a:ln w="25400">
          <a:noFill/>
        </a:ln>
      </c:spPr>
    </c:plotArea>
    <c:legend>
      <c:legendPos val="t"/>
      <c:layout>
        <c:manualLayout>
          <c:xMode val="edge"/>
          <c:yMode val="edge"/>
          <c:x val="2.2533078057023689E-2"/>
          <c:y val="1.937984496124031E-2"/>
          <c:w val="0.94702552163856246"/>
          <c:h val="0.10663228917037544"/>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timing>
    <p:tnLst>
      <p:par>
        <p:cTn id="1" dur="indefinite" restart="never" nodeType="tmRoot"/>
      </p:par>
    </p:tnLst>
  </p:timing>
  <p:txStyles>
    <p:titleStyle>
      <a:lvl1pPr algn="ctr"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4"/>
          <p:cNvGraphicFramePr>
            <a:graphicFrameLocks noGrp="1"/>
          </p:cNvGraphicFramePr>
          <p:nvPr>
            <p:ph idx="1"/>
            <p:extLst>
              <p:ext uri="{D42A27DB-BD31-4B8C-83A1-F6EECF244321}">
                <p14:modId xmlns:p14="http://schemas.microsoft.com/office/powerpoint/2010/main" val="2457697289"/>
              </p:ext>
            </p:extLst>
          </p:nvPr>
        </p:nvGraphicFramePr>
        <p:xfrm>
          <a:off x="1524000" y="1981200"/>
          <a:ext cx="6309360" cy="420624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p:txBody>
          <a:bodyPr/>
          <a:lstStyle/>
          <a:p>
            <a:r>
              <a:rPr lang="en-US" sz="1100" dirty="0" smtClean="0">
                <a:solidFill>
                  <a:prstClr val="black"/>
                </a:solidFill>
              </a:rPr>
              <a:t>NOTE: </a:t>
            </a:r>
            <a:r>
              <a:rPr lang="en-US" sz="1100" dirty="0">
                <a:solidFill>
                  <a:prstClr val="black"/>
                </a:solidFill>
              </a:rPr>
              <a:t>Asked of half sample. Don’t know/Refused answers not shown</a:t>
            </a:r>
            <a:r>
              <a:rPr lang="en-US" sz="1100" dirty="0" smtClean="0">
                <a:solidFill>
                  <a:prstClr val="black"/>
                </a:solidFill>
              </a:rPr>
              <a:t>.</a:t>
            </a:r>
            <a:endParaRPr lang="en-US" sz="1100" dirty="0" smtClean="0"/>
          </a:p>
          <a:p>
            <a:r>
              <a:rPr lang="en-US" sz="1100" dirty="0" smtClean="0"/>
              <a:t>SOURCE: </a:t>
            </a:r>
            <a:r>
              <a:rPr lang="en-US" sz="1100" dirty="0"/>
              <a:t>Kaiser Family Foundation/Robert Wood Johnson Foundation/Harvard School of Public Health, The Public’s Health Care Agenda for the 113th Congress (conducted January 3-9, 2013)</a:t>
            </a:r>
          </a:p>
        </p:txBody>
      </p:sp>
      <p:sp>
        <p:nvSpPr>
          <p:cNvPr id="4" name="Title 3"/>
          <p:cNvSpPr>
            <a:spLocks noGrp="1"/>
          </p:cNvSpPr>
          <p:nvPr>
            <p:ph type="title"/>
          </p:nvPr>
        </p:nvSpPr>
        <p:spPr/>
        <p:txBody>
          <a:bodyPr anchor="ctr"/>
          <a:lstStyle/>
          <a:p>
            <a:pPr algn="l"/>
            <a:r>
              <a:rPr lang="en-US" dirty="0" smtClean="0"/>
              <a:t>Most Believe Deficit Reduction Can Happen Without Cutting Medicare</a:t>
            </a:r>
            <a:endParaRPr lang="en-US" dirty="0"/>
          </a:p>
        </p:txBody>
      </p:sp>
      <p:sp>
        <p:nvSpPr>
          <p:cNvPr id="7" name="Text Placeholder 3"/>
          <p:cNvSpPr txBox="1">
            <a:spLocks/>
          </p:cNvSpPr>
          <p:nvPr/>
        </p:nvSpPr>
        <p:spPr>
          <a:xfrm>
            <a:off x="91440" y="1097280"/>
            <a:ext cx="8991600" cy="1005840"/>
          </a:xfrm>
          <a:prstGeom prst="rect">
            <a:avLst/>
          </a:prstGeom>
        </p:spPr>
        <p:txBody>
          <a:bodyPr anchor="t"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400" dirty="0"/>
              <a:t>Which comes closer to your opinion: if the president and Congress made the right changes, they could reduce the federal budget deficit without major reductions in Medicare spending, or in order to significantly reduce the federal budget deficit, the president and Congress will need to make major cuts in Medicare spending?</a:t>
            </a:r>
          </a:p>
        </p:txBody>
      </p:sp>
    </p:spTree>
    <p:extLst>
      <p:ext uri="{BB962C8B-B14F-4D97-AF65-F5344CB8AC3E}">
        <p14:creationId xmlns:p14="http://schemas.microsoft.com/office/powerpoint/2010/main" val="3585532237"/>
      </p:ext>
    </p:extLst>
  </p:cSld>
  <p:clrMapOvr>
    <a:masterClrMapping/>
  </p:clrMapOvr>
</p:sld>
</file>

<file path=ppt/theme/theme1.xml><?xml version="1.0" encoding="utf-8"?>
<a:theme xmlns:a="http://schemas.openxmlformats.org/drawingml/2006/main" name="KFF Slide Template">
  <a:themeElements>
    <a:clrScheme name="Custom 2">
      <a:dk1>
        <a:srgbClr val="000000"/>
      </a:dk1>
      <a:lt1>
        <a:srgbClr val="FFFFFF"/>
      </a:lt1>
      <a:dk2>
        <a:srgbClr val="FF8811"/>
      </a:dk2>
      <a:lt2>
        <a:srgbClr val="E05C26"/>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107</Words>
  <Application>Microsoft Office PowerPoint</Application>
  <PresentationFormat>On-screen Show (4:3)</PresentationFormat>
  <Paragraphs>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KFF Slide Template</vt:lpstr>
      <vt:lpstr>Most Believe Deficit Reduction Can Happen Without Cutting Medicare</vt:lpstr>
    </vt:vector>
  </TitlesOfParts>
  <Company>Kaiser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Most Believe Deficit Reduction Can Happen Without Cutting Medicare</dc:title>
  <dc:creator>SarahC</dc:creator>
  <cp:lastModifiedBy>SarahC</cp:lastModifiedBy>
  <cp:revision>1</cp:revision>
  <dcterms:created xsi:type="dcterms:W3CDTF">2013-02-14T21:08:03Z</dcterms:created>
  <dcterms:modified xsi:type="dcterms:W3CDTF">2013-02-14T21:08:04Z</dcterms:modified>
</cp:coreProperties>
</file>