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sz="1100" dirty="0"/>
              <a:t>SOURCE: </a:t>
            </a:r>
            <a:r>
              <a:rPr lang="en-US" sz="1100" dirty="0" smtClean="0"/>
              <a:t>Kaiser Family Foundation analysis of 2010 insurer filings to the National Association of Insurance Commissioners and the California Department of Managed Health Care using the Mark Farrah Associates Health Coverage Portal TM. Market share was calculated as the percent of the state’s individual insurance market enrollment accounted for by each parent company (measured in member months)</a:t>
            </a:r>
            <a:endParaRPr lang="en-US" sz="1100" dirty="0"/>
          </a:p>
        </p:txBody>
      </p:sp>
      <p:sp>
        <p:nvSpPr>
          <p:cNvPr id="6" name="Title 5"/>
          <p:cNvSpPr>
            <a:spLocks noGrp="1"/>
          </p:cNvSpPr>
          <p:nvPr>
            <p:ph type="title"/>
          </p:nvPr>
        </p:nvSpPr>
        <p:spPr/>
        <p:txBody>
          <a:bodyPr/>
          <a:lstStyle/>
          <a:p>
            <a:r>
              <a:rPr lang="en-US" dirty="0" smtClean="0"/>
              <a:t>Market Share of Largest Insurance Carrier in the Individual Insurance Market, 2010</a:t>
            </a:r>
            <a:endParaRPr lang="en-US" dirty="0"/>
          </a:p>
        </p:txBody>
      </p:sp>
      <p:grpSp>
        <p:nvGrpSpPr>
          <p:cNvPr id="135" name="Group 134"/>
          <p:cNvGrpSpPr/>
          <p:nvPr/>
        </p:nvGrpSpPr>
        <p:grpSpPr>
          <a:xfrm>
            <a:off x="776927" y="1821998"/>
            <a:ext cx="8242407" cy="4211638"/>
            <a:chOff x="215793" y="1122362"/>
            <a:chExt cx="8242407" cy="4211638"/>
          </a:xfrm>
          <a:noFill/>
        </p:grpSpPr>
        <p:sp>
          <p:nvSpPr>
            <p:cNvPr id="136" name="Shape - Wyoming"/>
            <p:cNvSpPr>
              <a:spLocks noChangeAspect="1"/>
            </p:cNvSpPr>
            <p:nvPr/>
          </p:nvSpPr>
          <p:spPr bwMode="auto">
            <a:xfrm>
              <a:off x="3057417" y="2003425"/>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sp>
          <p:nvSpPr>
            <p:cNvPr id="137" name="Shape - West Virginia"/>
            <p:cNvSpPr>
              <a:spLocks noChangeAspect="1"/>
            </p:cNvSpPr>
            <p:nvPr/>
          </p:nvSpPr>
          <p:spPr bwMode="auto">
            <a:xfrm>
              <a:off x="6615005" y="2544762"/>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sp>
          <p:nvSpPr>
            <p:cNvPr id="195" name="Shape - Wisconsin"/>
            <p:cNvSpPr>
              <a:spLocks noChangeAspect="1"/>
            </p:cNvSpPr>
            <p:nvPr/>
          </p:nvSpPr>
          <p:spPr bwMode="auto">
            <a:xfrm>
              <a:off x="5235848" y="1692275"/>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138" name="Shape - Washington"/>
            <p:cNvSpPr>
              <a:spLocks noChangeAspect="1"/>
            </p:cNvSpPr>
            <p:nvPr/>
          </p:nvSpPr>
          <p:spPr bwMode="auto">
            <a:xfrm>
              <a:off x="1733442" y="1152525"/>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grpSp>
          <p:nvGrpSpPr>
            <p:cNvPr id="139" name="Shape - Virginia"/>
            <p:cNvGrpSpPr>
              <a:grpSpLocks/>
            </p:cNvGrpSpPr>
            <p:nvPr/>
          </p:nvGrpSpPr>
          <p:grpSpPr bwMode="auto">
            <a:xfrm>
              <a:off x="6546742" y="2663825"/>
              <a:ext cx="1009650" cy="596900"/>
              <a:chOff x="3911" y="1540"/>
              <a:chExt cx="636" cy="376"/>
            </a:xfrm>
            <a:grpFill/>
          </p:grpSpPr>
          <p:sp>
            <p:nvSpPr>
              <p:cNvPr id="260"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261"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grpSp>
        <p:sp>
          <p:nvSpPr>
            <p:cNvPr id="140" name="Shape - Vermont"/>
            <p:cNvSpPr>
              <a:spLocks noChangeAspect="1"/>
            </p:cNvSpPr>
            <p:nvPr/>
          </p:nvSpPr>
          <p:spPr bwMode="auto">
            <a:xfrm>
              <a:off x="7442092" y="1598612"/>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41" name="Shape - Utah"/>
            <p:cNvSpPr>
              <a:spLocks noChangeAspect="1"/>
            </p:cNvSpPr>
            <p:nvPr/>
          </p:nvSpPr>
          <p:spPr bwMode="auto">
            <a:xfrm>
              <a:off x="2620855" y="2436812"/>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sp>
          <p:nvSpPr>
            <p:cNvPr id="142" name="Shape - Texas"/>
            <p:cNvSpPr>
              <a:spLocks noChangeAspect="1"/>
            </p:cNvSpPr>
            <p:nvPr/>
          </p:nvSpPr>
          <p:spPr bwMode="auto">
            <a:xfrm>
              <a:off x="3495567" y="3443287"/>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43" name="Shape - Tennessee"/>
            <p:cNvSpPr>
              <a:spLocks noChangeAspect="1"/>
            </p:cNvSpPr>
            <p:nvPr/>
          </p:nvSpPr>
          <p:spPr bwMode="auto">
            <a:xfrm>
              <a:off x="5687905" y="3213100"/>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sp>
          <p:nvSpPr>
            <p:cNvPr id="144" name="Shape - South Dakota"/>
            <p:cNvSpPr>
              <a:spLocks noChangeAspect="1"/>
            </p:cNvSpPr>
            <p:nvPr/>
          </p:nvSpPr>
          <p:spPr bwMode="auto">
            <a:xfrm>
              <a:off x="3925780" y="1908175"/>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45" name="Shape - South Carolina"/>
            <p:cNvSpPr>
              <a:spLocks noChangeAspect="1"/>
            </p:cNvSpPr>
            <p:nvPr/>
          </p:nvSpPr>
          <p:spPr bwMode="auto">
            <a:xfrm>
              <a:off x="6629292" y="3405187"/>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46" name="Shape - Rhode Island"/>
            <p:cNvSpPr>
              <a:spLocks noChangeAspect="1"/>
            </p:cNvSpPr>
            <p:nvPr/>
          </p:nvSpPr>
          <p:spPr bwMode="auto">
            <a:xfrm>
              <a:off x="7753242" y="2051050"/>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47" name="Shape - Pennsylvania"/>
            <p:cNvSpPr>
              <a:spLocks noChangeAspect="1"/>
            </p:cNvSpPr>
            <p:nvPr/>
          </p:nvSpPr>
          <p:spPr bwMode="auto">
            <a:xfrm>
              <a:off x="6737242" y="2181225"/>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148" name="Shape - Oregon"/>
            <p:cNvSpPr>
              <a:spLocks noChangeAspect="1"/>
            </p:cNvSpPr>
            <p:nvPr/>
          </p:nvSpPr>
          <p:spPr bwMode="auto">
            <a:xfrm>
              <a:off x="1533417" y="1589087"/>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5"/>
            </a:solidFill>
            <a:ln w="19050">
              <a:solidFill>
                <a:srgbClr val="000000"/>
              </a:solidFill>
              <a:prstDash val="solid"/>
              <a:round/>
              <a:headEnd/>
              <a:tailEnd/>
            </a:ln>
          </p:spPr>
          <p:txBody>
            <a:bodyPr/>
            <a:lstStyle/>
            <a:p>
              <a:pPr>
                <a:defRPr/>
              </a:pPr>
              <a:endParaRPr lang="en-US" sz="1300">
                <a:latin typeface="+mj-lt"/>
              </a:endParaRPr>
            </a:p>
          </p:txBody>
        </p:sp>
        <p:sp>
          <p:nvSpPr>
            <p:cNvPr id="149" name="Shape - Oklahoma"/>
            <p:cNvSpPr>
              <a:spLocks noChangeAspect="1"/>
            </p:cNvSpPr>
            <p:nvPr/>
          </p:nvSpPr>
          <p:spPr bwMode="auto">
            <a:xfrm>
              <a:off x="4022617" y="3348037"/>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50" name="Shape - Ohio"/>
            <p:cNvSpPr>
              <a:spLocks noChangeAspect="1"/>
            </p:cNvSpPr>
            <p:nvPr/>
          </p:nvSpPr>
          <p:spPr bwMode="auto">
            <a:xfrm>
              <a:off x="6232417" y="2314575"/>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5"/>
            </a:solidFill>
            <a:ln w="19050">
              <a:solidFill>
                <a:srgbClr val="000000"/>
              </a:solidFill>
              <a:prstDash val="solid"/>
              <a:round/>
              <a:headEnd/>
              <a:tailEnd/>
            </a:ln>
          </p:spPr>
          <p:txBody>
            <a:bodyPr/>
            <a:lstStyle/>
            <a:p>
              <a:pPr>
                <a:defRPr/>
              </a:pPr>
              <a:endParaRPr lang="en-US" sz="1300">
                <a:latin typeface="+mj-lt"/>
              </a:endParaRPr>
            </a:p>
          </p:txBody>
        </p:sp>
        <p:sp>
          <p:nvSpPr>
            <p:cNvPr id="151" name="Shape - North Dakota"/>
            <p:cNvSpPr>
              <a:spLocks noChangeAspect="1"/>
            </p:cNvSpPr>
            <p:nvPr/>
          </p:nvSpPr>
          <p:spPr bwMode="auto">
            <a:xfrm>
              <a:off x="3946798" y="1422400"/>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52" name="Shape - North Carolina"/>
            <p:cNvSpPr>
              <a:spLocks noChangeAspect="1"/>
            </p:cNvSpPr>
            <p:nvPr/>
          </p:nvSpPr>
          <p:spPr bwMode="auto">
            <a:xfrm>
              <a:off x="6500705" y="3059112"/>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grpSp>
          <p:nvGrpSpPr>
            <p:cNvPr id="153" name="Shape - New York"/>
            <p:cNvGrpSpPr>
              <a:grpSpLocks/>
            </p:cNvGrpSpPr>
            <p:nvPr/>
          </p:nvGrpSpPr>
          <p:grpSpPr bwMode="auto">
            <a:xfrm>
              <a:off x="6800742" y="1635125"/>
              <a:ext cx="1044575" cy="700087"/>
              <a:chOff x="4071" y="893"/>
              <a:chExt cx="658" cy="440"/>
            </a:xfrm>
            <a:grpFill/>
          </p:grpSpPr>
          <p:sp>
            <p:nvSpPr>
              <p:cNvPr id="258"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259"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grpSp>
        <p:sp>
          <p:nvSpPr>
            <p:cNvPr id="154" name="Shape - New Mexico"/>
            <p:cNvSpPr>
              <a:spLocks noChangeAspect="1"/>
            </p:cNvSpPr>
            <p:nvPr/>
          </p:nvSpPr>
          <p:spPr bwMode="auto">
            <a:xfrm>
              <a:off x="3138380" y="3314700"/>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55" name="Shape - New Jersey"/>
            <p:cNvSpPr>
              <a:spLocks noChangeAspect="1"/>
            </p:cNvSpPr>
            <p:nvPr/>
          </p:nvSpPr>
          <p:spPr bwMode="auto">
            <a:xfrm>
              <a:off x="7413517" y="2236787"/>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56" name="Shape - New Hampshire"/>
            <p:cNvSpPr>
              <a:spLocks noChangeAspect="1"/>
            </p:cNvSpPr>
            <p:nvPr/>
          </p:nvSpPr>
          <p:spPr bwMode="auto">
            <a:xfrm>
              <a:off x="7604017" y="1522412"/>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57" name="Shape - Nevada"/>
            <p:cNvSpPr>
              <a:spLocks noChangeAspect="1"/>
            </p:cNvSpPr>
            <p:nvPr/>
          </p:nvSpPr>
          <p:spPr bwMode="auto">
            <a:xfrm>
              <a:off x="1930292" y="2300287"/>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sp>
          <p:nvSpPr>
            <p:cNvPr id="158" name="Shape - Nebraska"/>
            <p:cNvSpPr>
              <a:spLocks noChangeAspect="1"/>
            </p:cNvSpPr>
            <p:nvPr/>
          </p:nvSpPr>
          <p:spPr bwMode="auto">
            <a:xfrm>
              <a:off x="3917842" y="2401887"/>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59" name="Shape - Montana"/>
            <p:cNvSpPr>
              <a:spLocks noChangeAspect="1"/>
            </p:cNvSpPr>
            <p:nvPr/>
          </p:nvSpPr>
          <p:spPr bwMode="auto">
            <a:xfrm>
              <a:off x="2643727" y="1295400"/>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0" name="Shape - Missouri"/>
            <p:cNvSpPr>
              <a:spLocks noChangeAspect="1"/>
            </p:cNvSpPr>
            <p:nvPr/>
          </p:nvSpPr>
          <p:spPr bwMode="auto">
            <a:xfrm>
              <a:off x="4957655" y="2752725"/>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161" name="Shape - Mississippi"/>
            <p:cNvSpPr>
              <a:spLocks noChangeAspect="1"/>
            </p:cNvSpPr>
            <p:nvPr/>
          </p:nvSpPr>
          <p:spPr bwMode="auto">
            <a:xfrm>
              <a:off x="5573605" y="3586162"/>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2" name="Shape - Minnesota"/>
            <p:cNvSpPr>
              <a:spLocks noChangeAspect="1"/>
            </p:cNvSpPr>
            <p:nvPr/>
          </p:nvSpPr>
          <p:spPr bwMode="auto">
            <a:xfrm>
              <a:off x="4680223" y="1360487"/>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3" name="Shape - Massachusetts"/>
            <p:cNvSpPr>
              <a:spLocks noChangeAspect="1"/>
            </p:cNvSpPr>
            <p:nvPr/>
          </p:nvSpPr>
          <p:spPr bwMode="auto">
            <a:xfrm>
              <a:off x="7548455" y="1908175"/>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64" name="Shape - Maryland"/>
            <p:cNvSpPr>
              <a:spLocks noChangeAspect="1"/>
            </p:cNvSpPr>
            <p:nvPr/>
          </p:nvSpPr>
          <p:spPr bwMode="auto">
            <a:xfrm>
              <a:off x="6921392" y="2565400"/>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5" name="Shape - Maine"/>
            <p:cNvSpPr>
              <a:spLocks noChangeAspect="1"/>
            </p:cNvSpPr>
            <p:nvPr/>
          </p:nvSpPr>
          <p:spPr bwMode="auto">
            <a:xfrm>
              <a:off x="7657992" y="1122362"/>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6" name="Shape - Louisiana"/>
            <p:cNvSpPr>
              <a:spLocks noChangeAspect="1"/>
            </p:cNvSpPr>
            <p:nvPr/>
          </p:nvSpPr>
          <p:spPr bwMode="auto">
            <a:xfrm>
              <a:off x="5216417" y="3937000"/>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7" name="Shape - Kentucky"/>
            <p:cNvSpPr>
              <a:spLocks noChangeAspect="1"/>
            </p:cNvSpPr>
            <p:nvPr/>
          </p:nvSpPr>
          <p:spPr bwMode="auto">
            <a:xfrm>
              <a:off x="5749817" y="2873375"/>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8" name="Shape - Kansas"/>
            <p:cNvSpPr>
              <a:spLocks noChangeAspect="1"/>
            </p:cNvSpPr>
            <p:nvPr/>
          </p:nvSpPr>
          <p:spPr bwMode="auto">
            <a:xfrm>
              <a:off x="4149617" y="2874962"/>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9" name="Shape - Iowa"/>
            <p:cNvSpPr>
              <a:spLocks noChangeAspect="1"/>
            </p:cNvSpPr>
            <p:nvPr/>
          </p:nvSpPr>
          <p:spPr bwMode="auto">
            <a:xfrm>
              <a:off x="4832242" y="2289175"/>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70" name="Shape - Indiana"/>
            <p:cNvSpPr>
              <a:spLocks noChangeAspect="1"/>
            </p:cNvSpPr>
            <p:nvPr/>
          </p:nvSpPr>
          <p:spPr bwMode="auto">
            <a:xfrm>
              <a:off x="5905392" y="2454275"/>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71" name="Shape - Illinois"/>
            <p:cNvSpPr>
              <a:spLocks noChangeAspect="1"/>
            </p:cNvSpPr>
            <p:nvPr/>
          </p:nvSpPr>
          <p:spPr bwMode="auto">
            <a:xfrm>
              <a:off x="5442901" y="2392362"/>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1"/>
            </a:solidFill>
            <a:ln w="19050">
              <a:solidFill>
                <a:srgbClr val="000000"/>
              </a:solidFill>
              <a:prstDash val="solid"/>
              <a:round/>
              <a:headEnd/>
              <a:tailEnd/>
            </a:ln>
          </p:spPr>
          <p:txBody>
            <a:bodyPr/>
            <a:lstStyle/>
            <a:p>
              <a:pPr>
                <a:defRPr/>
              </a:pPr>
              <a:endParaRPr lang="en-US" sz="1300">
                <a:latin typeface="+mj-lt"/>
              </a:endParaRPr>
            </a:p>
          </p:txBody>
        </p:sp>
        <p:sp>
          <p:nvSpPr>
            <p:cNvPr id="172" name="Shape - Idaho"/>
            <p:cNvSpPr>
              <a:spLocks noChangeAspect="1"/>
            </p:cNvSpPr>
            <p:nvPr/>
          </p:nvSpPr>
          <p:spPr bwMode="auto">
            <a:xfrm>
              <a:off x="2387492" y="1284287"/>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5"/>
            </a:solidFill>
            <a:ln w="19050">
              <a:solidFill>
                <a:srgbClr val="000000"/>
              </a:solidFill>
              <a:prstDash val="solid"/>
              <a:round/>
              <a:headEnd/>
              <a:tailEnd/>
            </a:ln>
          </p:spPr>
          <p:txBody>
            <a:bodyPr/>
            <a:lstStyle/>
            <a:p>
              <a:endParaRPr lang="en-US" sz="1300">
                <a:latin typeface="+mj-lt"/>
              </a:endParaRPr>
            </a:p>
          </p:txBody>
        </p:sp>
        <p:grpSp>
          <p:nvGrpSpPr>
            <p:cNvPr id="173" name="Shape - Hawaii"/>
            <p:cNvGrpSpPr/>
            <p:nvPr/>
          </p:nvGrpSpPr>
          <p:grpSpPr>
            <a:xfrm>
              <a:off x="1623905" y="4198937"/>
              <a:ext cx="622300" cy="477838"/>
              <a:chOff x="2322512" y="5000625"/>
              <a:chExt cx="622300" cy="477838"/>
            </a:xfrm>
            <a:grpFill/>
          </p:grpSpPr>
          <p:sp>
            <p:nvSpPr>
              <p:cNvPr id="2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2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grpSp>
        <p:sp>
          <p:nvSpPr>
            <p:cNvPr id="174" name="Shape - Georgia"/>
            <p:cNvSpPr>
              <a:spLocks noChangeAspect="1"/>
            </p:cNvSpPr>
            <p:nvPr/>
          </p:nvSpPr>
          <p:spPr bwMode="auto">
            <a:xfrm>
              <a:off x="6330842" y="3503612"/>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5" name="Shape - Florida"/>
            <p:cNvSpPr>
              <a:spLocks noChangeAspect="1"/>
            </p:cNvSpPr>
            <p:nvPr/>
          </p:nvSpPr>
          <p:spPr bwMode="auto">
            <a:xfrm>
              <a:off x="6170505" y="4122737"/>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6" name="Shape - Delaware"/>
            <p:cNvSpPr>
              <a:spLocks noChangeAspect="1"/>
            </p:cNvSpPr>
            <p:nvPr/>
          </p:nvSpPr>
          <p:spPr bwMode="auto">
            <a:xfrm>
              <a:off x="7399230" y="2552700"/>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7" name="Shape - Connecticut"/>
            <p:cNvSpPr>
              <a:spLocks noChangeAspect="1"/>
            </p:cNvSpPr>
            <p:nvPr/>
          </p:nvSpPr>
          <p:spPr bwMode="auto">
            <a:xfrm>
              <a:off x="7564330" y="2065337"/>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8" name="Shape - Colorado"/>
            <p:cNvSpPr>
              <a:spLocks noChangeAspect="1"/>
            </p:cNvSpPr>
            <p:nvPr/>
          </p:nvSpPr>
          <p:spPr bwMode="auto">
            <a:xfrm>
              <a:off x="3241567" y="2676525"/>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79" name="Shape - California"/>
            <p:cNvSpPr>
              <a:spLocks noChangeAspect="1"/>
            </p:cNvSpPr>
            <p:nvPr/>
          </p:nvSpPr>
          <p:spPr bwMode="auto">
            <a:xfrm>
              <a:off x="1450867" y="2198687"/>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80" name="Shape - Arkansas"/>
            <p:cNvSpPr>
              <a:spLocks noChangeAspect="1"/>
            </p:cNvSpPr>
            <p:nvPr/>
          </p:nvSpPr>
          <p:spPr bwMode="auto">
            <a:xfrm>
              <a:off x="5124342" y="3375025"/>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1"/>
            </a:solidFill>
            <a:ln w="19050">
              <a:solidFill>
                <a:srgbClr val="000000"/>
              </a:solidFill>
              <a:prstDash val="solid"/>
              <a:round/>
              <a:headEnd/>
              <a:tailEnd/>
            </a:ln>
          </p:spPr>
          <p:txBody>
            <a:bodyPr/>
            <a:lstStyle/>
            <a:p>
              <a:pPr>
                <a:defRPr/>
              </a:pPr>
              <a:endParaRPr lang="en-US" sz="1300">
                <a:latin typeface="+mj-lt"/>
              </a:endParaRPr>
            </a:p>
          </p:txBody>
        </p:sp>
        <p:sp>
          <p:nvSpPr>
            <p:cNvPr id="181" name="Shape - Arizona"/>
            <p:cNvSpPr>
              <a:spLocks noChangeAspect="1"/>
            </p:cNvSpPr>
            <p:nvPr/>
          </p:nvSpPr>
          <p:spPr bwMode="auto">
            <a:xfrm>
              <a:off x="2403367" y="3249612"/>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82" name="Shape - Alaska"/>
            <p:cNvSpPr>
              <a:spLocks noChangeAspect="1"/>
            </p:cNvSpPr>
            <p:nvPr/>
          </p:nvSpPr>
          <p:spPr bwMode="auto">
            <a:xfrm>
              <a:off x="215793" y="3757612"/>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83" name="Shape - Alabama"/>
            <p:cNvSpPr>
              <a:spLocks noChangeAspect="1"/>
            </p:cNvSpPr>
            <p:nvPr/>
          </p:nvSpPr>
          <p:spPr bwMode="auto">
            <a:xfrm>
              <a:off x="6002230" y="3540125"/>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84" name="Shape - District of Columbia (star)"/>
            <p:cNvSpPr>
              <a:spLocks noChangeArrowheads="1"/>
            </p:cNvSpPr>
            <p:nvPr/>
          </p:nvSpPr>
          <p:spPr bwMode="auto">
            <a:xfrm>
              <a:off x="7129355" y="2635250"/>
              <a:ext cx="207962" cy="201612"/>
            </a:xfrm>
            <a:prstGeom prst="star5">
              <a:avLst/>
            </a:prstGeom>
            <a:solidFill>
              <a:schemeClr val="accent1"/>
            </a:solidFill>
            <a:ln w="9525">
              <a:solidFill>
                <a:srgbClr val="000000"/>
              </a:solidFill>
              <a:miter lim="800000"/>
              <a:headEnd/>
              <a:tailEnd/>
            </a:ln>
            <a:effectLst/>
          </p:spPr>
          <p:txBody>
            <a:bodyPr wrap="none" anchor="ctr"/>
            <a:lstStyle/>
            <a:p>
              <a:pPr>
                <a:defRPr/>
              </a:pPr>
              <a:endParaRPr lang="en-US" sz="1300">
                <a:latin typeface="+mj-lt"/>
                <a:cs typeface="+mn-cs"/>
              </a:endParaRPr>
            </a:p>
          </p:txBody>
        </p:sp>
        <p:sp>
          <p:nvSpPr>
            <p:cNvPr id="185" name="Line - Vermont"/>
            <p:cNvSpPr>
              <a:spLocks noChangeShapeType="1"/>
            </p:cNvSpPr>
            <p:nvPr/>
          </p:nvSpPr>
          <p:spPr bwMode="auto">
            <a:xfrm>
              <a:off x="7313505" y="1512887"/>
              <a:ext cx="207962" cy="133350"/>
            </a:xfrm>
            <a:prstGeom prst="line">
              <a:avLst/>
            </a:prstGeom>
            <a:grpFill/>
            <a:ln w="9525">
              <a:solidFill>
                <a:srgbClr val="000000"/>
              </a:solidFill>
              <a:round/>
              <a:headEnd/>
              <a:tailEnd/>
            </a:ln>
          </p:spPr>
          <p:txBody>
            <a:bodyPr/>
            <a:lstStyle/>
            <a:p>
              <a:endParaRPr lang="en-US" sz="1300">
                <a:latin typeface="+mj-lt"/>
              </a:endParaRPr>
            </a:p>
          </p:txBody>
        </p:sp>
        <p:sp>
          <p:nvSpPr>
            <p:cNvPr id="186" name="Line - Rhode Island"/>
            <p:cNvSpPr>
              <a:spLocks noChangeShapeType="1"/>
            </p:cNvSpPr>
            <p:nvPr/>
          </p:nvSpPr>
          <p:spPr bwMode="auto">
            <a:xfrm>
              <a:off x="7824680" y="2120900"/>
              <a:ext cx="277812" cy="66675"/>
            </a:xfrm>
            <a:prstGeom prst="line">
              <a:avLst/>
            </a:prstGeom>
            <a:grpFill/>
            <a:ln w="9525">
              <a:solidFill>
                <a:srgbClr val="000000"/>
              </a:solidFill>
              <a:round/>
              <a:headEnd/>
              <a:tailEnd/>
            </a:ln>
          </p:spPr>
          <p:txBody>
            <a:bodyPr/>
            <a:lstStyle/>
            <a:p>
              <a:endParaRPr lang="en-US" sz="1300">
                <a:latin typeface="+mj-lt"/>
              </a:endParaRPr>
            </a:p>
          </p:txBody>
        </p:sp>
        <p:sp>
          <p:nvSpPr>
            <p:cNvPr id="187" name="Line - New Jersey"/>
            <p:cNvSpPr>
              <a:spLocks noChangeShapeType="1"/>
            </p:cNvSpPr>
            <p:nvPr/>
          </p:nvSpPr>
          <p:spPr bwMode="auto">
            <a:xfrm flipV="1">
              <a:off x="7538930" y="2490787"/>
              <a:ext cx="263525" cy="0"/>
            </a:xfrm>
            <a:prstGeom prst="line">
              <a:avLst/>
            </a:prstGeom>
            <a:grpFill/>
            <a:ln w="9525">
              <a:solidFill>
                <a:srgbClr val="000000"/>
              </a:solidFill>
              <a:round/>
              <a:headEnd/>
              <a:tailEnd/>
            </a:ln>
          </p:spPr>
          <p:txBody>
            <a:bodyPr/>
            <a:lstStyle/>
            <a:p>
              <a:endParaRPr lang="en-US" sz="1300">
                <a:latin typeface="+mj-lt"/>
              </a:endParaRPr>
            </a:p>
          </p:txBody>
        </p:sp>
        <p:sp>
          <p:nvSpPr>
            <p:cNvPr id="188" name="Line - New Hampshire"/>
            <p:cNvSpPr>
              <a:spLocks noChangeShapeType="1"/>
            </p:cNvSpPr>
            <p:nvPr/>
          </p:nvSpPr>
          <p:spPr bwMode="auto">
            <a:xfrm flipV="1">
              <a:off x="7686567" y="1784350"/>
              <a:ext cx="360363" cy="66675"/>
            </a:xfrm>
            <a:prstGeom prst="line">
              <a:avLst/>
            </a:prstGeom>
            <a:grpFill/>
            <a:ln w="9525">
              <a:solidFill>
                <a:srgbClr val="000000"/>
              </a:solidFill>
              <a:round/>
              <a:headEnd/>
              <a:tailEnd/>
            </a:ln>
          </p:spPr>
          <p:txBody>
            <a:bodyPr/>
            <a:lstStyle/>
            <a:p>
              <a:endParaRPr lang="en-US" sz="1300">
                <a:latin typeface="+mj-lt"/>
              </a:endParaRPr>
            </a:p>
          </p:txBody>
        </p:sp>
        <p:sp>
          <p:nvSpPr>
            <p:cNvPr id="189" name="Line - Massachusetts"/>
            <p:cNvSpPr>
              <a:spLocks noChangeShapeType="1"/>
            </p:cNvSpPr>
            <p:nvPr/>
          </p:nvSpPr>
          <p:spPr bwMode="auto">
            <a:xfrm>
              <a:off x="7824680" y="2011362"/>
              <a:ext cx="287783" cy="2834"/>
            </a:xfrm>
            <a:prstGeom prst="line">
              <a:avLst/>
            </a:prstGeom>
            <a:grpFill/>
            <a:ln w="9525">
              <a:solidFill>
                <a:srgbClr val="000000"/>
              </a:solidFill>
              <a:round/>
              <a:headEnd/>
              <a:tailEnd/>
            </a:ln>
          </p:spPr>
          <p:txBody>
            <a:bodyPr/>
            <a:lstStyle/>
            <a:p>
              <a:endParaRPr lang="en-US" sz="1300">
                <a:latin typeface="+mj-lt"/>
              </a:endParaRPr>
            </a:p>
          </p:txBody>
        </p:sp>
        <p:sp>
          <p:nvSpPr>
            <p:cNvPr id="190" name="Line - Maryland"/>
            <p:cNvSpPr>
              <a:spLocks noChangeShapeType="1"/>
            </p:cNvSpPr>
            <p:nvPr/>
          </p:nvSpPr>
          <p:spPr bwMode="auto">
            <a:xfrm>
              <a:off x="7497655" y="2781300"/>
              <a:ext cx="288131" cy="31750"/>
            </a:xfrm>
            <a:prstGeom prst="line">
              <a:avLst/>
            </a:prstGeom>
            <a:grpFill/>
            <a:ln w="9525">
              <a:solidFill>
                <a:srgbClr val="000000"/>
              </a:solidFill>
              <a:round/>
              <a:headEnd/>
              <a:tailEnd/>
            </a:ln>
          </p:spPr>
          <p:txBody>
            <a:bodyPr/>
            <a:lstStyle/>
            <a:p>
              <a:endParaRPr lang="en-US" sz="1300">
                <a:latin typeface="+mj-lt"/>
              </a:endParaRPr>
            </a:p>
          </p:txBody>
        </p:sp>
        <p:sp>
          <p:nvSpPr>
            <p:cNvPr id="191" name="Line - Hawaii"/>
            <p:cNvSpPr>
              <a:spLocks noChangeShapeType="1"/>
            </p:cNvSpPr>
            <p:nvPr/>
          </p:nvSpPr>
          <p:spPr bwMode="auto">
            <a:xfrm flipH="1" flipV="1">
              <a:off x="2138255" y="4549775"/>
              <a:ext cx="268288" cy="66675"/>
            </a:xfrm>
            <a:prstGeom prst="line">
              <a:avLst/>
            </a:prstGeom>
            <a:grpFill/>
            <a:ln w="9525">
              <a:solidFill>
                <a:srgbClr val="000000"/>
              </a:solidFill>
              <a:round/>
              <a:headEnd/>
              <a:tailEnd/>
            </a:ln>
          </p:spPr>
          <p:txBody>
            <a:bodyPr/>
            <a:lstStyle/>
            <a:p>
              <a:endParaRPr lang="en-US" sz="1300">
                <a:latin typeface="+mj-lt"/>
              </a:endParaRPr>
            </a:p>
          </p:txBody>
        </p:sp>
        <p:sp>
          <p:nvSpPr>
            <p:cNvPr id="192" name="Line - District of Columbia"/>
            <p:cNvSpPr>
              <a:spLocks noChangeShapeType="1"/>
            </p:cNvSpPr>
            <p:nvPr/>
          </p:nvSpPr>
          <p:spPr bwMode="auto">
            <a:xfrm flipH="1" flipV="1">
              <a:off x="7269845" y="2762249"/>
              <a:ext cx="440534" cy="247650"/>
            </a:xfrm>
            <a:prstGeom prst="line">
              <a:avLst/>
            </a:prstGeom>
            <a:solidFill>
              <a:schemeClr val="accent3"/>
            </a:solidFill>
            <a:ln w="9525">
              <a:solidFill>
                <a:srgbClr val="000000"/>
              </a:solidFill>
              <a:round/>
              <a:headEnd/>
              <a:tailEnd/>
            </a:ln>
          </p:spPr>
          <p:txBody>
            <a:bodyPr/>
            <a:lstStyle/>
            <a:p>
              <a:endParaRPr lang="en-US" sz="1300">
                <a:latin typeface="+mj-lt"/>
              </a:endParaRPr>
            </a:p>
          </p:txBody>
        </p:sp>
        <p:sp>
          <p:nvSpPr>
            <p:cNvPr id="193" name="Line - Delaware"/>
            <p:cNvSpPr>
              <a:spLocks noChangeShapeType="1"/>
            </p:cNvSpPr>
            <p:nvPr/>
          </p:nvSpPr>
          <p:spPr bwMode="auto">
            <a:xfrm flipV="1">
              <a:off x="7491305" y="2657475"/>
              <a:ext cx="263525" cy="0"/>
            </a:xfrm>
            <a:prstGeom prst="line">
              <a:avLst/>
            </a:prstGeom>
            <a:grpFill/>
            <a:ln w="9525">
              <a:solidFill>
                <a:srgbClr val="000000"/>
              </a:solidFill>
              <a:round/>
              <a:headEnd/>
              <a:tailEnd/>
            </a:ln>
          </p:spPr>
          <p:txBody>
            <a:bodyPr/>
            <a:lstStyle/>
            <a:p>
              <a:endParaRPr lang="en-US" sz="1300">
                <a:latin typeface="+mj-lt"/>
              </a:endParaRPr>
            </a:p>
          </p:txBody>
        </p:sp>
        <p:sp>
          <p:nvSpPr>
            <p:cNvPr id="194" name="Line - Connecticut"/>
            <p:cNvSpPr>
              <a:spLocks noChangeShapeType="1"/>
            </p:cNvSpPr>
            <p:nvPr/>
          </p:nvSpPr>
          <p:spPr bwMode="auto">
            <a:xfrm>
              <a:off x="7677042" y="2159000"/>
              <a:ext cx="217488" cy="95250"/>
            </a:xfrm>
            <a:prstGeom prst="line">
              <a:avLst/>
            </a:prstGeom>
            <a:grpFill/>
            <a:ln w="9525">
              <a:solidFill>
                <a:srgbClr val="000000"/>
              </a:solidFill>
              <a:round/>
              <a:headEnd/>
              <a:tailEnd/>
            </a:ln>
          </p:spPr>
          <p:txBody>
            <a:bodyPr/>
            <a:lstStyle/>
            <a:p>
              <a:endParaRPr lang="en-US" sz="1300">
                <a:latin typeface="+mj-lt"/>
              </a:endParaRPr>
            </a:p>
          </p:txBody>
        </p:sp>
        <p:grpSp>
          <p:nvGrpSpPr>
            <p:cNvPr id="196" name="Shape - Michigan"/>
            <p:cNvGrpSpPr>
              <a:grpSpLocks/>
            </p:cNvGrpSpPr>
            <p:nvPr/>
          </p:nvGrpSpPr>
          <p:grpSpPr bwMode="auto">
            <a:xfrm>
              <a:off x="5502167" y="1584325"/>
              <a:ext cx="990600" cy="882650"/>
              <a:chOff x="3254" y="860"/>
              <a:chExt cx="623" cy="557"/>
            </a:xfrm>
            <a:grpFill/>
          </p:grpSpPr>
          <p:sp>
            <p:nvSpPr>
              <p:cNvPr id="248"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9050">
                <a:solidFill>
                  <a:srgbClr val="000000"/>
                </a:solidFill>
                <a:prstDash val="solid"/>
                <a:round/>
                <a:headEnd/>
                <a:tailEnd/>
              </a:ln>
            </p:spPr>
            <p:txBody>
              <a:bodyPr/>
              <a:lstStyle/>
              <a:p>
                <a:endParaRPr lang="en-US" sz="1300">
                  <a:latin typeface="+mj-lt"/>
                </a:endParaRPr>
              </a:p>
            </p:txBody>
          </p:sp>
          <p:sp>
            <p:nvSpPr>
              <p:cNvPr id="249"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grpSp>
        <p:sp>
          <p:nvSpPr>
            <p:cNvPr id="197" name="Text - Washington"/>
            <p:cNvSpPr txBox="1">
              <a:spLocks noChangeArrowheads="1"/>
            </p:cNvSpPr>
            <p:nvPr/>
          </p:nvSpPr>
          <p:spPr bwMode="auto">
            <a:xfrm>
              <a:off x="1852890" y="136399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WA</a:t>
              </a:r>
              <a:endParaRPr lang="en-US" sz="1300" b="1" dirty="0">
                <a:latin typeface="+mj-lt"/>
                <a:cs typeface="Times New Roman" charset="0"/>
              </a:endParaRPr>
            </a:p>
          </p:txBody>
        </p:sp>
        <p:sp>
          <p:nvSpPr>
            <p:cNvPr id="198" name="Text - Oregon"/>
            <p:cNvSpPr txBox="1">
              <a:spLocks noChangeArrowheads="1"/>
            </p:cNvSpPr>
            <p:nvPr/>
          </p:nvSpPr>
          <p:spPr bwMode="auto">
            <a:xfrm>
              <a:off x="1706840" y="1856555"/>
              <a:ext cx="680652" cy="262367"/>
            </a:xfrm>
            <a:prstGeom prst="rect">
              <a:avLst/>
            </a:prstGeom>
            <a:grpFill/>
            <a:ln w="9525">
              <a:noFill/>
              <a:miter lim="800000"/>
              <a:headEnd/>
              <a:tailEnd/>
            </a:ln>
          </p:spPr>
          <p:txBody>
            <a:bodyPr wrap="square"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smtClean="0">
                  <a:ln>
                    <a:noFill/>
                  </a:ln>
                  <a:effectLst/>
                  <a:uLnTx/>
                  <a:uFillTx/>
                  <a:latin typeface="+mj-lt"/>
                  <a:cs typeface="Times New Roman" charset="0"/>
                </a:rPr>
                <a:t> OR</a:t>
              </a:r>
              <a:endParaRPr kumimoji="0" lang="en-US" sz="1300" b="1" i="0" u="none" strike="noStrike" kern="0" cap="none" spc="0" normalizeH="0" baseline="0" noProof="0" dirty="0">
                <a:ln>
                  <a:noFill/>
                </a:ln>
                <a:effectLst/>
                <a:uLnTx/>
                <a:uFillTx/>
                <a:latin typeface="+mj-lt"/>
                <a:cs typeface="Times New Roman" charset="0"/>
              </a:endParaRPr>
            </a:p>
          </p:txBody>
        </p:sp>
        <p:sp>
          <p:nvSpPr>
            <p:cNvPr id="199" name="Text - Wyoming"/>
            <p:cNvSpPr txBox="1">
              <a:spLocks noChangeArrowheads="1"/>
            </p:cNvSpPr>
            <p:nvPr/>
          </p:nvSpPr>
          <p:spPr bwMode="auto">
            <a:xfrm>
              <a:off x="3160776" y="22653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WY</a:t>
              </a:r>
              <a:endParaRPr lang="en-US" sz="1300" b="1" dirty="0">
                <a:latin typeface="+mj-lt"/>
                <a:cs typeface="Times New Roman" charset="0"/>
              </a:endParaRPr>
            </a:p>
          </p:txBody>
        </p:sp>
        <p:sp>
          <p:nvSpPr>
            <p:cNvPr id="200" name="Text - Utah"/>
            <p:cNvSpPr txBox="1">
              <a:spLocks noChangeArrowheads="1"/>
            </p:cNvSpPr>
            <p:nvPr/>
          </p:nvSpPr>
          <p:spPr bwMode="auto">
            <a:xfrm>
              <a:off x="2630380" y="2778075"/>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UT</a:t>
              </a:r>
              <a:endParaRPr lang="en-US" sz="1300" b="1" dirty="0">
                <a:latin typeface="+mj-lt"/>
                <a:cs typeface="Times New Roman" charset="0"/>
              </a:endParaRPr>
            </a:p>
          </p:txBody>
        </p:sp>
        <p:sp>
          <p:nvSpPr>
            <p:cNvPr id="201" name="Text - Texas"/>
            <p:cNvSpPr txBox="1">
              <a:spLocks noChangeArrowheads="1"/>
            </p:cNvSpPr>
            <p:nvPr/>
          </p:nvSpPr>
          <p:spPr bwMode="auto">
            <a:xfrm>
              <a:off x="4198765" y="4136595"/>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solidFill>
                    <a:schemeClr val="bg1"/>
                  </a:solidFill>
                  <a:effectLst/>
                  <a:uLnTx/>
                  <a:uFillTx/>
                  <a:latin typeface="+mj-lt"/>
                  <a:cs typeface="Times New Roman" charset="0"/>
                </a:rPr>
                <a:t>TX</a:t>
              </a:r>
              <a:endParaRPr kumimoji="0" lang="en-US" sz="1300" b="1" i="0" u="none" strike="noStrike" kern="0" cap="none" spc="0" normalizeH="0" baseline="0" noProof="0" dirty="0">
                <a:ln>
                  <a:noFill/>
                </a:ln>
                <a:solidFill>
                  <a:schemeClr val="bg1"/>
                </a:solidFill>
                <a:effectLst/>
                <a:uLnTx/>
                <a:uFillTx/>
                <a:latin typeface="+mj-lt"/>
                <a:cs typeface="Times New Roman" charset="0"/>
              </a:endParaRPr>
            </a:p>
          </p:txBody>
        </p:sp>
        <p:sp>
          <p:nvSpPr>
            <p:cNvPr id="202" name="Text - South Dakota"/>
            <p:cNvSpPr txBox="1">
              <a:spLocks noChangeArrowheads="1"/>
            </p:cNvSpPr>
            <p:nvPr/>
          </p:nvSpPr>
          <p:spPr bwMode="auto">
            <a:xfrm>
              <a:off x="4030109" y="2042619"/>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SD</a:t>
              </a:r>
              <a:endParaRPr lang="en-US" sz="1300" b="1" dirty="0">
                <a:solidFill>
                  <a:schemeClr val="bg1"/>
                </a:solidFill>
                <a:latin typeface="+mj-lt"/>
                <a:cs typeface="Times New Roman" charset="0"/>
              </a:endParaRPr>
            </a:p>
          </p:txBody>
        </p:sp>
        <p:sp>
          <p:nvSpPr>
            <p:cNvPr id="203" name="Text - Oklahoma"/>
            <p:cNvSpPr txBox="1">
              <a:spLocks noChangeArrowheads="1"/>
            </p:cNvSpPr>
            <p:nvPr/>
          </p:nvSpPr>
          <p:spPr bwMode="auto">
            <a:xfrm>
              <a:off x="4416316" y="3443237"/>
              <a:ext cx="693739"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solidFill>
                    <a:schemeClr val="bg1"/>
                  </a:solidFill>
                  <a:effectLst/>
                  <a:uLnTx/>
                  <a:uFillTx/>
                  <a:latin typeface="+mj-lt"/>
                  <a:cs typeface="Times New Roman" charset="0"/>
                </a:rPr>
                <a:t>OK</a:t>
              </a:r>
              <a:endParaRPr kumimoji="0" lang="en-US" sz="1300" b="1" i="0" u="none" strike="noStrike" kern="0" cap="none" spc="0" normalizeH="0" baseline="0" noProof="0" dirty="0">
                <a:ln>
                  <a:noFill/>
                </a:ln>
                <a:solidFill>
                  <a:schemeClr val="bg1"/>
                </a:solidFill>
                <a:effectLst/>
                <a:uLnTx/>
                <a:uFillTx/>
                <a:latin typeface="+mj-lt"/>
                <a:cs typeface="Times New Roman" charset="0"/>
              </a:endParaRPr>
            </a:p>
          </p:txBody>
        </p:sp>
        <p:sp>
          <p:nvSpPr>
            <p:cNvPr id="204" name="Text - North Dakota"/>
            <p:cNvSpPr txBox="1">
              <a:spLocks noChangeArrowheads="1"/>
            </p:cNvSpPr>
            <p:nvPr/>
          </p:nvSpPr>
          <p:spPr bwMode="auto">
            <a:xfrm>
              <a:off x="4007885" y="1554939"/>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solidFill>
                    <a:schemeClr val="bg1"/>
                  </a:solidFill>
                  <a:effectLst/>
                  <a:uLnTx/>
                  <a:uFillTx/>
                  <a:latin typeface="+mj-lt"/>
                  <a:cs typeface="Times New Roman" charset="0"/>
                </a:rPr>
                <a:t>ND</a:t>
              </a:r>
              <a:endParaRPr kumimoji="0" lang="en-US" sz="1300" b="1" i="0" u="none" strike="noStrike" kern="0" cap="none" spc="0" normalizeH="0" baseline="0" noProof="0" dirty="0">
                <a:ln>
                  <a:noFill/>
                </a:ln>
                <a:solidFill>
                  <a:schemeClr val="bg1"/>
                </a:solidFill>
                <a:effectLst/>
                <a:uLnTx/>
                <a:uFillTx/>
                <a:latin typeface="+mj-lt"/>
                <a:cs typeface="Times New Roman" charset="0"/>
              </a:endParaRPr>
            </a:p>
          </p:txBody>
        </p:sp>
        <p:sp>
          <p:nvSpPr>
            <p:cNvPr id="205" name="Text - New Mexico"/>
            <p:cNvSpPr txBox="1">
              <a:spLocks noChangeArrowheads="1"/>
            </p:cNvSpPr>
            <p:nvPr/>
          </p:nvSpPr>
          <p:spPr bwMode="auto">
            <a:xfrm>
              <a:off x="3247092" y="36369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NM</a:t>
              </a:r>
              <a:endParaRPr lang="en-US" sz="1300" b="1" dirty="0">
                <a:solidFill>
                  <a:schemeClr val="bg1"/>
                </a:solidFill>
                <a:latin typeface="+mj-lt"/>
                <a:cs typeface="Times New Roman" charset="0"/>
              </a:endParaRPr>
            </a:p>
          </p:txBody>
        </p:sp>
        <p:sp>
          <p:nvSpPr>
            <p:cNvPr id="206" name="Text - Nevada"/>
            <p:cNvSpPr txBox="1">
              <a:spLocks noChangeArrowheads="1"/>
            </p:cNvSpPr>
            <p:nvPr/>
          </p:nvSpPr>
          <p:spPr bwMode="auto">
            <a:xfrm>
              <a:off x="1758842" y="2647470"/>
              <a:ext cx="1219200"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NV</a:t>
              </a:r>
              <a:endParaRPr lang="en-US" sz="1300" b="1" dirty="0">
                <a:latin typeface="+mj-lt"/>
                <a:cs typeface="Times New Roman" charset="0"/>
              </a:endParaRPr>
            </a:p>
          </p:txBody>
        </p:sp>
        <p:sp>
          <p:nvSpPr>
            <p:cNvPr id="207" name="Text - Nebraska"/>
            <p:cNvSpPr txBox="1">
              <a:spLocks noChangeArrowheads="1"/>
            </p:cNvSpPr>
            <p:nvPr/>
          </p:nvSpPr>
          <p:spPr bwMode="auto">
            <a:xfrm>
              <a:off x="4109929" y="253874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NE</a:t>
              </a:r>
              <a:endParaRPr lang="en-US" sz="1300" b="1" dirty="0">
                <a:solidFill>
                  <a:schemeClr val="bg1"/>
                </a:solidFill>
                <a:latin typeface="+mj-lt"/>
                <a:cs typeface="Times New Roman" charset="0"/>
              </a:endParaRPr>
            </a:p>
          </p:txBody>
        </p:sp>
        <p:sp>
          <p:nvSpPr>
            <p:cNvPr id="208" name="Text - Montana"/>
            <p:cNvSpPr txBox="1">
              <a:spLocks noChangeArrowheads="1"/>
            </p:cNvSpPr>
            <p:nvPr/>
          </p:nvSpPr>
          <p:spPr bwMode="auto">
            <a:xfrm>
              <a:off x="3105042" y="1606646"/>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smtClean="0">
                  <a:ln>
                    <a:noFill/>
                  </a:ln>
                  <a:effectLst/>
                  <a:uLnTx/>
                  <a:uFillTx/>
                  <a:latin typeface="+mj-lt"/>
                  <a:cs typeface="Times New Roman" charset="0"/>
                </a:rPr>
                <a:t>MT</a:t>
              </a:r>
              <a:endParaRPr kumimoji="0" lang="en-US" sz="1300" b="1" i="0" u="none" strike="noStrike" kern="0" cap="none" spc="0" normalizeH="0" baseline="0" noProof="0" dirty="0">
                <a:ln>
                  <a:noFill/>
                </a:ln>
                <a:effectLst/>
                <a:uLnTx/>
                <a:uFillTx/>
                <a:latin typeface="+mj-lt"/>
                <a:cs typeface="Times New Roman" charset="0"/>
              </a:endParaRPr>
            </a:p>
          </p:txBody>
        </p:sp>
        <p:sp>
          <p:nvSpPr>
            <p:cNvPr id="209" name="Text - Louisiana"/>
            <p:cNvSpPr txBox="1">
              <a:spLocks noChangeArrowheads="1"/>
            </p:cNvSpPr>
            <p:nvPr/>
          </p:nvSpPr>
          <p:spPr bwMode="auto">
            <a:xfrm>
              <a:off x="5087112" y="410881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LA</a:t>
              </a:r>
              <a:endParaRPr lang="en-US" sz="1300" b="1" dirty="0">
                <a:solidFill>
                  <a:schemeClr val="bg1"/>
                </a:solidFill>
                <a:latin typeface="+mj-lt"/>
                <a:cs typeface="Times New Roman" charset="0"/>
              </a:endParaRPr>
            </a:p>
          </p:txBody>
        </p:sp>
        <p:sp>
          <p:nvSpPr>
            <p:cNvPr id="210" name="Text - Kansas"/>
            <p:cNvSpPr txBox="1">
              <a:spLocks noChangeArrowheads="1"/>
            </p:cNvSpPr>
            <p:nvPr/>
          </p:nvSpPr>
          <p:spPr bwMode="auto">
            <a:xfrm>
              <a:off x="4278205" y="2965400"/>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KS</a:t>
              </a:r>
              <a:endParaRPr lang="en-US" sz="1300" b="1" dirty="0">
                <a:latin typeface="+mj-lt"/>
                <a:cs typeface="Times New Roman" charset="0"/>
              </a:endParaRPr>
            </a:p>
          </p:txBody>
        </p:sp>
        <p:sp>
          <p:nvSpPr>
            <p:cNvPr id="211" name="Text - Idaho"/>
            <p:cNvSpPr txBox="1">
              <a:spLocks noChangeArrowheads="1"/>
            </p:cNvSpPr>
            <p:nvPr/>
          </p:nvSpPr>
          <p:spPr bwMode="auto">
            <a:xfrm>
              <a:off x="2380488" y="2079195"/>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ID</a:t>
              </a:r>
              <a:endParaRPr lang="en-US" sz="1300" b="1" dirty="0">
                <a:latin typeface="+mj-lt"/>
                <a:cs typeface="Times New Roman" charset="0"/>
              </a:endParaRPr>
            </a:p>
          </p:txBody>
        </p:sp>
        <p:sp>
          <p:nvSpPr>
            <p:cNvPr id="212" name="Text - Hawaii"/>
            <p:cNvSpPr txBox="1">
              <a:spLocks noChangeArrowheads="1"/>
            </p:cNvSpPr>
            <p:nvPr/>
          </p:nvSpPr>
          <p:spPr bwMode="auto">
            <a:xfrm>
              <a:off x="2102207" y="4520613"/>
              <a:ext cx="9366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HI</a:t>
              </a:r>
              <a:endParaRPr lang="en-US" sz="1300" b="1" dirty="0">
                <a:latin typeface="+mj-lt"/>
                <a:cs typeface="Times New Roman" charset="0"/>
              </a:endParaRPr>
            </a:p>
          </p:txBody>
        </p:sp>
        <p:sp>
          <p:nvSpPr>
            <p:cNvPr id="213" name="Text - Colorado"/>
            <p:cNvSpPr txBox="1">
              <a:spLocks noChangeArrowheads="1"/>
            </p:cNvSpPr>
            <p:nvPr/>
          </p:nvSpPr>
          <p:spPr bwMode="auto">
            <a:xfrm>
              <a:off x="3117742" y="2755850"/>
              <a:ext cx="1219200" cy="432414"/>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r>
              <a:br>
                <a:rPr lang="en-US" sz="1300" b="1" dirty="0">
                  <a:solidFill>
                    <a:schemeClr val="bg1"/>
                  </a:solidFill>
                  <a:latin typeface="+mj-lt"/>
                  <a:cs typeface="Times New Roman" charset="0"/>
                </a:rPr>
              </a:br>
              <a:r>
                <a:rPr lang="en-US" sz="1300" b="1" dirty="0">
                  <a:solidFill>
                    <a:schemeClr val="bg1"/>
                  </a:solidFill>
                  <a:latin typeface="+mj-lt"/>
                  <a:cs typeface="Times New Roman" charset="0"/>
                </a:rPr>
                <a:t> </a:t>
              </a:r>
              <a:r>
                <a:rPr lang="en-US" sz="1300" b="1" dirty="0" smtClean="0">
                  <a:latin typeface="+mj-lt"/>
                  <a:cs typeface="Times New Roman" charset="0"/>
                </a:rPr>
                <a:t>CO</a:t>
              </a:r>
              <a:endParaRPr lang="en-US" sz="1300" b="1" dirty="0">
                <a:latin typeface="+mj-lt"/>
                <a:cs typeface="Times New Roman" charset="0"/>
              </a:endParaRPr>
            </a:p>
          </p:txBody>
        </p:sp>
        <p:sp>
          <p:nvSpPr>
            <p:cNvPr id="214" name="Text - California"/>
            <p:cNvSpPr txBox="1">
              <a:spLocks noChangeArrowheads="1"/>
            </p:cNvSpPr>
            <p:nvPr/>
          </p:nvSpPr>
          <p:spPr bwMode="auto">
            <a:xfrm>
              <a:off x="1548064" y="2886025"/>
              <a:ext cx="737936" cy="432414"/>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r>
              <a:br>
                <a:rPr lang="en-US" sz="1300" b="1" dirty="0">
                  <a:solidFill>
                    <a:schemeClr val="bg1"/>
                  </a:solidFill>
                  <a:latin typeface="+mj-lt"/>
                  <a:cs typeface="Times New Roman" charset="0"/>
                </a:rPr>
              </a:br>
              <a:r>
                <a:rPr lang="en-US" sz="1300" b="1" dirty="0">
                  <a:solidFill>
                    <a:schemeClr val="bg1"/>
                  </a:solidFill>
                  <a:latin typeface="+mj-lt"/>
                  <a:cs typeface="Times New Roman" charset="0"/>
                </a:rPr>
                <a:t> </a:t>
              </a:r>
              <a:r>
                <a:rPr lang="en-US" sz="1300" b="1" dirty="0" smtClean="0">
                  <a:latin typeface="+mj-lt"/>
                  <a:cs typeface="Times New Roman" charset="0"/>
                </a:rPr>
                <a:t>CA</a:t>
              </a:r>
              <a:endParaRPr lang="en-US" sz="1300" b="1" dirty="0">
                <a:latin typeface="+mj-lt"/>
                <a:cs typeface="Times New Roman" charset="0"/>
              </a:endParaRPr>
            </a:p>
          </p:txBody>
        </p:sp>
        <p:sp>
          <p:nvSpPr>
            <p:cNvPr id="215" name="Text - Arkansas"/>
            <p:cNvSpPr txBox="1">
              <a:spLocks noChangeArrowheads="1"/>
            </p:cNvSpPr>
            <p:nvPr/>
          </p:nvSpPr>
          <p:spPr bwMode="auto">
            <a:xfrm>
              <a:off x="5067192" y="3516263"/>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AR</a:t>
              </a:r>
              <a:endParaRPr lang="en-US" sz="1300" b="1" dirty="0">
                <a:solidFill>
                  <a:schemeClr val="bg1"/>
                </a:solidFill>
                <a:latin typeface="+mj-lt"/>
                <a:cs typeface="Times New Roman" charset="0"/>
              </a:endParaRPr>
            </a:p>
          </p:txBody>
        </p:sp>
        <p:sp>
          <p:nvSpPr>
            <p:cNvPr id="216" name="Text - Arizona"/>
            <p:cNvSpPr txBox="1">
              <a:spLocks noChangeArrowheads="1"/>
            </p:cNvSpPr>
            <p:nvPr/>
          </p:nvSpPr>
          <p:spPr bwMode="auto">
            <a:xfrm>
              <a:off x="2577993" y="3498037"/>
              <a:ext cx="546343" cy="356817"/>
            </a:xfrm>
            <a:prstGeom prst="rect">
              <a:avLst/>
            </a:prstGeom>
            <a:grpFill/>
            <a:ln w="9525">
              <a:noFill/>
              <a:miter lim="800000"/>
              <a:headEnd/>
              <a:tailEnd/>
            </a:ln>
          </p:spPr>
          <p:txBody>
            <a:bodyPr wrap="square" lIns="91429" tIns="45714" rIns="91429" bIns="45714">
              <a:spAutoFit/>
            </a:bodyPr>
            <a:lstStyle/>
            <a:p>
              <a:pPr marL="0" marR="0" lvl="0" indent="0" algn="ctr" defTabSz="914400" eaLnBrk="0" fontAlgn="auto" latinLnBrk="0" hangingPunct="0">
                <a:lnSpc>
                  <a:spcPct val="6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r>
              <a:br>
                <a:rPr kumimoji="0" lang="en-US" sz="1300" b="1" i="0" u="none" strike="noStrike" kern="0" cap="none" spc="0" normalizeH="0" baseline="0" noProof="0" dirty="0">
                  <a:ln>
                    <a:noFill/>
                  </a:ln>
                  <a:effectLst/>
                  <a:uLnTx/>
                  <a:uFillTx/>
                  <a:latin typeface="+mj-lt"/>
                  <a:cs typeface="Times New Roman" charset="0"/>
                </a:rPr>
              </a:br>
              <a:r>
                <a:rPr kumimoji="0" lang="en-US" sz="1300" b="1" i="0" u="none" strike="noStrike" kern="0" cap="none" spc="0" normalizeH="0" baseline="0" noProof="0" dirty="0" smtClean="0">
                  <a:ln>
                    <a:noFill/>
                  </a:ln>
                  <a:effectLst/>
                  <a:uLnTx/>
                  <a:uFillTx/>
                  <a:latin typeface="+mj-lt"/>
                  <a:cs typeface="Times New Roman" charset="0"/>
                </a:rPr>
                <a:t>AZ</a:t>
              </a:r>
              <a:endParaRPr kumimoji="0" lang="en-US" sz="1300" b="1" i="0" u="none" strike="noStrike" kern="0" cap="none" spc="0" normalizeH="0" baseline="0" noProof="0" dirty="0">
                <a:ln>
                  <a:noFill/>
                </a:ln>
                <a:effectLst/>
                <a:uLnTx/>
                <a:uFillTx/>
                <a:latin typeface="+mj-lt"/>
                <a:cs typeface="Times New Roman" charset="0"/>
              </a:endParaRPr>
            </a:p>
          </p:txBody>
        </p:sp>
        <p:sp>
          <p:nvSpPr>
            <p:cNvPr id="217" name="Text - Alaska"/>
            <p:cNvSpPr txBox="1">
              <a:spLocks noChangeArrowheads="1"/>
            </p:cNvSpPr>
            <p:nvPr/>
          </p:nvSpPr>
          <p:spPr bwMode="auto">
            <a:xfrm>
              <a:off x="379888" y="4070350"/>
              <a:ext cx="1219200" cy="432414"/>
            </a:xfrm>
            <a:prstGeom prst="rect">
              <a:avLst/>
            </a:prstGeom>
            <a:no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r>
              <a:br>
                <a:rPr kumimoji="0" lang="en-US" sz="1300" b="1" i="0" u="none" strike="noStrike" kern="0" cap="none" spc="0" normalizeH="0" baseline="0" noProof="0" dirty="0">
                  <a:ln>
                    <a:noFill/>
                  </a:ln>
                  <a:effectLst/>
                  <a:uLnTx/>
                  <a:uFillTx/>
                  <a:latin typeface="+mj-lt"/>
                  <a:cs typeface="Times New Roman" charset="0"/>
                </a:rPr>
              </a:br>
              <a:r>
                <a:rPr kumimoji="0" lang="en-US" sz="1300" b="1" i="0" u="none" strike="noStrike" kern="0" cap="none" spc="0" normalizeH="0" baseline="0" noProof="0" dirty="0" smtClean="0">
                  <a:ln>
                    <a:noFill/>
                  </a:ln>
                  <a:solidFill>
                    <a:schemeClr val="bg1"/>
                  </a:solidFill>
                  <a:effectLst/>
                  <a:uLnTx/>
                  <a:uFillTx/>
                  <a:latin typeface="+mj-lt"/>
                  <a:cs typeface="Times New Roman" charset="0"/>
                </a:rPr>
                <a:t>AK</a:t>
              </a:r>
              <a:endParaRPr kumimoji="0" lang="en-US" sz="1300" b="1" i="0" u="none" strike="noStrike" kern="0" cap="none" spc="0" normalizeH="0" baseline="0" noProof="0" dirty="0">
                <a:ln>
                  <a:noFill/>
                </a:ln>
                <a:solidFill>
                  <a:schemeClr val="bg1"/>
                </a:solidFill>
                <a:effectLst/>
                <a:uLnTx/>
                <a:uFillTx/>
                <a:latin typeface="+mj-lt"/>
                <a:cs typeface="Times New Roman" charset="0"/>
              </a:endParaRPr>
            </a:p>
          </p:txBody>
        </p:sp>
        <p:sp>
          <p:nvSpPr>
            <p:cNvPr id="218" name="Text - Wisconsin"/>
            <p:cNvSpPr txBox="1">
              <a:spLocks noChangeArrowheads="1"/>
            </p:cNvSpPr>
            <p:nvPr/>
          </p:nvSpPr>
          <p:spPr bwMode="auto">
            <a:xfrm>
              <a:off x="5189474" y="1934288"/>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WI</a:t>
              </a:r>
              <a:endParaRPr lang="en-US" sz="1300" b="1" dirty="0">
                <a:latin typeface="+mj-lt"/>
                <a:cs typeface="Times New Roman" charset="0"/>
              </a:endParaRPr>
            </a:p>
          </p:txBody>
        </p:sp>
        <p:sp>
          <p:nvSpPr>
            <p:cNvPr id="219" name="Text - West Virginia"/>
            <p:cNvSpPr txBox="1">
              <a:spLocks noChangeArrowheads="1"/>
            </p:cNvSpPr>
            <p:nvPr/>
          </p:nvSpPr>
          <p:spPr bwMode="auto">
            <a:xfrm>
              <a:off x="6461126" y="283363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WV</a:t>
              </a:r>
              <a:endParaRPr lang="en-US" sz="1300" b="1" dirty="0">
                <a:latin typeface="+mj-lt"/>
                <a:cs typeface="Times New Roman" charset="0"/>
              </a:endParaRPr>
            </a:p>
          </p:txBody>
        </p:sp>
        <p:sp>
          <p:nvSpPr>
            <p:cNvPr id="220" name="Text - Virginia"/>
            <p:cNvSpPr txBox="1">
              <a:spLocks noChangeArrowheads="1"/>
            </p:cNvSpPr>
            <p:nvPr/>
          </p:nvSpPr>
          <p:spPr bwMode="auto">
            <a:xfrm>
              <a:off x="6836918" y="2849069"/>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solidFill>
                    <a:schemeClr val="bg1"/>
                  </a:solidFill>
                  <a:latin typeface="+mj-lt"/>
                  <a:cs typeface="Times New Roman" charset="0"/>
                </a:rPr>
                <a:t>VA</a:t>
              </a:r>
              <a:endParaRPr lang="en-US" sz="1300" b="1" dirty="0">
                <a:solidFill>
                  <a:schemeClr val="bg1"/>
                </a:solidFill>
                <a:latin typeface="+mj-lt"/>
                <a:cs typeface="Times New Roman" charset="0"/>
              </a:endParaRPr>
            </a:p>
          </p:txBody>
        </p:sp>
        <p:sp>
          <p:nvSpPr>
            <p:cNvPr id="221" name="Text - Tennessee"/>
            <p:cNvSpPr txBox="1">
              <a:spLocks noChangeArrowheads="1"/>
            </p:cNvSpPr>
            <p:nvPr/>
          </p:nvSpPr>
          <p:spPr bwMode="auto">
            <a:xfrm>
              <a:off x="5846762" y="33305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TN</a:t>
              </a:r>
              <a:endParaRPr lang="en-US" sz="1300" b="1" dirty="0">
                <a:latin typeface="+mj-lt"/>
                <a:cs typeface="Times New Roman" charset="0"/>
              </a:endParaRPr>
            </a:p>
          </p:txBody>
        </p:sp>
        <p:sp>
          <p:nvSpPr>
            <p:cNvPr id="222" name="Text - South Carolina"/>
            <p:cNvSpPr txBox="1">
              <a:spLocks noChangeArrowheads="1"/>
            </p:cNvSpPr>
            <p:nvPr/>
          </p:nvSpPr>
          <p:spPr bwMode="auto">
            <a:xfrm>
              <a:off x="6661150" y="34734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t>
              </a:r>
              <a:r>
                <a:rPr lang="en-US" sz="1300" b="1" dirty="0" smtClean="0">
                  <a:latin typeface="+mj-lt"/>
                  <a:cs typeface="Times New Roman" charset="0"/>
                </a:rPr>
                <a:t>SC</a:t>
              </a:r>
              <a:endParaRPr lang="en-US" sz="1300" b="1" dirty="0">
                <a:latin typeface="+mj-lt"/>
                <a:cs typeface="Times New Roman" charset="0"/>
              </a:endParaRPr>
            </a:p>
          </p:txBody>
        </p:sp>
        <p:sp>
          <p:nvSpPr>
            <p:cNvPr id="223" name="Text - Ohio"/>
            <p:cNvSpPr txBox="1">
              <a:spLocks noChangeArrowheads="1"/>
            </p:cNvSpPr>
            <p:nvPr/>
          </p:nvSpPr>
          <p:spPr bwMode="auto">
            <a:xfrm>
              <a:off x="6145211" y="25304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OH</a:t>
              </a:r>
              <a:endParaRPr lang="en-US" sz="1300" b="1" dirty="0">
                <a:latin typeface="+mj-lt"/>
                <a:cs typeface="Times New Roman" charset="0"/>
              </a:endParaRPr>
            </a:p>
          </p:txBody>
        </p:sp>
        <p:sp>
          <p:nvSpPr>
            <p:cNvPr id="224" name="Text - North Carolina"/>
            <p:cNvSpPr txBox="1">
              <a:spLocks noChangeArrowheads="1"/>
            </p:cNvSpPr>
            <p:nvPr/>
          </p:nvSpPr>
          <p:spPr bwMode="auto">
            <a:xfrm>
              <a:off x="6824661" y="3179713"/>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solidFill>
                    <a:schemeClr val="bg1"/>
                  </a:solidFill>
                  <a:latin typeface="+mj-lt"/>
                  <a:cs typeface="Times New Roman" charset="0"/>
                </a:rPr>
                <a:t>NC</a:t>
              </a:r>
              <a:endParaRPr lang="en-US" sz="1300" b="1" dirty="0">
                <a:solidFill>
                  <a:schemeClr val="bg1"/>
                </a:solidFill>
                <a:latin typeface="+mj-lt"/>
                <a:cs typeface="Times New Roman" charset="0"/>
              </a:endParaRPr>
            </a:p>
          </p:txBody>
        </p:sp>
        <p:sp>
          <p:nvSpPr>
            <p:cNvPr id="225" name="Text - Missouri"/>
            <p:cNvSpPr txBox="1">
              <a:spLocks noChangeArrowheads="1"/>
            </p:cNvSpPr>
            <p:nvPr/>
          </p:nvSpPr>
          <p:spPr bwMode="auto">
            <a:xfrm>
              <a:off x="5016393" y="2982863"/>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MO</a:t>
              </a:r>
              <a:endParaRPr lang="en-US" sz="1300" b="1" dirty="0">
                <a:latin typeface="+mj-lt"/>
                <a:cs typeface="Times New Roman" charset="0"/>
              </a:endParaRPr>
            </a:p>
          </p:txBody>
        </p:sp>
        <p:sp>
          <p:nvSpPr>
            <p:cNvPr id="226" name="Text - Mississippi"/>
            <p:cNvSpPr txBox="1">
              <a:spLocks noChangeArrowheads="1"/>
            </p:cNvSpPr>
            <p:nvPr/>
          </p:nvSpPr>
          <p:spPr bwMode="auto">
            <a:xfrm>
              <a:off x="5430836" y="38036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MS</a:t>
              </a:r>
              <a:endParaRPr lang="en-US" sz="1300" b="1" dirty="0">
                <a:latin typeface="+mj-lt"/>
                <a:cs typeface="Times New Roman" charset="0"/>
              </a:endParaRPr>
            </a:p>
          </p:txBody>
        </p:sp>
        <p:sp>
          <p:nvSpPr>
            <p:cNvPr id="227" name="Text - Minnesota"/>
            <p:cNvSpPr txBox="1">
              <a:spLocks noChangeArrowheads="1"/>
            </p:cNvSpPr>
            <p:nvPr/>
          </p:nvSpPr>
          <p:spPr bwMode="auto">
            <a:xfrm>
              <a:off x="4448174" y="1603326"/>
              <a:ext cx="1219200" cy="432414"/>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r>
              <a:br>
                <a:rPr lang="en-US" sz="1300" b="1" dirty="0">
                  <a:latin typeface="+mj-lt"/>
                  <a:cs typeface="Times New Roman" charset="0"/>
                </a:rPr>
              </a:br>
              <a:r>
                <a:rPr lang="en-US" sz="1300" b="1" dirty="0">
                  <a:latin typeface="+mj-lt"/>
                  <a:cs typeface="Times New Roman" charset="0"/>
                </a:rPr>
                <a:t> </a:t>
              </a:r>
              <a:r>
                <a:rPr lang="en-US" sz="1300" b="1" dirty="0" smtClean="0">
                  <a:solidFill>
                    <a:schemeClr val="bg1"/>
                  </a:solidFill>
                  <a:latin typeface="+mj-lt"/>
                  <a:cs typeface="Times New Roman" charset="0"/>
                </a:rPr>
                <a:t>MN</a:t>
              </a:r>
              <a:endParaRPr lang="en-US" sz="1300" b="1" dirty="0">
                <a:solidFill>
                  <a:schemeClr val="bg1"/>
                </a:solidFill>
                <a:latin typeface="+mj-lt"/>
                <a:cs typeface="Times New Roman" charset="0"/>
              </a:endParaRPr>
            </a:p>
          </p:txBody>
        </p:sp>
        <p:sp>
          <p:nvSpPr>
            <p:cNvPr id="228" name="Text - Michigan"/>
            <p:cNvSpPr txBox="1">
              <a:spLocks noChangeArrowheads="1"/>
            </p:cNvSpPr>
            <p:nvPr/>
          </p:nvSpPr>
          <p:spPr bwMode="auto">
            <a:xfrm>
              <a:off x="5889626" y="210338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MI</a:t>
              </a:r>
              <a:endParaRPr lang="en-US" sz="1300" b="1" dirty="0">
                <a:solidFill>
                  <a:schemeClr val="bg1"/>
                </a:solidFill>
                <a:latin typeface="+mj-lt"/>
                <a:cs typeface="Times New Roman" charset="0"/>
              </a:endParaRPr>
            </a:p>
          </p:txBody>
        </p:sp>
        <p:sp>
          <p:nvSpPr>
            <p:cNvPr id="229" name="Text - Kentucky"/>
            <p:cNvSpPr txBox="1">
              <a:spLocks noChangeArrowheads="1"/>
            </p:cNvSpPr>
            <p:nvPr/>
          </p:nvSpPr>
          <p:spPr bwMode="auto">
            <a:xfrm>
              <a:off x="6024561" y="30273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KY</a:t>
              </a:r>
              <a:endParaRPr lang="en-US" sz="1300" b="1" dirty="0">
                <a:solidFill>
                  <a:schemeClr val="bg1"/>
                </a:solidFill>
                <a:latin typeface="+mj-lt"/>
                <a:cs typeface="Times New Roman" charset="0"/>
              </a:endParaRPr>
            </a:p>
          </p:txBody>
        </p:sp>
        <p:sp>
          <p:nvSpPr>
            <p:cNvPr id="230" name="Text - Iowa"/>
            <p:cNvSpPr txBox="1">
              <a:spLocks noChangeArrowheads="1"/>
            </p:cNvSpPr>
            <p:nvPr/>
          </p:nvSpPr>
          <p:spPr bwMode="auto">
            <a:xfrm>
              <a:off x="4841875" y="241453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IA</a:t>
              </a:r>
              <a:endParaRPr lang="en-US" sz="1300" b="1" dirty="0">
                <a:solidFill>
                  <a:schemeClr val="bg1"/>
                </a:solidFill>
                <a:latin typeface="+mj-lt"/>
                <a:cs typeface="Times New Roman" charset="0"/>
              </a:endParaRPr>
            </a:p>
          </p:txBody>
        </p:sp>
        <p:sp>
          <p:nvSpPr>
            <p:cNvPr id="231" name="Text - Indiana"/>
            <p:cNvSpPr txBox="1">
              <a:spLocks noChangeArrowheads="1"/>
            </p:cNvSpPr>
            <p:nvPr/>
          </p:nvSpPr>
          <p:spPr bwMode="auto">
            <a:xfrm>
              <a:off x="5765799" y="26574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IN</a:t>
              </a:r>
              <a:endParaRPr lang="en-US" sz="1300" b="1" dirty="0">
                <a:solidFill>
                  <a:schemeClr val="bg1"/>
                </a:solidFill>
                <a:latin typeface="+mj-lt"/>
                <a:cs typeface="Times New Roman" charset="0"/>
              </a:endParaRPr>
            </a:p>
          </p:txBody>
        </p:sp>
        <p:sp>
          <p:nvSpPr>
            <p:cNvPr id="232" name="Text - Illinois"/>
            <p:cNvSpPr txBox="1">
              <a:spLocks noChangeArrowheads="1"/>
            </p:cNvSpPr>
            <p:nvPr/>
          </p:nvSpPr>
          <p:spPr bwMode="auto">
            <a:xfrm>
              <a:off x="5365750" y="2670126"/>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t>
              </a:r>
              <a:r>
                <a:rPr lang="en-US" sz="1300" b="1" dirty="0" smtClean="0">
                  <a:solidFill>
                    <a:schemeClr val="bg1"/>
                  </a:solidFill>
                  <a:latin typeface="+mj-lt"/>
                  <a:cs typeface="Times New Roman" charset="0"/>
                </a:rPr>
                <a:t>IL</a:t>
              </a:r>
              <a:endParaRPr lang="en-US" sz="1300" b="1" dirty="0">
                <a:solidFill>
                  <a:schemeClr val="bg1"/>
                </a:solidFill>
                <a:latin typeface="+mj-lt"/>
                <a:cs typeface="Times New Roman" charset="0"/>
              </a:endParaRPr>
            </a:p>
          </p:txBody>
        </p:sp>
        <p:sp>
          <p:nvSpPr>
            <p:cNvPr id="233" name="Text - Georgia"/>
            <p:cNvSpPr txBox="1">
              <a:spLocks noChangeArrowheads="1"/>
            </p:cNvSpPr>
            <p:nvPr/>
          </p:nvSpPr>
          <p:spPr bwMode="auto">
            <a:xfrm>
              <a:off x="6365875" y="3778201"/>
              <a:ext cx="693737"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effectLst/>
                  <a:uLnTx/>
                  <a:uFillTx/>
                  <a:latin typeface="+mj-lt"/>
                  <a:cs typeface="Times New Roman" charset="0"/>
                </a:rPr>
                <a:t>GA</a:t>
              </a:r>
              <a:endParaRPr kumimoji="0" lang="en-US" sz="1300" b="1" i="0" u="none" strike="noStrike" kern="0" cap="none" spc="0" normalizeH="0" baseline="0" noProof="0" dirty="0">
                <a:ln>
                  <a:noFill/>
                </a:ln>
                <a:effectLst/>
                <a:uLnTx/>
                <a:uFillTx/>
                <a:latin typeface="+mj-lt"/>
                <a:cs typeface="Times New Roman" charset="0"/>
              </a:endParaRPr>
            </a:p>
          </p:txBody>
        </p:sp>
        <p:sp>
          <p:nvSpPr>
            <p:cNvPr id="234" name="Text - Florida"/>
            <p:cNvSpPr txBox="1">
              <a:spLocks noChangeArrowheads="1"/>
            </p:cNvSpPr>
            <p:nvPr/>
          </p:nvSpPr>
          <p:spPr bwMode="auto">
            <a:xfrm>
              <a:off x="6724650" y="4367163"/>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FL</a:t>
              </a:r>
              <a:endParaRPr lang="en-US" sz="1300" b="1" dirty="0">
                <a:latin typeface="+mj-lt"/>
                <a:cs typeface="Times New Roman" charset="0"/>
              </a:endParaRPr>
            </a:p>
          </p:txBody>
        </p:sp>
        <p:sp>
          <p:nvSpPr>
            <p:cNvPr id="235" name="Text - Alabama"/>
            <p:cNvSpPr txBox="1">
              <a:spLocks noChangeArrowheads="1"/>
            </p:cNvSpPr>
            <p:nvPr/>
          </p:nvSpPr>
          <p:spPr bwMode="auto">
            <a:xfrm>
              <a:off x="5846762" y="37909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AL</a:t>
              </a:r>
              <a:endParaRPr lang="en-US" sz="1300" b="1" dirty="0">
                <a:solidFill>
                  <a:schemeClr val="bg1"/>
                </a:solidFill>
                <a:latin typeface="+mj-lt"/>
                <a:cs typeface="Times New Roman" charset="0"/>
              </a:endParaRPr>
            </a:p>
          </p:txBody>
        </p:sp>
        <p:sp>
          <p:nvSpPr>
            <p:cNvPr id="236" name="Text - Vermont"/>
            <p:cNvSpPr txBox="1">
              <a:spLocks noChangeArrowheads="1"/>
            </p:cNvSpPr>
            <p:nvPr/>
          </p:nvSpPr>
          <p:spPr bwMode="auto">
            <a:xfrm>
              <a:off x="6805612" y="1289000"/>
              <a:ext cx="9366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VT</a:t>
              </a:r>
              <a:endParaRPr lang="en-US" sz="1300" b="1" dirty="0">
                <a:latin typeface="+mj-lt"/>
                <a:cs typeface="Times New Roman" charset="0"/>
              </a:endParaRPr>
            </a:p>
          </p:txBody>
        </p:sp>
        <p:sp>
          <p:nvSpPr>
            <p:cNvPr id="237" name="Text - Pennsylvania"/>
            <p:cNvSpPr txBox="1">
              <a:spLocks noChangeArrowheads="1"/>
            </p:cNvSpPr>
            <p:nvPr/>
          </p:nvSpPr>
          <p:spPr bwMode="auto">
            <a:xfrm>
              <a:off x="6656832" y="2313382"/>
              <a:ext cx="8350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PA</a:t>
              </a:r>
              <a:endParaRPr lang="en-US" sz="1300" b="1" dirty="0">
                <a:latin typeface="+mj-lt"/>
                <a:cs typeface="Times New Roman" charset="0"/>
              </a:endParaRPr>
            </a:p>
          </p:txBody>
        </p:sp>
        <p:sp>
          <p:nvSpPr>
            <p:cNvPr id="238" name="Text - New York"/>
            <p:cNvSpPr txBox="1">
              <a:spLocks noChangeArrowheads="1"/>
            </p:cNvSpPr>
            <p:nvPr/>
          </p:nvSpPr>
          <p:spPr bwMode="auto">
            <a:xfrm>
              <a:off x="6951661" y="1900187"/>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NY</a:t>
              </a:r>
              <a:endParaRPr lang="en-US" sz="1300" b="1" dirty="0">
                <a:latin typeface="+mj-lt"/>
                <a:cs typeface="Times New Roman" charset="0"/>
              </a:endParaRPr>
            </a:p>
          </p:txBody>
        </p:sp>
        <p:sp>
          <p:nvSpPr>
            <p:cNvPr id="239" name="Text - New Jersey"/>
            <p:cNvSpPr txBox="1">
              <a:spLocks noChangeArrowheads="1"/>
            </p:cNvSpPr>
            <p:nvPr/>
          </p:nvSpPr>
          <p:spPr bwMode="auto">
            <a:xfrm>
              <a:off x="7690534" y="2366143"/>
              <a:ext cx="421929"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NJ</a:t>
              </a:r>
              <a:endParaRPr lang="en-US" sz="1300" b="1" dirty="0">
                <a:latin typeface="+mj-lt"/>
                <a:cs typeface="Times New Roman" charset="0"/>
              </a:endParaRPr>
            </a:p>
          </p:txBody>
        </p:sp>
        <p:sp>
          <p:nvSpPr>
            <p:cNvPr id="240" name="Text - New Hampshire"/>
            <p:cNvSpPr txBox="1">
              <a:spLocks noChangeArrowheads="1"/>
            </p:cNvSpPr>
            <p:nvPr/>
          </p:nvSpPr>
          <p:spPr bwMode="auto">
            <a:xfrm>
              <a:off x="8002586" y="1659001"/>
              <a:ext cx="39846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NH</a:t>
              </a:r>
              <a:endParaRPr lang="en-US" sz="1300" b="1" dirty="0">
                <a:latin typeface="+mj-lt"/>
                <a:cs typeface="Times New Roman" charset="0"/>
              </a:endParaRPr>
            </a:p>
          </p:txBody>
        </p:sp>
        <p:sp>
          <p:nvSpPr>
            <p:cNvPr id="241" name="Text - Massachusetts"/>
            <p:cNvSpPr txBox="1">
              <a:spLocks noChangeArrowheads="1"/>
            </p:cNvSpPr>
            <p:nvPr/>
          </p:nvSpPr>
          <p:spPr bwMode="auto">
            <a:xfrm>
              <a:off x="8016767" y="1889552"/>
              <a:ext cx="44143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MA</a:t>
              </a:r>
              <a:endParaRPr lang="en-US" sz="1300" b="1" dirty="0">
                <a:latin typeface="+mj-lt"/>
                <a:cs typeface="Times New Roman" charset="0"/>
              </a:endParaRPr>
            </a:p>
          </p:txBody>
        </p:sp>
        <p:sp>
          <p:nvSpPr>
            <p:cNvPr id="242" name="Text - Maine"/>
            <p:cNvSpPr txBox="1">
              <a:spLocks noChangeArrowheads="1"/>
            </p:cNvSpPr>
            <p:nvPr/>
          </p:nvSpPr>
          <p:spPr bwMode="auto">
            <a:xfrm>
              <a:off x="7550150" y="1360487"/>
              <a:ext cx="66664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ME</a:t>
              </a:r>
              <a:endParaRPr lang="en-US" sz="1300" b="1" dirty="0">
                <a:latin typeface="+mj-lt"/>
                <a:cs typeface="Times New Roman" charset="0"/>
              </a:endParaRPr>
            </a:p>
          </p:txBody>
        </p:sp>
        <p:sp>
          <p:nvSpPr>
            <p:cNvPr id="243" name="Text - District of Columbia"/>
            <p:cNvSpPr txBox="1">
              <a:spLocks noChangeArrowheads="1"/>
            </p:cNvSpPr>
            <p:nvPr/>
          </p:nvSpPr>
          <p:spPr bwMode="auto">
            <a:xfrm>
              <a:off x="7611955" y="2927000"/>
              <a:ext cx="628650" cy="292376"/>
            </a:xfrm>
            <a:prstGeom prst="rect">
              <a:avLst/>
            </a:prstGeom>
            <a:grpFill/>
            <a:ln w="9525">
              <a:noFill/>
              <a:miter lim="800000"/>
              <a:headEnd/>
              <a:tailEnd/>
            </a:ln>
          </p:spPr>
          <p:txBody>
            <a:bodyPr wrap="square" lIns="91429" tIns="45714" rIns="91429" bIns="45714">
              <a:spAutoFit/>
            </a:bodyPr>
            <a:lstStyle/>
            <a:p>
              <a:pPr eaLnBrk="0" hangingPunct="0"/>
              <a:r>
                <a:rPr lang="en-US" sz="1300" b="1" dirty="0" smtClean="0">
                  <a:latin typeface="+mj-lt"/>
                  <a:cs typeface="Times New Roman" charset="0"/>
                </a:rPr>
                <a:t>  DC  </a:t>
              </a:r>
              <a:endParaRPr lang="en-US" sz="1300" b="1" dirty="0">
                <a:latin typeface="+mj-lt"/>
                <a:cs typeface="Times New Roman" charset="0"/>
              </a:endParaRPr>
            </a:p>
          </p:txBody>
        </p:sp>
        <p:sp>
          <p:nvSpPr>
            <p:cNvPr id="244" name="Text - Connecticut"/>
            <p:cNvSpPr txBox="1">
              <a:spLocks noChangeArrowheads="1"/>
            </p:cNvSpPr>
            <p:nvPr/>
          </p:nvSpPr>
          <p:spPr bwMode="auto">
            <a:xfrm>
              <a:off x="7716278" y="2195463"/>
              <a:ext cx="563109"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CT</a:t>
              </a:r>
              <a:endParaRPr lang="en-US" sz="1300" b="1" dirty="0">
                <a:latin typeface="+mj-lt"/>
                <a:cs typeface="Times New Roman" charset="0"/>
              </a:endParaRPr>
            </a:p>
          </p:txBody>
        </p:sp>
        <p:sp>
          <p:nvSpPr>
            <p:cNvPr id="245" name="Text - Delaware"/>
            <p:cNvSpPr txBox="1">
              <a:spLocks noChangeArrowheads="1"/>
            </p:cNvSpPr>
            <p:nvPr/>
          </p:nvSpPr>
          <p:spPr bwMode="auto">
            <a:xfrm>
              <a:off x="7641218" y="2527250"/>
              <a:ext cx="492230"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DE</a:t>
              </a:r>
              <a:endParaRPr lang="en-US" sz="1300" b="1" dirty="0">
                <a:latin typeface="+mj-lt"/>
                <a:cs typeface="Times New Roman" charset="0"/>
              </a:endParaRPr>
            </a:p>
          </p:txBody>
        </p:sp>
        <p:sp>
          <p:nvSpPr>
            <p:cNvPr id="246" name="Text - Rhode Island"/>
            <p:cNvSpPr txBox="1">
              <a:spLocks noChangeArrowheads="1"/>
            </p:cNvSpPr>
            <p:nvPr/>
          </p:nvSpPr>
          <p:spPr bwMode="auto">
            <a:xfrm>
              <a:off x="8058944" y="2074043"/>
              <a:ext cx="338136" cy="262367"/>
            </a:xfrm>
            <a:prstGeom prst="rect">
              <a:avLst/>
            </a:prstGeom>
            <a:grpFill/>
            <a:ln w="9525">
              <a:noFill/>
              <a:miter lim="800000"/>
              <a:headEnd/>
              <a:tailEnd/>
            </a:ln>
          </p:spPr>
          <p:txBody>
            <a:bodyPr wrap="square" lIns="91429" tIns="45714" rIns="91429" bIns="45714">
              <a:spAutoFit/>
            </a:bodyPr>
            <a:lstStyle/>
            <a:p>
              <a:pPr eaLnBrk="0" hangingPunct="0">
                <a:lnSpc>
                  <a:spcPct val="85000"/>
                </a:lnSpc>
                <a:spcBef>
                  <a:spcPct val="50000"/>
                </a:spcBef>
              </a:pPr>
              <a:r>
                <a:rPr lang="en-US" sz="1300" b="1" dirty="0" smtClean="0">
                  <a:latin typeface="+mj-lt"/>
                  <a:cs typeface="Times New Roman" charset="0"/>
                </a:rPr>
                <a:t>RI</a:t>
              </a:r>
              <a:endParaRPr lang="en-US" sz="1300" b="1" dirty="0">
                <a:latin typeface="+mj-lt"/>
                <a:cs typeface="Times New Roman" charset="0"/>
              </a:endParaRPr>
            </a:p>
          </p:txBody>
        </p:sp>
        <p:sp>
          <p:nvSpPr>
            <p:cNvPr id="247" name="Text - Maryland"/>
            <p:cNvSpPr txBox="1">
              <a:spLocks noChangeArrowheads="1"/>
            </p:cNvSpPr>
            <p:nvPr/>
          </p:nvSpPr>
          <p:spPr bwMode="auto">
            <a:xfrm>
              <a:off x="7716278" y="2698750"/>
              <a:ext cx="442227"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MD</a:t>
              </a:r>
              <a:endParaRPr lang="en-US" sz="1300" b="1" dirty="0">
                <a:latin typeface="+mj-lt"/>
                <a:cs typeface="Times New Roman" charset="0"/>
              </a:endParaRPr>
            </a:p>
          </p:txBody>
        </p:sp>
      </p:grpSp>
      <p:sp>
        <p:nvSpPr>
          <p:cNvPr id="131" name="Rectangle 131"/>
          <p:cNvSpPr>
            <a:spLocks noChangeArrowheads="1"/>
          </p:cNvSpPr>
          <p:nvPr/>
        </p:nvSpPr>
        <p:spPr bwMode="auto">
          <a:xfrm>
            <a:off x="129340" y="2812264"/>
            <a:ext cx="152400" cy="152400"/>
          </a:xfrm>
          <a:prstGeom prst="rect">
            <a:avLst/>
          </a:prstGeom>
          <a:solidFill>
            <a:schemeClr val="accent5">
              <a:lumMod val="20000"/>
              <a:lumOff val="80000"/>
            </a:schemeClr>
          </a:solidFill>
          <a:ln w="9525">
            <a:solidFill>
              <a:srgbClr val="000000"/>
            </a:solidFill>
            <a:miter lim="800000"/>
            <a:headEnd/>
            <a:tailEnd/>
          </a:ln>
          <a:effectLst/>
        </p:spPr>
        <p:txBody>
          <a:bodyPr wrap="none" anchor="ctr"/>
          <a:lstStyle/>
          <a:p>
            <a:endParaRPr lang="en-US" sz="1200" b="1" dirty="0">
              <a:solidFill>
                <a:srgbClr val="000000"/>
              </a:solidFill>
              <a:latin typeface="+mj-lt"/>
              <a:cs typeface="Calibri" pitchFamily="34" charset="0"/>
            </a:endParaRPr>
          </a:p>
        </p:txBody>
      </p:sp>
      <p:sp>
        <p:nvSpPr>
          <p:cNvPr id="132" name="Rectangle 132"/>
          <p:cNvSpPr>
            <a:spLocks noChangeArrowheads="1"/>
          </p:cNvSpPr>
          <p:nvPr/>
        </p:nvSpPr>
        <p:spPr bwMode="auto">
          <a:xfrm>
            <a:off x="129341" y="3318382"/>
            <a:ext cx="152400" cy="152400"/>
          </a:xfrm>
          <a:prstGeom prst="rect">
            <a:avLst/>
          </a:prstGeom>
          <a:solidFill>
            <a:schemeClr val="accent4"/>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srgbClr val="000000"/>
              </a:solidFill>
              <a:effectLst/>
              <a:uLnTx/>
              <a:uFillTx/>
              <a:latin typeface="+mj-lt"/>
              <a:cs typeface="Calibri" pitchFamily="34" charset="0"/>
            </a:endParaRPr>
          </a:p>
        </p:txBody>
      </p:sp>
      <p:sp>
        <p:nvSpPr>
          <p:cNvPr id="133" name="Text Box 133"/>
          <p:cNvSpPr txBox="1">
            <a:spLocks noChangeArrowheads="1"/>
          </p:cNvSpPr>
          <p:nvPr/>
        </p:nvSpPr>
        <p:spPr bwMode="auto">
          <a:xfrm>
            <a:off x="281740" y="2982559"/>
            <a:ext cx="1559145" cy="276999"/>
          </a:xfrm>
          <a:prstGeom prst="rect">
            <a:avLst/>
          </a:prstGeom>
          <a:noFill/>
          <a:ln w="9525">
            <a:noFill/>
            <a:miter lim="800000"/>
            <a:headEnd/>
            <a:tailEnd/>
          </a:ln>
          <a:effectLst/>
        </p:spPr>
        <p:txBody>
          <a:bodyPr wrap="none">
            <a:spAutoFit/>
          </a:bodyPr>
          <a:lstStyle/>
          <a:p>
            <a:pPr algn="l"/>
            <a:r>
              <a:rPr lang="en-US" sz="1200" dirty="0" smtClean="0">
                <a:solidFill>
                  <a:srgbClr val="000000"/>
                </a:solidFill>
                <a:latin typeface="+mj-lt"/>
                <a:cs typeface="Calibri" pitchFamily="34" charset="0"/>
              </a:rPr>
              <a:t>35%- 45% (8 states)</a:t>
            </a:r>
            <a:endParaRPr lang="en-US" sz="1200" dirty="0">
              <a:solidFill>
                <a:srgbClr val="000000"/>
              </a:solidFill>
              <a:latin typeface="+mj-lt"/>
              <a:cs typeface="Calibri" pitchFamily="34" charset="0"/>
            </a:endParaRPr>
          </a:p>
        </p:txBody>
      </p:sp>
      <p:sp>
        <p:nvSpPr>
          <p:cNvPr id="134" name="Rectangle 134"/>
          <p:cNvSpPr>
            <a:spLocks noChangeArrowheads="1"/>
          </p:cNvSpPr>
          <p:nvPr/>
        </p:nvSpPr>
        <p:spPr bwMode="auto">
          <a:xfrm>
            <a:off x="130756" y="3565330"/>
            <a:ext cx="152400" cy="152400"/>
          </a:xfrm>
          <a:prstGeom prst="rect">
            <a:avLst/>
          </a:prstGeom>
          <a:solidFill>
            <a:schemeClr val="accent2"/>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262" name="Text Box 135"/>
          <p:cNvSpPr txBox="1">
            <a:spLocks noChangeArrowheads="1"/>
          </p:cNvSpPr>
          <p:nvPr/>
        </p:nvSpPr>
        <p:spPr bwMode="auto">
          <a:xfrm>
            <a:off x="281740" y="2739114"/>
            <a:ext cx="1841979" cy="276999"/>
          </a:xfrm>
          <a:prstGeom prst="rect">
            <a:avLst/>
          </a:prstGeom>
          <a:noFill/>
          <a:ln w="9525">
            <a:noFill/>
            <a:miter lim="800000"/>
            <a:headEnd/>
            <a:tailEnd/>
          </a:ln>
          <a:effectLst/>
        </p:spPr>
        <p:txBody>
          <a:bodyPr wrap="none">
            <a:spAutoFit/>
          </a:bodyPr>
          <a:lstStyle/>
          <a:p>
            <a:pPr algn="l"/>
            <a:r>
              <a:rPr lang="en-US" sz="1200" dirty="0" smtClean="0">
                <a:solidFill>
                  <a:srgbClr val="000000"/>
                </a:solidFill>
                <a:latin typeface="+mj-lt"/>
                <a:cs typeface="Calibri" pitchFamily="34" charset="0"/>
              </a:rPr>
              <a:t>Less than 35% (5 states)</a:t>
            </a:r>
            <a:endParaRPr lang="en-US" sz="1200" dirty="0">
              <a:solidFill>
                <a:srgbClr val="000000"/>
              </a:solidFill>
              <a:latin typeface="+mj-lt"/>
              <a:cs typeface="Calibri" pitchFamily="34" charset="0"/>
            </a:endParaRPr>
          </a:p>
        </p:txBody>
      </p:sp>
      <p:sp>
        <p:nvSpPr>
          <p:cNvPr id="263" name="Text Box 136"/>
          <p:cNvSpPr txBox="1">
            <a:spLocks noChangeArrowheads="1"/>
          </p:cNvSpPr>
          <p:nvPr/>
        </p:nvSpPr>
        <p:spPr bwMode="auto">
          <a:xfrm>
            <a:off x="283156" y="3256755"/>
            <a:ext cx="1647310" cy="276999"/>
          </a:xfrm>
          <a:prstGeom prst="rect">
            <a:avLst/>
          </a:prstGeom>
          <a:noFill/>
          <a:ln w="9525">
            <a:noFill/>
            <a:miter lim="800000"/>
            <a:headEnd/>
            <a:tailEnd/>
          </a:ln>
          <a:effectLst/>
        </p:spPr>
        <p:txBody>
          <a:bodyPr wrap="none">
            <a:spAutoFit/>
          </a:bodyPr>
          <a:lstStyle/>
          <a:p>
            <a:pPr algn="l"/>
            <a:r>
              <a:rPr lang="en-US" sz="1200" dirty="0" smtClean="0">
                <a:solidFill>
                  <a:srgbClr val="000000"/>
                </a:solidFill>
                <a:latin typeface="+mj-lt"/>
                <a:cs typeface="Calibri" pitchFamily="34" charset="0"/>
              </a:rPr>
              <a:t>45%- 55% (13 states)</a:t>
            </a:r>
            <a:endParaRPr lang="en-US" sz="1200" dirty="0">
              <a:solidFill>
                <a:srgbClr val="000000"/>
              </a:solidFill>
              <a:latin typeface="+mj-lt"/>
              <a:cs typeface="Calibri" pitchFamily="34" charset="0"/>
            </a:endParaRPr>
          </a:p>
        </p:txBody>
      </p:sp>
      <p:sp>
        <p:nvSpPr>
          <p:cNvPr id="264" name="Rectangle 131"/>
          <p:cNvSpPr>
            <a:spLocks noChangeArrowheads="1"/>
          </p:cNvSpPr>
          <p:nvPr/>
        </p:nvSpPr>
        <p:spPr bwMode="auto">
          <a:xfrm>
            <a:off x="129341" y="3060248"/>
            <a:ext cx="152400" cy="152400"/>
          </a:xfrm>
          <a:prstGeom prst="rect">
            <a:avLst/>
          </a:prstGeom>
          <a:solidFill>
            <a:schemeClr val="accent5"/>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40">
                  <a:lumMod val="50000"/>
                </a:srgbClr>
              </a:solidFill>
              <a:effectLst/>
              <a:uLnTx/>
              <a:uFillTx/>
              <a:latin typeface="+mj-lt"/>
              <a:cs typeface="Calibri" pitchFamily="34" charset="0"/>
            </a:endParaRPr>
          </a:p>
        </p:txBody>
      </p:sp>
      <p:sp>
        <p:nvSpPr>
          <p:cNvPr id="265" name="Text Box 136"/>
          <p:cNvSpPr txBox="1">
            <a:spLocks noChangeArrowheads="1"/>
          </p:cNvSpPr>
          <p:nvPr/>
        </p:nvSpPr>
        <p:spPr bwMode="auto">
          <a:xfrm>
            <a:off x="283156" y="3760533"/>
            <a:ext cx="1953035" cy="276999"/>
          </a:xfrm>
          <a:prstGeom prst="rect">
            <a:avLst/>
          </a:prstGeom>
          <a:noFill/>
          <a:ln w="9525">
            <a:noFill/>
            <a:miter lim="800000"/>
            <a:headEnd/>
            <a:tailEnd/>
          </a:ln>
          <a:effectLst/>
        </p:spPr>
        <p:txBody>
          <a:bodyPr wrap="none">
            <a:spAutoFit/>
          </a:bodyPr>
          <a:lstStyle/>
          <a:p>
            <a:pPr algn="l"/>
            <a:r>
              <a:rPr lang="en-US" sz="1200" dirty="0" smtClean="0">
                <a:solidFill>
                  <a:srgbClr val="000000"/>
                </a:solidFill>
                <a:latin typeface="+mj-lt"/>
                <a:cs typeface="Calibri" pitchFamily="34" charset="0"/>
              </a:rPr>
              <a:t>More than 65% (17 states)</a:t>
            </a:r>
            <a:endParaRPr lang="en-US" sz="1200" dirty="0">
              <a:solidFill>
                <a:srgbClr val="000000"/>
              </a:solidFill>
              <a:latin typeface="+mj-lt"/>
              <a:cs typeface="Calibri" pitchFamily="34" charset="0"/>
            </a:endParaRPr>
          </a:p>
        </p:txBody>
      </p:sp>
      <p:sp>
        <p:nvSpPr>
          <p:cNvPr id="267" name="Rectangle 134"/>
          <p:cNvSpPr>
            <a:spLocks noChangeArrowheads="1"/>
          </p:cNvSpPr>
          <p:nvPr/>
        </p:nvSpPr>
        <p:spPr bwMode="auto">
          <a:xfrm>
            <a:off x="130756" y="3827969"/>
            <a:ext cx="152400" cy="152400"/>
          </a:xfrm>
          <a:prstGeom prst="rect">
            <a:avLst/>
          </a:prstGeom>
          <a:solidFill>
            <a:schemeClr val="accent1"/>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268" name="Text Box 136"/>
          <p:cNvSpPr txBox="1">
            <a:spLocks noChangeArrowheads="1"/>
          </p:cNvSpPr>
          <p:nvPr/>
        </p:nvSpPr>
        <p:spPr bwMode="auto">
          <a:xfrm>
            <a:off x="281741" y="3497604"/>
            <a:ext cx="1559145" cy="276999"/>
          </a:xfrm>
          <a:prstGeom prst="rect">
            <a:avLst/>
          </a:prstGeom>
          <a:noFill/>
          <a:ln w="9525">
            <a:noFill/>
            <a:miter lim="800000"/>
            <a:headEnd/>
            <a:tailEnd/>
          </a:ln>
          <a:effectLst/>
        </p:spPr>
        <p:txBody>
          <a:bodyPr wrap="none">
            <a:spAutoFit/>
          </a:bodyPr>
          <a:lstStyle/>
          <a:p>
            <a:pPr algn="l"/>
            <a:r>
              <a:rPr lang="en-US" sz="1200" dirty="0" smtClean="0">
                <a:solidFill>
                  <a:srgbClr val="000000"/>
                </a:solidFill>
                <a:latin typeface="+mj-lt"/>
                <a:cs typeface="Calibri" pitchFamily="34" charset="0"/>
              </a:rPr>
              <a:t>55%- 65% (7 states)</a:t>
            </a:r>
            <a:endParaRPr lang="en-US" sz="1200" dirty="0">
              <a:solidFill>
                <a:srgbClr val="000000"/>
              </a:solidFill>
              <a:latin typeface="+mj-lt"/>
              <a:cs typeface="Calibri" pitchFamily="34" charset="0"/>
            </a:endParaRPr>
          </a:p>
        </p:txBody>
      </p:sp>
      <p:sp>
        <p:nvSpPr>
          <p:cNvPr id="3" name="TextBox 2"/>
          <p:cNvSpPr txBox="1"/>
          <p:nvPr/>
        </p:nvSpPr>
        <p:spPr>
          <a:xfrm>
            <a:off x="-73963" y="2491149"/>
            <a:ext cx="2393939" cy="276999"/>
          </a:xfrm>
          <a:prstGeom prst="rect">
            <a:avLst/>
          </a:prstGeom>
          <a:noFill/>
        </p:spPr>
        <p:txBody>
          <a:bodyPr wrap="square" rtlCol="0">
            <a:spAutoFit/>
          </a:bodyPr>
          <a:lstStyle/>
          <a:p>
            <a:r>
              <a:rPr lang="en-US" sz="1200" b="1" dirty="0" smtClean="0">
                <a:latin typeface="Meta Offc Pro"/>
                <a:cs typeface="Meta Offc Pro"/>
              </a:rPr>
              <a:t>Market Share of Largest Insurer</a:t>
            </a:r>
          </a:p>
        </p:txBody>
      </p:sp>
    </p:spTree>
    <p:extLst>
      <p:ext uri="{BB962C8B-B14F-4D97-AF65-F5344CB8AC3E}">
        <p14:creationId xmlns:p14="http://schemas.microsoft.com/office/powerpoint/2010/main" val="264972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194</Words>
  <Application>Microsoft Office PowerPoint</Application>
  <PresentationFormat>On-screen Show (4:3)</PresentationFormat>
  <Paragraphs>59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Market Share of Largest Insurance Carrier in the Individual Insurance Market, 2010</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Share of Largest Insurance Carrier in the Individual Insurance Market, 2010</dc:title>
  <dc:creator>Jamie Firth</dc:creator>
  <cp:lastModifiedBy>Jamie Firth</cp:lastModifiedBy>
  <cp:revision>1</cp:revision>
  <dcterms:created xsi:type="dcterms:W3CDTF">2013-03-19T15:27:55Z</dcterms:created>
  <dcterms:modified xsi:type="dcterms:W3CDTF">2013-03-19T15:27:56Z</dcterms:modified>
</cp:coreProperties>
</file>