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54747500898415E-2"/>
          <c:y val="0.19548527901403628"/>
          <c:w val="0.96709050499820315"/>
          <c:h val="0.70618110236220477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Sheet1!$A$3:$B$3</c:f>
              <c:strCache>
                <c:ptCount val="1"/>
                <c:pt idx="0">
                  <c:v>Employer-Based/ Private</c:v>
                </c:pt>
              </c:strCache>
            </c:strRef>
          </c:tx>
          <c:spPr>
            <a:solidFill>
              <a:schemeClr val="accent1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+mn-lt"/>
                      </a:rPr>
                      <a:t>37%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Sheet1!$C$2:$D$2</c:f>
              <c:strCache>
                <c:ptCount val="2"/>
                <c:pt idx="0">
                  <c:v>Limited English Proficient</c:v>
                </c:pt>
                <c:pt idx="1">
                  <c:v>English Proficient</c:v>
                </c:pt>
              </c:strCache>
            </c:strRef>
          </c:cat>
          <c:val>
            <c:numRef>
              <c:f>Sheet1!$C$3:$D$3</c:f>
              <c:numCache>
                <c:formatCode>0.00%</c:formatCode>
                <c:ptCount val="2"/>
                <c:pt idx="0">
                  <c:v>0.37509999999999999</c:v>
                </c:pt>
                <c:pt idx="1">
                  <c:v>0.70719999999999994</c:v>
                </c:pt>
              </c:numCache>
            </c:numRef>
          </c:val>
        </c:ser>
        <c:ser>
          <c:idx val="3"/>
          <c:order val="1"/>
          <c:tx>
            <c:strRef>
              <c:f>Sheet1!$A$4:$B$4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chemeClr val="accent3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11%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  <a:latin typeface="+mj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Sheet1!$C$2:$D$2</c:f>
              <c:strCache>
                <c:ptCount val="2"/>
                <c:pt idx="0">
                  <c:v>Limited English Proficient</c:v>
                </c:pt>
                <c:pt idx="1">
                  <c:v>English Proficient</c:v>
                </c:pt>
              </c:strCache>
            </c:strRef>
          </c:cat>
          <c:val>
            <c:numRef>
              <c:f>Sheet1!$C$4:$D$4</c:f>
              <c:numCache>
                <c:formatCode>0.00%</c:formatCode>
                <c:ptCount val="2"/>
                <c:pt idx="0">
                  <c:v>0.13780000000000001</c:v>
                </c:pt>
                <c:pt idx="1">
                  <c:v>0.1169</c:v>
                </c:pt>
              </c:numCache>
            </c:numRef>
          </c:val>
        </c:ser>
        <c:ser>
          <c:idx val="0"/>
          <c:order val="2"/>
          <c:tx>
            <c:strRef>
              <c:f>Sheet1!$A$5:$B$5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5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4"/>
              <c:layout>
                <c:manualLayout>
                  <c:x val="7.7786088257293606E-2"/>
                  <c:y val="-8.5928672435841048E-3"/>
                </c:manualLayout>
              </c:layout>
              <c:tx>
                <c:rich>
                  <a:bodyPr/>
                  <a:lstStyle/>
                  <a:p>
                    <a:pPr>
                      <a:defRPr sz="1347" b="1" i="0" u="none" strike="noStrike" baseline="0">
                        <a:solidFill>
                          <a:srgbClr val="000000"/>
                        </a:solidFill>
                        <a:latin typeface="+mn-lt"/>
                        <a:ea typeface="Arial"/>
                        <a:cs typeface="Calibri" pitchFamily="34" charset="0"/>
                      </a:defRPr>
                    </a:pPr>
                    <a:r>
                      <a:rPr lang="en-US" sz="1400" dirty="0">
                        <a:latin typeface="+mn-lt"/>
                        <a:cs typeface="Calibri" pitchFamily="34" charset="0"/>
                      </a:rPr>
                      <a:t>5%</a:t>
                    </a:r>
                    <a:endParaRPr lang="en-US" sz="1400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pPr>
                <a:noFill/>
                <a:ln w="28516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Sheet1!$C$2:$D$2</c:f>
              <c:strCache>
                <c:ptCount val="2"/>
                <c:pt idx="0">
                  <c:v>Limited English Proficient</c:v>
                </c:pt>
                <c:pt idx="1">
                  <c:v>English Proficient</c:v>
                </c:pt>
              </c:strCache>
            </c:strRef>
          </c:cat>
          <c:val>
            <c:numRef>
              <c:f>Sheet1!$C$5:$D$5</c:f>
              <c:numCache>
                <c:formatCode>0.00%</c:formatCode>
                <c:ptCount val="2"/>
                <c:pt idx="0">
                  <c:v>0.48699999999999999</c:v>
                </c:pt>
                <c:pt idx="1">
                  <c:v>0.1759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186886400"/>
        <c:axId val="186892288"/>
      </c:barChart>
      <c:catAx>
        <c:axId val="1868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5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>
                    <a:lumMod val="50000"/>
                  </a:schemeClr>
                </a:solidFill>
                <a:latin typeface="+mn-lt"/>
                <a:ea typeface="Arial"/>
                <a:cs typeface="Calibri" pitchFamily="34" charset="0"/>
              </a:defRPr>
            </a:pPr>
            <a:endParaRPr lang="en-US"/>
          </a:p>
        </c:txPr>
        <c:crossAx val="1868922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868922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86886400"/>
        <c:crosses val="autoZero"/>
        <c:crossBetween val="between"/>
        <c:majorUnit val="1"/>
      </c:valAx>
      <c:spPr>
        <a:noFill/>
        <a:ln w="28516">
          <a:noFill/>
        </a:ln>
      </c:spPr>
    </c:plotArea>
    <c:legend>
      <c:legendPos val="t"/>
      <c:layout>
        <c:manualLayout>
          <c:xMode val="edge"/>
          <c:yMode val="edge"/>
          <c:x val="6.0529795755004938E-2"/>
          <c:y val="4.8913043478260872E-2"/>
          <c:w val="0.89309773401519055"/>
          <c:h val="7.6940144948861505E-2"/>
        </c:manualLayout>
      </c:layout>
      <c:overlay val="0"/>
      <c:spPr>
        <a:solidFill>
          <a:schemeClr val="bg1"/>
        </a:solidFill>
        <a:ln w="28516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>
                  <a:lumMod val="50000"/>
                </a:schemeClr>
              </a:solidFill>
              <a:latin typeface="+mn-lt"/>
              <a:ea typeface="Arial"/>
              <a:cs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1A113-F232-40E4-A19F-D6F84920AE86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BC0F7-143D-4029-8C50-DCCAEE88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8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>
              <a:latin typeface="+mj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363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Health Insurance Coverage for Adults, by English Proficiency, 2009</a:t>
            </a:r>
            <a:endParaRPr lang="en-US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172200"/>
            <a:ext cx="8458200" cy="685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Medicaid/Other Public also includes CHIP, other state programs, Medicare, and military-related coverage. </a:t>
            </a:r>
            <a:endParaRPr lang="en-US" dirty="0" smtClean="0">
              <a:solidFill>
                <a:srgbClr val="000000"/>
              </a:solidFill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Data </a:t>
            </a:r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may not total 100% due to rounding.  </a:t>
            </a:r>
          </a:p>
          <a:p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SOURCE</a:t>
            </a: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</a:rPr>
              <a:t>KCMU</a:t>
            </a:r>
            <a:r>
              <a:rPr lang="en-US" dirty="0">
                <a:solidFill>
                  <a:srgbClr val="000000"/>
                </a:solidFill>
              </a:rPr>
              <a:t>/Urban Institute analysis of </a:t>
            </a:r>
            <a:r>
              <a:rPr lang="en-US" dirty="0" smtClean="0">
                <a:solidFill>
                  <a:srgbClr val="000000"/>
                </a:solidFill>
              </a:rPr>
              <a:t>2009 American </a:t>
            </a:r>
            <a:r>
              <a:rPr lang="en-US" dirty="0">
                <a:solidFill>
                  <a:srgbClr val="000000"/>
                </a:solidFill>
              </a:rPr>
              <a:t>Community Survey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403109"/>
              </p:ext>
            </p:extLst>
          </p:nvPr>
        </p:nvGraphicFramePr>
        <p:xfrm>
          <a:off x="250824" y="1066800"/>
          <a:ext cx="8489951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729889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Total= 18.2 Million Adults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57231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Total= 166.4 Million Adults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870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Health Insurance Coverage for Adults, by English Proficiency,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Coverage for Adults, by English Proficiency, 2009</dc:title>
  <dc:creator>Jamie Firth</dc:creator>
  <cp:lastModifiedBy>Jamie Firth</cp:lastModifiedBy>
  <cp:revision>1</cp:revision>
  <dcterms:created xsi:type="dcterms:W3CDTF">2013-03-15T22:18:18Z</dcterms:created>
  <dcterms:modified xsi:type="dcterms:W3CDTF">2013-03-15T22:18:21Z</dcterms:modified>
</cp:coreProperties>
</file>