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NOTE: Assumes all </a:t>
            </a:r>
            <a:r>
              <a:rPr lang="en-US" dirty="0">
                <a:solidFill>
                  <a:srgbClr val="000000"/>
                </a:solidFill>
              </a:rPr>
              <a:t>states expand </a:t>
            </a:r>
            <a:r>
              <a:rPr lang="en-US" dirty="0" smtClean="0">
                <a:solidFill>
                  <a:srgbClr val="000000"/>
                </a:solidFill>
              </a:rPr>
              <a:t>Medicaid.</a:t>
            </a:r>
            <a:endParaRPr lang="en-US" sz="11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Federal Government </a:t>
            </a:r>
            <a:r>
              <a:rPr lang="en-US" dirty="0"/>
              <a:t>will </a:t>
            </a:r>
            <a:r>
              <a:rPr lang="en-US" dirty="0" smtClean="0"/>
              <a:t>Fund </a:t>
            </a:r>
            <a:r>
              <a:rPr lang="en-US" dirty="0"/>
              <a:t>the </a:t>
            </a:r>
            <a:r>
              <a:rPr lang="en-US" dirty="0" smtClean="0"/>
              <a:t>Vast </a:t>
            </a:r>
            <a:r>
              <a:rPr lang="en-US" dirty="0"/>
              <a:t>M</a:t>
            </a:r>
            <a:r>
              <a:rPr lang="en-US" dirty="0" smtClean="0"/>
              <a:t>ajority </a:t>
            </a:r>
            <a:r>
              <a:rPr lang="en-US" dirty="0"/>
              <a:t>of Medicaid </a:t>
            </a:r>
            <a:r>
              <a:rPr lang="en-US" dirty="0" smtClean="0"/>
              <a:t>Expansion Costs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87783" y="4202076"/>
            <a:ext cx="1473504" cy="523092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Federal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78689" y="4267200"/>
            <a:ext cx="1169311" cy="402541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State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6" name="Picture 5" descr="d:\Documents and Settings\jessicas\Local Settings\Temporary Internet Files\Content.IE5\4PUVKPQB\MC900441315[1]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8363"/>
          <a:stretch/>
        </p:blipFill>
        <p:spPr bwMode="auto">
          <a:xfrm>
            <a:off x="6467811" y="2723128"/>
            <a:ext cx="753947" cy="79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5715000" y="3906383"/>
            <a:ext cx="1753590" cy="376436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Provider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Revenue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239000" y="3738364"/>
            <a:ext cx="2057400" cy="376436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Increased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Economic Activity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5800" y="4511419"/>
            <a:ext cx="533400" cy="338728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  <a:latin typeface="Trebuchet MS" pitchFamily="34" charset="0"/>
              </a:rPr>
              <a:t>↑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26%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160108" y="4550010"/>
            <a:ext cx="489509" cy="261546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rgbClr val="000000"/>
                </a:solidFill>
                <a:latin typeface="Trebuchet MS" pitchFamily="34" charset="0"/>
              </a:rPr>
              <a:t>↑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81400" y="5160258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Impact</a:t>
            </a:r>
            <a:endParaRPr lang="en-US" sz="24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7778" y="5160258"/>
            <a:ext cx="2405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Cost</a:t>
            </a:r>
            <a:endParaRPr lang="en-US" sz="2400" b="1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76500" y="5040276"/>
            <a:ext cx="2762677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>
            <a:off x="3581400" y="5040276"/>
            <a:ext cx="5410200" cy="1226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5" name="Rounded Rectangle 14"/>
          <p:cNvSpPr/>
          <p:nvPr/>
        </p:nvSpPr>
        <p:spPr>
          <a:xfrm>
            <a:off x="3505200" y="3886200"/>
            <a:ext cx="2100512" cy="523092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21.3 Million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New Enrollees by 2022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200400" y="3276600"/>
            <a:ext cx="457200" cy="510736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15001" y="3001344"/>
            <a:ext cx="753464" cy="390986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State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Savings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000" b="5056"/>
          <a:stretch>
            <a:fillRect/>
          </a:stretch>
        </p:blipFill>
        <p:spPr bwMode="auto">
          <a:xfrm>
            <a:off x="6526771" y="3556785"/>
            <a:ext cx="636029" cy="87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181600" y="3210580"/>
            <a:ext cx="48587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1B36"/>
                </a:solidFill>
                <a:effectLst/>
                <a:latin typeface="+mj-lt"/>
              </a:rPr>
              <a:t>&amp;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1B36"/>
              </a:solidFill>
              <a:effectLst/>
              <a:latin typeface="+mj-lt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7277100" y="2830476"/>
            <a:ext cx="190500" cy="1524000"/>
          </a:xfrm>
          <a:prstGeom prst="rightBrace">
            <a:avLst>
              <a:gd name="adj1" fmla="val 147669"/>
              <a:gd name="adj2" fmla="val 49223"/>
            </a:avLst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5" descr="C:\Users\JessicaS\AppData\Local\Microsoft\Windows\Temporary Internet Files\Content.IE5\4NM45IZG\MC900441517[1].wmf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57" t="28986" r="52455" b="18424"/>
          <a:stretch/>
        </p:blipFill>
        <p:spPr bwMode="auto">
          <a:xfrm>
            <a:off x="7620000" y="3119702"/>
            <a:ext cx="1371600" cy="537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Group 21"/>
          <p:cNvGrpSpPr/>
          <p:nvPr/>
        </p:nvGrpSpPr>
        <p:grpSpPr>
          <a:xfrm>
            <a:off x="152400" y="1763676"/>
            <a:ext cx="1749179" cy="2454022"/>
            <a:chOff x="3967370" y="3733799"/>
            <a:chExt cx="1683730" cy="2593702"/>
          </a:xfrm>
        </p:grpSpPr>
        <p:grpSp>
          <p:nvGrpSpPr>
            <p:cNvPr id="23" name="Group 22"/>
            <p:cNvGrpSpPr/>
            <p:nvPr/>
          </p:nvGrpSpPr>
          <p:grpSpPr>
            <a:xfrm>
              <a:off x="3967370" y="3733799"/>
              <a:ext cx="1683730" cy="2593702"/>
              <a:chOff x="3967370" y="4358649"/>
              <a:chExt cx="1290429" cy="1987842"/>
            </a:xfrm>
          </p:grpSpPr>
          <p:pic>
            <p:nvPicPr>
              <p:cNvPr id="25" name="Picture 2" descr="C:\Users\jessicas\AppData\Local\Microsoft\Windows\Temporary Internet Files\Content.IE5\AY8G6ZWM\MC900384170[1].wmf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  <a:duotone>
                  <a:prstClr val="black"/>
                  <a:srgbClr val="92D050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4806"/>
              <a:stretch/>
            </p:blipFill>
            <p:spPr bwMode="auto">
              <a:xfrm>
                <a:off x="3967370" y="4358649"/>
                <a:ext cx="1290429" cy="19878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6" name="Picture 2" descr="C:\Users\jessicas\AppData\Local\Microsoft\Windows\Temporary Internet Files\Content.IE5\AY8G6ZWM\MC900384170[1].wmf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clrChange>
                  <a:clrFrom>
                    <a:srgbClr val="000000"/>
                  </a:clrFrom>
                  <a:clrTo>
                    <a:srgbClr val="000000">
                      <a:alpha val="0"/>
                    </a:srgbClr>
                  </a:clrTo>
                </a:clrChange>
                <a:duotone>
                  <a:prstClr val="black"/>
                  <a:srgbClr val="92D050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317" t="49965" r="69083" b="34913"/>
              <a:stretch/>
            </p:blipFill>
            <p:spPr bwMode="auto">
              <a:xfrm>
                <a:off x="4343400" y="5264635"/>
                <a:ext cx="554569" cy="9044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4" name="Rounded Rectangle 23"/>
            <p:cNvSpPr/>
            <p:nvPr/>
          </p:nvSpPr>
          <p:spPr>
            <a:xfrm>
              <a:off x="4090402" y="5196648"/>
              <a:ext cx="1512167" cy="769005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$952 Billion</a:t>
              </a: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078625" y="3207233"/>
            <a:ext cx="786469" cy="994843"/>
            <a:chOff x="3967370" y="3733800"/>
            <a:chExt cx="1683730" cy="2674993"/>
          </a:xfrm>
        </p:grpSpPr>
        <p:grpSp>
          <p:nvGrpSpPr>
            <p:cNvPr id="28" name="Group 27"/>
            <p:cNvGrpSpPr/>
            <p:nvPr/>
          </p:nvGrpSpPr>
          <p:grpSpPr>
            <a:xfrm>
              <a:off x="3967370" y="3733800"/>
              <a:ext cx="1683730" cy="2674993"/>
              <a:chOff x="3967370" y="4358649"/>
              <a:chExt cx="1290429" cy="2050144"/>
            </a:xfrm>
          </p:grpSpPr>
          <p:pic>
            <p:nvPicPr>
              <p:cNvPr id="30" name="Picture 2" descr="C:\Users\jessicas\AppData\Local\Microsoft\Windows\Temporary Internet Files\Content.IE5\AY8G6ZWM\MC900384170[1].wmf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duotone>
                  <a:prstClr val="black"/>
                  <a:srgbClr val="92D050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2136"/>
              <a:stretch/>
            </p:blipFill>
            <p:spPr bwMode="auto">
              <a:xfrm>
                <a:off x="3967370" y="4358649"/>
                <a:ext cx="1290429" cy="20501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" name="Picture 2" descr="C:\Users\jessicas\AppData\Local\Microsoft\Windows\Temporary Internet Files\Content.IE5\AY8G6ZWM\MC900384170[1].wmf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duotone>
                  <a:prstClr val="black"/>
                  <a:srgbClr val="92D050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317" t="49965" r="69083" b="34913"/>
              <a:stretch/>
            </p:blipFill>
            <p:spPr bwMode="auto">
              <a:xfrm>
                <a:off x="4343400" y="5264635"/>
                <a:ext cx="554569" cy="9044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9" name="Rounded Rectangle 28"/>
            <p:cNvSpPr/>
            <p:nvPr/>
          </p:nvSpPr>
          <p:spPr>
            <a:xfrm>
              <a:off x="4130816" y="5105400"/>
              <a:ext cx="1356838" cy="769005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$76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+mn-cs"/>
                </a:rPr>
                <a:t>Billion</a:t>
              </a: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+mn-cs"/>
              </a:endParaRPr>
            </a:p>
          </p:txBody>
        </p:sp>
      </p:grpSp>
      <p:pic>
        <p:nvPicPr>
          <p:cNvPr id="32" name="Picture 5"/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77"/>
          <a:stretch/>
        </p:blipFill>
        <p:spPr bwMode="auto">
          <a:xfrm>
            <a:off x="3949782" y="3119702"/>
            <a:ext cx="1155618" cy="690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431280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The Federal Government will Fund the Vast Majority of Medicaid Expansion Costs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Federal Government will Fund the Vast Majority of Medicaid Expansion Costs</dc:title>
  <dc:creator>Evonne Young</dc:creator>
  <cp:lastModifiedBy>Evonne Young</cp:lastModifiedBy>
  <cp:revision>1</cp:revision>
  <dcterms:created xsi:type="dcterms:W3CDTF">2013-03-15T15:42:29Z</dcterms:created>
  <dcterms:modified xsi:type="dcterms:W3CDTF">2013-03-15T15:42:30Z</dcterms:modified>
</cp:coreProperties>
</file>