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454540031670244E-2"/>
          <c:y val="0.11987155270966117"/>
          <c:w val="0.89090910392399147"/>
          <c:h val="0.75976203676465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&lt;50% FPL</a:t>
                    </a:r>
                  </a:p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28</a:t>
                    </a:r>
                    <a:r>
                      <a:rPr lang="en-US" sz="1200">
                        <a:solidFill>
                          <a:schemeClr val="bg1"/>
                        </a:solidFill>
                      </a:rPr>
                      <a:t>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Fair/Poor</a:t>
                    </a:r>
                  </a:p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31</a:t>
                    </a:r>
                    <a:r>
                      <a:rPr lang="en-US" sz="12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White</a:t>
                    </a:r>
                    <a:br>
                      <a:rPr lang="en-US" sz="1200" smtClean="0">
                        <a:solidFill>
                          <a:schemeClr val="bg1"/>
                        </a:solidFill>
                      </a:rPr>
                    </a:b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48</a:t>
                    </a:r>
                    <a:r>
                      <a:rPr lang="en-US" sz="12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Less than </a:t>
                    </a:r>
                  </a:p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high school</a:t>
                    </a:r>
                  </a:p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26</a:t>
                    </a:r>
                    <a:r>
                      <a:rPr lang="en-US" sz="12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Poverty Status</c:v>
                </c:pt>
                <c:pt idx="1">
                  <c:v>Health Status</c:v>
                </c:pt>
                <c:pt idx="2">
                  <c:v>Race/Ethnicity</c:v>
                </c:pt>
                <c:pt idx="3">
                  <c:v>Education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0.31</c:v>
                </c:pt>
                <c:pt idx="2">
                  <c:v>0.48</c:v>
                </c:pt>
                <c:pt idx="3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50-99%</a:t>
                    </a:r>
                    <a:r>
                      <a:rPr lang="en-US" sz="1200" baseline="0" smtClean="0">
                        <a:solidFill>
                          <a:schemeClr val="bg1"/>
                        </a:solidFill>
                      </a:rPr>
                      <a:t> FPL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29</a:t>
                    </a:r>
                    <a:r>
                      <a:rPr lang="en-US" sz="1200">
                        <a:solidFill>
                          <a:schemeClr val="bg1"/>
                        </a:solidFill>
                      </a:rPr>
                      <a:t>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Excellent – </a:t>
                    </a:r>
                  </a:p>
                  <a:p>
                    <a:r>
                      <a:rPr lang="en-US" sz="1200" smtClean="0"/>
                      <a:t>Good</a:t>
                    </a:r>
                  </a:p>
                  <a:p>
                    <a:r>
                      <a:rPr lang="en-US" sz="1200" smtClean="0"/>
                      <a:t>69</a:t>
                    </a:r>
                    <a:r>
                      <a:rPr lang="en-US" sz="12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African- 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American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22</a:t>
                    </a:r>
                    <a:r>
                      <a:rPr lang="en-US" sz="1200">
                        <a:solidFill>
                          <a:schemeClr val="bg1"/>
                        </a:solidFill>
                      </a:rPr>
                      <a:t>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High school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 graduate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37</a:t>
                    </a:r>
                    <a:r>
                      <a:rPr lang="en-US" sz="12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Poverty Status</c:v>
                </c:pt>
                <c:pt idx="1">
                  <c:v>Health Status</c:v>
                </c:pt>
                <c:pt idx="2">
                  <c:v>Race/Ethnicity</c:v>
                </c:pt>
                <c:pt idx="3">
                  <c:v>Education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0.69</c:v>
                </c:pt>
                <c:pt idx="2">
                  <c:v>0.22</c:v>
                </c:pt>
                <c:pt idx="3">
                  <c:v>0.37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100-199% FPL</a:t>
                    </a:r>
                  </a:p>
                  <a:p>
                    <a:r>
                      <a:rPr lang="en-US" sz="1200" smtClean="0"/>
                      <a:t>25</a:t>
                    </a:r>
                    <a:r>
                      <a:rPr lang="en-US" sz="12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Hispanic</a:t>
                    </a:r>
                  </a:p>
                  <a:p>
                    <a:r>
                      <a:rPr lang="en-US" sz="1200" smtClean="0"/>
                      <a:t>22</a:t>
                    </a:r>
                    <a:r>
                      <a:rPr lang="en-US" sz="12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Some college </a:t>
                    </a:r>
                  </a:p>
                  <a:p>
                    <a:r>
                      <a:rPr lang="en-US" sz="1200" smtClean="0"/>
                      <a:t>or associates</a:t>
                    </a:r>
                    <a:r>
                      <a:rPr lang="en-US" sz="1200" baseline="0" smtClean="0"/>
                      <a:t> </a:t>
                    </a:r>
                  </a:p>
                  <a:p>
                    <a:r>
                      <a:rPr lang="en-US" sz="1200" baseline="0" smtClean="0"/>
                      <a:t>degree</a:t>
                    </a:r>
                  </a:p>
                  <a:p>
                    <a:r>
                      <a:rPr lang="en-US" sz="1200" smtClean="0"/>
                      <a:t>29</a:t>
                    </a:r>
                    <a:r>
                      <a:rPr lang="en-US" sz="12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Poverty Status</c:v>
                </c:pt>
                <c:pt idx="1">
                  <c:v>Health Status</c:v>
                </c:pt>
                <c:pt idx="2">
                  <c:v>Race/Ethnicity</c:v>
                </c:pt>
                <c:pt idx="3">
                  <c:v>Education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 formatCode="0%">
                  <c:v>0.25</c:v>
                </c:pt>
                <c:pt idx="2" formatCode="0%">
                  <c:v>0.22</c:v>
                </c:pt>
                <c:pt idx="3" formatCode="0%">
                  <c:v>0.28999999999999998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Column4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≥200% FPL </a:t>
                    </a:r>
                  </a:p>
                  <a:p>
                    <a:r>
                      <a:rPr lang="en-US" sz="1200" smtClean="0"/>
                      <a:t>18</a:t>
                    </a:r>
                    <a:r>
                      <a:rPr lang="en-US" sz="12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24242135022412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Asian,</a:t>
                    </a:r>
                    <a:r>
                      <a:rPr lang="en-US" sz="1200" baseline="0" dirty="0" smtClean="0"/>
                      <a:t> </a:t>
                    </a:r>
                    <a:r>
                      <a:rPr lang="en-US" sz="1200" dirty="0" smtClean="0"/>
                      <a:t>4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4242415385061392E-2"/>
                  <c:y val="-3.800496840560862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College</a:t>
                    </a:r>
                    <a:r>
                      <a:rPr lang="en-US" sz="1200" baseline="0" dirty="0" smtClean="0"/>
                      <a:t> degree and higher</a:t>
                    </a:r>
                  </a:p>
                  <a:p>
                    <a:r>
                      <a:rPr lang="en-US" sz="1200" dirty="0" smtClean="0"/>
                      <a:t>9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Poverty Status</c:v>
                </c:pt>
                <c:pt idx="1">
                  <c:v>Health Status</c:v>
                </c:pt>
                <c:pt idx="2">
                  <c:v>Race/Ethnicity</c:v>
                </c:pt>
                <c:pt idx="3">
                  <c:v>Education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 formatCode="0%">
                  <c:v>0.18</c:v>
                </c:pt>
                <c:pt idx="2" formatCode="0%">
                  <c:v>0.04</c:v>
                </c:pt>
                <c:pt idx="3" formatCode="0%">
                  <c:v>0.09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Column5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Lbls>
            <c:dLbl>
              <c:idx val="2"/>
              <c:layout>
                <c:manualLayout>
                  <c:x val="-3.6363632025336191E-2"/>
                  <c:y val="-5.157788131829046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Other*, 3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Poverty Status</c:v>
                </c:pt>
                <c:pt idx="1">
                  <c:v>Health Status</c:v>
                </c:pt>
                <c:pt idx="2">
                  <c:v>Race/Ethnicity</c:v>
                </c:pt>
                <c:pt idx="3">
                  <c:v>Education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2" formatCode="0%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overlap val="100"/>
        <c:axId val="256281216"/>
        <c:axId val="258802048"/>
      </c:barChart>
      <c:catAx>
        <c:axId val="256281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58802048"/>
        <c:crosses val="autoZero"/>
        <c:auto val="1"/>
        <c:lblAlgn val="ctr"/>
        <c:lblOffset val="100"/>
        <c:noMultiLvlLbl val="0"/>
      </c:catAx>
      <c:valAx>
        <c:axId val="2588020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6281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976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102866"/>
              </p:ext>
            </p:extLst>
          </p:nvPr>
        </p:nvGraphicFramePr>
        <p:xfrm>
          <a:off x="380999" y="1207532"/>
          <a:ext cx="8382001" cy="4678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 </a:t>
            </a:r>
            <a:r>
              <a:rPr lang="en-US" dirty="0">
                <a:solidFill>
                  <a:schemeClr val="accent1"/>
                </a:solidFill>
              </a:rPr>
              <a:t>Includes women on Medicaid ages 18 to 64. The federal poverty level was $18,530 for a family of three in 2011. *Other consists of American Indian/Alaska Native, Pacific Islander, and two or more races.                                                                           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Kaiser Family Foundation analysis of Urban Institute estimates based on March 2012 Current Population Survey, Census Bureau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Demographic Characteristics of Women with Medicaid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4500" y="8382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Profile of Non-Elderly Women on Medicaid, 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2011</a:t>
            </a:r>
            <a:endParaRPr lang="en-US" b="1" dirty="0">
              <a:solidFill>
                <a:schemeClr val="accent1"/>
              </a:solidFill>
              <a:cs typeface="Meta Offc Pro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953000" y="1676400"/>
            <a:ext cx="152400" cy="152400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429500" y="1676400"/>
            <a:ext cx="190500" cy="228600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18027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Demographic Characteristics of Women with Medicaid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Characteristics of Women with Medicaid</dc:title>
  <dc:creator>Adara Beamesderfer</dc:creator>
  <cp:lastModifiedBy>Adara Beamesderfer</cp:lastModifiedBy>
  <cp:revision>1</cp:revision>
  <dcterms:created xsi:type="dcterms:W3CDTF">2013-02-19T23:14:00Z</dcterms:created>
  <dcterms:modified xsi:type="dcterms:W3CDTF">2013-02-19T23:14:00Z</dcterms:modified>
</cp:coreProperties>
</file>