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71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44D0F0-7A66-42C7-9E5B-489C08A8B89F}" type="datetimeFigureOut">
              <a:rPr lang="en-US" smtClean="0"/>
              <a:t>3/13/2013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22207-07B3-4107-A71C-3F708D362F63}" type="slidenum">
              <a:rPr lang="en-US" smtClean="0"/>
              <a:t>‹#›</a:t>
            </a:fld>
            <a:endParaRPr lang="en-US"/>
          </a:p>
        </p:txBody>
      </p:sp>
    </p:spTree>
    <p:extLst>
      <p:ext uri="{BB962C8B-B14F-4D97-AF65-F5344CB8AC3E}">
        <p14:creationId xmlns:p14="http://schemas.microsoft.com/office/powerpoint/2010/main" val="113124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a:t>
            </a:fld>
            <a:endParaRPr lang="en-US"/>
          </a:p>
        </p:txBody>
      </p:sp>
    </p:spTree>
    <p:extLst>
      <p:ext uri="{BB962C8B-B14F-4D97-AF65-F5344CB8AC3E}">
        <p14:creationId xmlns:p14="http://schemas.microsoft.com/office/powerpoint/2010/main" val="2303916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dirty="0" smtClean="0"/>
              <a:t>Click to edit Master title style</a:t>
            </a:r>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solidFill>
                  <a:srgbClr val="000000"/>
                </a:solidFill>
                <a:latin typeface="+mn-lt"/>
                <a:cs typeface="Calibri" pitchFamily="34" charset="0"/>
              </a:rPr>
              <a:t>NOTE: Map identifies the broadest scope of coverage in the state.  MN and VT also offer waiver coverage that is more limited than Medicaid. OR and UT also offer “premium assistance” with open enrollment. IL, LA, and MO offer coverage limited to adults residing in a single county or area. </a:t>
            </a:r>
          </a:p>
          <a:p>
            <a:r>
              <a:rPr lang="en-US" dirty="0">
                <a:solidFill>
                  <a:srgbClr val="000000"/>
                </a:solidFill>
                <a:latin typeface="+mn-lt"/>
                <a:cs typeface="Calibri" pitchFamily="34" charset="0"/>
              </a:rPr>
              <a:t>SOURCE: Based on the results of a national survey conducted by the Kaiser Commission on Medicaid and the Uninsured and the Georgetown University Center for Children and Families, 2013</a:t>
            </a:r>
            <a:r>
              <a:rPr lang="en-US" dirty="0" smtClean="0">
                <a:solidFill>
                  <a:srgbClr val="000000"/>
                </a:solidFill>
                <a:latin typeface="+mn-lt"/>
                <a:cs typeface="Calibri" pitchFamily="34" charset="0"/>
              </a:rPr>
              <a:t>.</a:t>
            </a:r>
            <a:endParaRPr lang="en-US" dirty="0">
              <a:solidFill>
                <a:srgbClr val="000000"/>
              </a:solidFill>
              <a:latin typeface="+mn-lt"/>
              <a:cs typeface="Calibri" pitchFamily="34" charset="0"/>
            </a:endParaRPr>
          </a:p>
        </p:txBody>
      </p:sp>
      <p:sp>
        <p:nvSpPr>
          <p:cNvPr id="3" name="Title 2"/>
          <p:cNvSpPr>
            <a:spLocks noGrp="1"/>
          </p:cNvSpPr>
          <p:nvPr>
            <p:ph type="title"/>
          </p:nvPr>
        </p:nvSpPr>
        <p:spPr/>
        <p:txBody>
          <a:bodyPr/>
          <a:lstStyle/>
          <a:p>
            <a:r>
              <a:rPr lang="en-US" dirty="0">
                <a:solidFill>
                  <a:schemeClr val="tx1">
                    <a:lumMod val="50000"/>
                  </a:schemeClr>
                </a:solidFill>
                <a:latin typeface="+mn-lt"/>
              </a:rPr>
              <a:t>Coverage of Low-Income Adults by Scope of Coverage, </a:t>
            </a:r>
            <a:r>
              <a:rPr lang="en-US" dirty="0" smtClean="0">
                <a:solidFill>
                  <a:schemeClr val="tx1">
                    <a:lumMod val="50000"/>
                  </a:schemeClr>
                </a:solidFill>
                <a:latin typeface="+mn-lt"/>
              </a:rPr>
              <a:t> January 2013</a:t>
            </a:r>
            <a:endParaRPr lang="en-US" dirty="0">
              <a:latin typeface="+mn-lt"/>
            </a:endParaRPr>
          </a:p>
        </p:txBody>
      </p:sp>
      <p:sp>
        <p:nvSpPr>
          <p:cNvPr id="5" name="Rectangle 132"/>
          <p:cNvSpPr>
            <a:spLocks noChangeArrowheads="1"/>
          </p:cNvSpPr>
          <p:nvPr/>
        </p:nvSpPr>
        <p:spPr bwMode="auto">
          <a:xfrm>
            <a:off x="4636076" y="5012893"/>
            <a:ext cx="152400" cy="152400"/>
          </a:xfrm>
          <a:prstGeom prst="rect">
            <a:avLst/>
          </a:prstGeom>
          <a:solidFill>
            <a:schemeClr val="accent5"/>
          </a:solidFill>
          <a:ln w="9525">
            <a:solidFill>
              <a:srgbClr val="000000"/>
            </a:solidFill>
            <a:miter lim="800000"/>
            <a:headEnd/>
            <a:tailEnd/>
          </a:ln>
          <a:effectLst/>
        </p:spPr>
        <p:txBody>
          <a:bodyPr wrap="none" anchor="ctr"/>
          <a:lstStyle/>
          <a:p>
            <a:endParaRPr lang="en-US" sz="1100">
              <a:cs typeface="Calibri" pitchFamily="34" charset="0"/>
            </a:endParaRPr>
          </a:p>
        </p:txBody>
      </p:sp>
      <p:sp>
        <p:nvSpPr>
          <p:cNvPr id="6" name="Text Box 133"/>
          <p:cNvSpPr txBox="1">
            <a:spLocks noChangeArrowheads="1"/>
          </p:cNvSpPr>
          <p:nvPr/>
        </p:nvSpPr>
        <p:spPr bwMode="auto">
          <a:xfrm>
            <a:off x="4873897" y="4950594"/>
            <a:ext cx="3245568" cy="307777"/>
          </a:xfrm>
          <a:prstGeom prst="rect">
            <a:avLst/>
          </a:prstGeom>
          <a:noFill/>
          <a:ln w="9525">
            <a:noFill/>
            <a:miter lim="800000"/>
            <a:headEnd/>
            <a:tailEnd/>
          </a:ln>
          <a:effectLst/>
        </p:spPr>
        <p:txBody>
          <a:bodyPr wrap="none">
            <a:spAutoFit/>
          </a:bodyPr>
          <a:lstStyle/>
          <a:p>
            <a:pPr algn="l"/>
            <a:r>
              <a:rPr lang="en-US" sz="1400" b="1" dirty="0" smtClean="0">
                <a:solidFill>
                  <a:schemeClr val="tx1">
                    <a:lumMod val="50000"/>
                  </a:schemeClr>
                </a:solidFill>
                <a:cs typeface="Calibri" pitchFamily="34" charset="0"/>
              </a:rPr>
              <a:t>More Limited than Medicaid (16 states)</a:t>
            </a:r>
            <a:endParaRPr lang="en-US" sz="1400" b="1" dirty="0">
              <a:solidFill>
                <a:schemeClr val="tx1">
                  <a:lumMod val="50000"/>
                </a:schemeClr>
              </a:solidFill>
              <a:cs typeface="Calibri" pitchFamily="34" charset="0"/>
            </a:endParaRPr>
          </a:p>
        </p:txBody>
      </p:sp>
      <p:sp>
        <p:nvSpPr>
          <p:cNvPr id="7" name="Rectangle 134"/>
          <p:cNvSpPr>
            <a:spLocks noChangeArrowheads="1"/>
          </p:cNvSpPr>
          <p:nvPr/>
        </p:nvSpPr>
        <p:spPr bwMode="auto">
          <a:xfrm>
            <a:off x="4645024" y="5241493"/>
            <a:ext cx="152400" cy="152400"/>
          </a:xfrm>
          <a:prstGeom prst="rect">
            <a:avLst/>
          </a:prstGeom>
          <a:solidFill>
            <a:srgbClr val="133559"/>
          </a:solidFill>
          <a:ln w="9525">
            <a:solidFill>
              <a:schemeClr val="tx1"/>
            </a:solidFill>
            <a:miter lim="800000"/>
            <a:headEnd/>
            <a:tailEnd/>
          </a:ln>
          <a:effectLst/>
        </p:spPr>
        <p:txBody>
          <a:bodyPr wrap="none" anchor="ctr"/>
          <a:lstStyle/>
          <a:p>
            <a:endParaRPr lang="en-US" dirty="0">
              <a:solidFill>
                <a:schemeClr val="accent3"/>
              </a:solidFill>
              <a:cs typeface="Calibri" pitchFamily="34" charset="0"/>
            </a:endParaRPr>
          </a:p>
        </p:txBody>
      </p:sp>
      <p:sp>
        <p:nvSpPr>
          <p:cNvPr id="8" name="Text Box 136"/>
          <p:cNvSpPr txBox="1">
            <a:spLocks noChangeArrowheads="1"/>
          </p:cNvSpPr>
          <p:nvPr/>
        </p:nvSpPr>
        <p:spPr bwMode="auto">
          <a:xfrm>
            <a:off x="4875211" y="5179194"/>
            <a:ext cx="3455626" cy="307777"/>
          </a:xfrm>
          <a:prstGeom prst="rect">
            <a:avLst/>
          </a:prstGeom>
          <a:noFill/>
          <a:ln w="9525">
            <a:noFill/>
            <a:miter lim="800000"/>
            <a:headEnd/>
            <a:tailEnd/>
          </a:ln>
          <a:effectLst/>
        </p:spPr>
        <p:txBody>
          <a:bodyPr wrap="none">
            <a:spAutoFit/>
          </a:bodyPr>
          <a:lstStyle/>
          <a:p>
            <a:pPr algn="l"/>
            <a:r>
              <a:rPr lang="en-US" sz="1400" b="1" dirty="0" smtClean="0">
                <a:solidFill>
                  <a:schemeClr val="tx1">
                    <a:lumMod val="50000"/>
                  </a:schemeClr>
                </a:solidFill>
                <a:cs typeface="Calibri" pitchFamily="34" charset="0"/>
              </a:rPr>
              <a:t>Medicaid Benefits (9 states, including DC)</a:t>
            </a:r>
            <a:endParaRPr lang="en-US" sz="1400" b="1" dirty="0">
              <a:solidFill>
                <a:schemeClr val="tx1">
                  <a:lumMod val="50000"/>
                </a:schemeClr>
              </a:solidFill>
              <a:cs typeface="Calibri" pitchFamily="34" charset="0"/>
            </a:endParaRPr>
          </a:p>
        </p:txBody>
      </p:sp>
      <p:sp>
        <p:nvSpPr>
          <p:cNvPr id="9" name="Rectangle 131"/>
          <p:cNvSpPr>
            <a:spLocks noChangeArrowheads="1"/>
          </p:cNvSpPr>
          <p:nvPr/>
        </p:nvSpPr>
        <p:spPr bwMode="auto">
          <a:xfrm>
            <a:off x="4636942" y="4795844"/>
            <a:ext cx="152400" cy="152400"/>
          </a:xfrm>
          <a:prstGeom prst="rect">
            <a:avLst/>
          </a:prstGeom>
          <a:solidFill>
            <a:schemeClr val="bg1"/>
          </a:solidFill>
          <a:ln w="9525">
            <a:solidFill>
              <a:srgbClr val="000000"/>
            </a:solidFill>
            <a:miter lim="800000"/>
            <a:headEnd/>
            <a:tailEnd/>
          </a:ln>
          <a:effectLst/>
        </p:spPr>
        <p:txBody>
          <a:bodyPr wrap="none" anchor="ctr"/>
          <a:lstStyle/>
          <a:p>
            <a:endParaRPr lang="en-US" sz="1100" dirty="0">
              <a:solidFill>
                <a:schemeClr val="tx1">
                  <a:lumMod val="50000"/>
                </a:schemeClr>
              </a:solidFill>
              <a:cs typeface="Calibri" pitchFamily="34" charset="0"/>
            </a:endParaRPr>
          </a:p>
        </p:txBody>
      </p:sp>
      <p:sp>
        <p:nvSpPr>
          <p:cNvPr id="10" name="Text Box 135"/>
          <p:cNvSpPr txBox="1">
            <a:spLocks noChangeArrowheads="1"/>
          </p:cNvSpPr>
          <p:nvPr/>
        </p:nvSpPr>
        <p:spPr bwMode="auto">
          <a:xfrm>
            <a:off x="4885689" y="4743445"/>
            <a:ext cx="2033377" cy="307777"/>
          </a:xfrm>
          <a:prstGeom prst="rect">
            <a:avLst/>
          </a:prstGeom>
          <a:noFill/>
          <a:ln w="9525">
            <a:noFill/>
            <a:miter lim="800000"/>
            <a:headEnd/>
            <a:tailEnd/>
          </a:ln>
          <a:effectLst/>
        </p:spPr>
        <p:txBody>
          <a:bodyPr wrap="none">
            <a:spAutoFit/>
          </a:bodyPr>
          <a:lstStyle/>
          <a:p>
            <a:pPr algn="l"/>
            <a:r>
              <a:rPr lang="en-US" sz="1400" b="1" dirty="0" smtClean="0">
                <a:solidFill>
                  <a:schemeClr val="tx1">
                    <a:lumMod val="50000"/>
                  </a:schemeClr>
                </a:solidFill>
                <a:cs typeface="Calibri" pitchFamily="34" charset="0"/>
              </a:rPr>
              <a:t>No Coverage (26 states)</a:t>
            </a:r>
            <a:endParaRPr lang="en-US" sz="1400" b="1" dirty="0">
              <a:solidFill>
                <a:schemeClr val="tx1">
                  <a:lumMod val="50000"/>
                </a:schemeClr>
              </a:solidFill>
              <a:cs typeface="Calibri" pitchFamily="34" charset="0"/>
            </a:endParaRPr>
          </a:p>
        </p:txBody>
      </p:sp>
      <p:sp>
        <p:nvSpPr>
          <p:cNvPr id="136" name="TextBox 135"/>
          <p:cNvSpPr txBox="1"/>
          <p:nvPr/>
        </p:nvSpPr>
        <p:spPr>
          <a:xfrm>
            <a:off x="4518533" y="5438001"/>
            <a:ext cx="4412231" cy="307777"/>
          </a:xfrm>
          <a:prstGeom prst="rect">
            <a:avLst/>
          </a:prstGeom>
          <a:noFill/>
        </p:spPr>
        <p:txBody>
          <a:bodyPr wrap="square" rtlCol="0">
            <a:spAutoFit/>
          </a:bodyPr>
          <a:lstStyle/>
          <a:p>
            <a:pPr algn="l">
              <a:spcBef>
                <a:spcPct val="50000"/>
              </a:spcBef>
            </a:pPr>
            <a:r>
              <a:rPr lang="en-US" sz="1400" b="1" dirty="0">
                <a:cs typeface="Arial" pitchFamily="34" charset="0"/>
              </a:rPr>
              <a:t>“Closed” denotes enrollment closed to new applicants</a:t>
            </a:r>
          </a:p>
        </p:txBody>
      </p:sp>
      <p:grpSp>
        <p:nvGrpSpPr>
          <p:cNvPr id="139" name="Group 138"/>
          <p:cNvGrpSpPr/>
          <p:nvPr/>
        </p:nvGrpSpPr>
        <p:grpSpPr>
          <a:xfrm>
            <a:off x="815974" y="1014413"/>
            <a:ext cx="7718426" cy="4624387"/>
            <a:chOff x="642937" y="897707"/>
            <a:chExt cx="7718426" cy="4624387"/>
          </a:xfrm>
        </p:grpSpPr>
        <p:sp>
          <p:nvSpPr>
            <p:cNvPr id="11" name="Shape - Wyoming"/>
            <p:cNvSpPr>
              <a:spLocks noChangeAspect="1"/>
            </p:cNvSpPr>
            <p:nvPr/>
          </p:nvSpPr>
          <p:spPr bwMode="auto">
            <a:xfrm>
              <a:off x="2543174" y="1770832"/>
              <a:ext cx="896939"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noFill/>
            <a:ln w="19050">
              <a:solidFill>
                <a:schemeClr val="tx1"/>
              </a:solidFill>
              <a:prstDash val="solid"/>
              <a:round/>
              <a:headEnd/>
              <a:tailEnd/>
            </a:ln>
          </p:spPr>
          <p:txBody>
            <a:bodyPr/>
            <a:lstStyle/>
            <a:p>
              <a:endParaRPr lang="en-US" sz="1200" b="1"/>
            </a:p>
          </p:txBody>
        </p:sp>
        <p:sp>
          <p:nvSpPr>
            <p:cNvPr id="12" name="Shape - Wisconsin"/>
            <p:cNvSpPr>
              <a:spLocks noChangeAspect="1"/>
            </p:cNvSpPr>
            <p:nvPr/>
          </p:nvSpPr>
          <p:spPr bwMode="auto">
            <a:xfrm>
              <a:off x="4730749" y="1459682"/>
              <a:ext cx="654051"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5"/>
            </a:solidFill>
            <a:ln w="19050">
              <a:solidFill>
                <a:schemeClr val="tx1"/>
              </a:solidFill>
              <a:prstDash val="solid"/>
              <a:round/>
              <a:headEnd/>
              <a:tailEnd/>
            </a:ln>
          </p:spPr>
          <p:txBody>
            <a:bodyPr/>
            <a:lstStyle/>
            <a:p>
              <a:pPr>
                <a:defRPr/>
              </a:pPr>
              <a:endParaRPr lang="en-US" sz="1200" b="1">
                <a:solidFill>
                  <a:srgbClr val="001B36"/>
                </a:solidFill>
              </a:endParaRPr>
            </a:p>
          </p:txBody>
        </p:sp>
        <p:sp>
          <p:nvSpPr>
            <p:cNvPr id="13" name="Shape - West Virginia"/>
            <p:cNvSpPr>
              <a:spLocks noChangeAspect="1"/>
            </p:cNvSpPr>
            <p:nvPr/>
          </p:nvSpPr>
          <p:spPr bwMode="auto">
            <a:xfrm>
              <a:off x="6100763" y="2312169"/>
              <a:ext cx="550863"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noFill/>
            <a:ln w="19050">
              <a:solidFill>
                <a:schemeClr val="tx1"/>
              </a:solidFill>
              <a:prstDash val="solid"/>
              <a:round/>
              <a:headEnd/>
              <a:tailEnd/>
            </a:ln>
          </p:spPr>
          <p:txBody>
            <a:bodyPr/>
            <a:lstStyle/>
            <a:p>
              <a:endParaRPr lang="en-US" sz="1200" b="1"/>
            </a:p>
          </p:txBody>
        </p:sp>
        <p:sp>
          <p:nvSpPr>
            <p:cNvPr id="14" name="Shape - Washington"/>
            <p:cNvSpPr>
              <a:spLocks noChangeAspect="1"/>
            </p:cNvSpPr>
            <p:nvPr/>
          </p:nvSpPr>
          <p:spPr bwMode="auto">
            <a:xfrm>
              <a:off x="1219201" y="919932"/>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5"/>
            </a:solidFill>
            <a:ln w="19050">
              <a:solidFill>
                <a:schemeClr val="tx1"/>
              </a:solidFill>
              <a:prstDash val="solid"/>
              <a:round/>
              <a:headEnd/>
              <a:tailEnd/>
            </a:ln>
          </p:spPr>
          <p:txBody>
            <a:bodyPr/>
            <a:lstStyle/>
            <a:p>
              <a:endParaRPr lang="en-US" sz="1200" b="1">
                <a:solidFill>
                  <a:srgbClr val="001B36"/>
                </a:solidFill>
              </a:endParaRPr>
            </a:p>
          </p:txBody>
        </p:sp>
        <p:grpSp>
          <p:nvGrpSpPr>
            <p:cNvPr id="15" name="Shape - Virginia"/>
            <p:cNvGrpSpPr>
              <a:grpSpLocks/>
            </p:cNvGrpSpPr>
            <p:nvPr/>
          </p:nvGrpSpPr>
          <p:grpSpPr bwMode="auto">
            <a:xfrm>
              <a:off x="6032498" y="2431231"/>
              <a:ext cx="1009651" cy="596900"/>
              <a:chOff x="3911" y="1540"/>
              <a:chExt cx="636" cy="376"/>
            </a:xfrm>
            <a:noFill/>
          </p:grpSpPr>
          <p:sp>
            <p:nvSpPr>
              <p:cNvPr id="16"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grpFill/>
              <a:ln w="19050">
                <a:solidFill>
                  <a:schemeClr val="tx1"/>
                </a:solidFill>
                <a:prstDash val="solid"/>
                <a:round/>
                <a:headEnd/>
                <a:tailEnd/>
              </a:ln>
            </p:spPr>
            <p:txBody>
              <a:bodyPr/>
              <a:lstStyle/>
              <a:p>
                <a:endParaRPr lang="en-US" sz="1200" b="1"/>
              </a:p>
            </p:txBody>
          </p:sp>
          <p:sp>
            <p:nvSpPr>
              <p:cNvPr id="17"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grpFill/>
              <a:ln w="19050">
                <a:solidFill>
                  <a:schemeClr val="tx1"/>
                </a:solidFill>
                <a:prstDash val="solid"/>
                <a:round/>
                <a:headEnd/>
                <a:tailEnd/>
              </a:ln>
            </p:spPr>
            <p:txBody>
              <a:bodyPr/>
              <a:lstStyle/>
              <a:p>
                <a:endParaRPr lang="en-US" sz="1200" b="1"/>
              </a:p>
            </p:txBody>
          </p:sp>
        </p:grpSp>
        <p:sp>
          <p:nvSpPr>
            <p:cNvPr id="18" name="Shape - Vermont"/>
            <p:cNvSpPr>
              <a:spLocks noChangeAspect="1"/>
            </p:cNvSpPr>
            <p:nvPr/>
          </p:nvSpPr>
          <p:spPr bwMode="auto">
            <a:xfrm>
              <a:off x="6927851" y="1366019"/>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rgbClr val="133559"/>
            </a:solidFill>
            <a:ln w="19050">
              <a:solidFill>
                <a:schemeClr val="tx1"/>
              </a:solidFill>
              <a:prstDash val="solid"/>
              <a:round/>
              <a:headEnd/>
              <a:tailEnd/>
            </a:ln>
          </p:spPr>
          <p:txBody>
            <a:bodyPr/>
            <a:lstStyle/>
            <a:p>
              <a:endParaRPr lang="en-US" sz="1200" b="1"/>
            </a:p>
          </p:txBody>
        </p:sp>
        <p:sp>
          <p:nvSpPr>
            <p:cNvPr id="19" name="Shape - Utah"/>
            <p:cNvSpPr>
              <a:spLocks noChangeAspect="1"/>
            </p:cNvSpPr>
            <p:nvPr/>
          </p:nvSpPr>
          <p:spPr bwMode="auto">
            <a:xfrm>
              <a:off x="2106614" y="2204219"/>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5"/>
            </a:solidFill>
            <a:ln w="19050">
              <a:solidFill>
                <a:schemeClr val="tx1"/>
              </a:solidFill>
              <a:prstDash val="solid"/>
              <a:round/>
              <a:headEnd/>
              <a:tailEnd/>
            </a:ln>
          </p:spPr>
          <p:txBody>
            <a:bodyPr/>
            <a:lstStyle/>
            <a:p>
              <a:endParaRPr lang="en-US" sz="1200" b="1">
                <a:solidFill>
                  <a:srgbClr val="001B36"/>
                </a:solidFill>
              </a:endParaRPr>
            </a:p>
          </p:txBody>
        </p:sp>
        <p:sp>
          <p:nvSpPr>
            <p:cNvPr id="20" name="Shape - Texas"/>
            <p:cNvSpPr>
              <a:spLocks noChangeAspect="1"/>
            </p:cNvSpPr>
            <p:nvPr/>
          </p:nvSpPr>
          <p:spPr bwMode="auto">
            <a:xfrm>
              <a:off x="2981324" y="3210693"/>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noFill/>
            <a:ln w="19050">
              <a:solidFill>
                <a:schemeClr val="tx1"/>
              </a:solidFill>
              <a:prstDash val="solid"/>
              <a:round/>
              <a:headEnd/>
              <a:tailEnd/>
            </a:ln>
          </p:spPr>
          <p:txBody>
            <a:bodyPr/>
            <a:lstStyle/>
            <a:p>
              <a:endParaRPr lang="en-US" sz="1100" b="1">
                <a:cs typeface="Calibri" pitchFamily="34" charset="0"/>
              </a:endParaRPr>
            </a:p>
          </p:txBody>
        </p:sp>
        <p:sp>
          <p:nvSpPr>
            <p:cNvPr id="21" name="Shape - Tennessee"/>
            <p:cNvSpPr>
              <a:spLocks noChangeAspect="1"/>
            </p:cNvSpPr>
            <p:nvPr/>
          </p:nvSpPr>
          <p:spPr bwMode="auto">
            <a:xfrm>
              <a:off x="5173663" y="2980507"/>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noFill/>
            <a:ln w="19050">
              <a:solidFill>
                <a:schemeClr val="tx1"/>
              </a:solidFill>
              <a:prstDash val="solid"/>
              <a:round/>
              <a:headEnd/>
              <a:tailEnd/>
            </a:ln>
          </p:spPr>
          <p:txBody>
            <a:bodyPr/>
            <a:lstStyle/>
            <a:p>
              <a:endParaRPr lang="en-US" sz="1200" b="1"/>
            </a:p>
          </p:txBody>
        </p:sp>
        <p:sp>
          <p:nvSpPr>
            <p:cNvPr id="22" name="Shape - South Dakota"/>
            <p:cNvSpPr>
              <a:spLocks noChangeAspect="1"/>
            </p:cNvSpPr>
            <p:nvPr/>
          </p:nvSpPr>
          <p:spPr bwMode="auto">
            <a:xfrm>
              <a:off x="3411538" y="1675582"/>
              <a:ext cx="920751"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noFill/>
            <a:ln w="19050">
              <a:solidFill>
                <a:schemeClr val="tx1"/>
              </a:solidFill>
              <a:prstDash val="solid"/>
              <a:round/>
              <a:headEnd/>
              <a:tailEnd/>
            </a:ln>
          </p:spPr>
          <p:txBody>
            <a:bodyPr/>
            <a:lstStyle/>
            <a:p>
              <a:endParaRPr lang="en-US" sz="1200" b="1"/>
            </a:p>
          </p:txBody>
        </p:sp>
        <p:sp>
          <p:nvSpPr>
            <p:cNvPr id="23" name="Shape - South Carolina"/>
            <p:cNvSpPr>
              <a:spLocks noChangeAspect="1"/>
            </p:cNvSpPr>
            <p:nvPr/>
          </p:nvSpPr>
          <p:spPr bwMode="auto">
            <a:xfrm>
              <a:off x="6115050" y="3172593"/>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noFill/>
            <a:ln w="19050">
              <a:solidFill>
                <a:schemeClr val="tx1"/>
              </a:solidFill>
              <a:prstDash val="solid"/>
              <a:round/>
              <a:headEnd/>
              <a:tailEnd/>
            </a:ln>
          </p:spPr>
          <p:txBody>
            <a:bodyPr/>
            <a:lstStyle/>
            <a:p>
              <a:endParaRPr lang="en-US" sz="1200" b="1"/>
            </a:p>
          </p:txBody>
        </p:sp>
        <p:sp>
          <p:nvSpPr>
            <p:cNvPr id="135" name="Shape - Rhode Island"/>
            <p:cNvSpPr>
              <a:spLocks noChangeAspect="1"/>
            </p:cNvSpPr>
            <p:nvPr/>
          </p:nvSpPr>
          <p:spPr bwMode="auto">
            <a:xfrm>
              <a:off x="7238998" y="1818457"/>
              <a:ext cx="120651"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noFill/>
            <a:ln w="19050">
              <a:solidFill>
                <a:schemeClr val="tx1"/>
              </a:solidFill>
              <a:prstDash val="solid"/>
              <a:round/>
              <a:headEnd/>
              <a:tailEnd/>
            </a:ln>
          </p:spPr>
          <p:txBody>
            <a:bodyPr/>
            <a:lstStyle/>
            <a:p>
              <a:endParaRPr lang="en-US" sz="1200" b="1"/>
            </a:p>
          </p:txBody>
        </p:sp>
        <p:sp>
          <p:nvSpPr>
            <p:cNvPr id="24" name="Shape - Pennsylvania"/>
            <p:cNvSpPr>
              <a:spLocks noChangeAspect="1"/>
            </p:cNvSpPr>
            <p:nvPr/>
          </p:nvSpPr>
          <p:spPr bwMode="auto">
            <a:xfrm>
              <a:off x="6223000" y="1948632"/>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noFill/>
            <a:ln w="19050">
              <a:solidFill>
                <a:schemeClr val="tx1"/>
              </a:solidFill>
              <a:prstDash val="solid"/>
              <a:round/>
              <a:headEnd/>
              <a:tailEnd/>
            </a:ln>
          </p:spPr>
          <p:txBody>
            <a:bodyPr/>
            <a:lstStyle/>
            <a:p>
              <a:pPr>
                <a:defRPr/>
              </a:pPr>
              <a:endParaRPr lang="en-US" sz="1200" b="1"/>
            </a:p>
          </p:txBody>
        </p:sp>
        <p:sp>
          <p:nvSpPr>
            <p:cNvPr id="25" name="Shape - Oregon"/>
            <p:cNvSpPr>
              <a:spLocks noChangeAspect="1"/>
            </p:cNvSpPr>
            <p:nvPr/>
          </p:nvSpPr>
          <p:spPr bwMode="auto">
            <a:xfrm>
              <a:off x="1019175" y="1356494"/>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5"/>
            </a:solidFill>
            <a:ln w="19050">
              <a:solidFill>
                <a:schemeClr val="tx1"/>
              </a:solidFill>
              <a:prstDash val="solid"/>
              <a:round/>
              <a:headEnd/>
              <a:tailEnd/>
            </a:ln>
          </p:spPr>
          <p:txBody>
            <a:bodyPr/>
            <a:lstStyle/>
            <a:p>
              <a:pPr>
                <a:defRPr/>
              </a:pPr>
              <a:endParaRPr lang="en-US" sz="1200" b="1">
                <a:solidFill>
                  <a:srgbClr val="001B36"/>
                </a:solidFill>
              </a:endParaRPr>
            </a:p>
          </p:txBody>
        </p:sp>
        <p:sp>
          <p:nvSpPr>
            <p:cNvPr id="26" name="Shape - Oklahoma"/>
            <p:cNvSpPr>
              <a:spLocks noChangeAspect="1"/>
            </p:cNvSpPr>
            <p:nvPr/>
          </p:nvSpPr>
          <p:spPr bwMode="auto">
            <a:xfrm>
              <a:off x="3508374" y="3115443"/>
              <a:ext cx="1125539"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accent5"/>
            </a:solidFill>
            <a:ln w="19050">
              <a:solidFill>
                <a:schemeClr val="tx1"/>
              </a:solidFill>
              <a:prstDash val="solid"/>
              <a:round/>
              <a:headEnd/>
              <a:tailEnd/>
            </a:ln>
          </p:spPr>
          <p:txBody>
            <a:bodyPr/>
            <a:lstStyle/>
            <a:p>
              <a:endParaRPr lang="en-US" sz="1200" b="1"/>
            </a:p>
          </p:txBody>
        </p:sp>
        <p:sp>
          <p:nvSpPr>
            <p:cNvPr id="27" name="Shape - Ohio"/>
            <p:cNvSpPr>
              <a:spLocks noChangeAspect="1"/>
            </p:cNvSpPr>
            <p:nvPr/>
          </p:nvSpPr>
          <p:spPr bwMode="auto">
            <a:xfrm>
              <a:off x="5718174" y="2081981"/>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noFill/>
            <a:ln w="19050">
              <a:solidFill>
                <a:schemeClr val="tx1"/>
              </a:solidFill>
              <a:prstDash val="solid"/>
              <a:round/>
              <a:headEnd/>
              <a:tailEnd/>
            </a:ln>
          </p:spPr>
          <p:txBody>
            <a:bodyPr/>
            <a:lstStyle/>
            <a:p>
              <a:pPr>
                <a:defRPr/>
              </a:pPr>
              <a:endParaRPr lang="en-US" sz="1200" b="1"/>
            </a:p>
          </p:txBody>
        </p:sp>
        <p:sp>
          <p:nvSpPr>
            <p:cNvPr id="28" name="Shape - North Dakota"/>
            <p:cNvSpPr>
              <a:spLocks noChangeAspect="1"/>
            </p:cNvSpPr>
            <p:nvPr/>
          </p:nvSpPr>
          <p:spPr bwMode="auto">
            <a:xfrm>
              <a:off x="3441700" y="1189806"/>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noFill/>
            <a:ln w="19050">
              <a:solidFill>
                <a:schemeClr val="tx1"/>
              </a:solidFill>
              <a:prstDash val="solid"/>
              <a:round/>
              <a:headEnd/>
              <a:tailEnd/>
            </a:ln>
          </p:spPr>
          <p:txBody>
            <a:bodyPr/>
            <a:lstStyle/>
            <a:p>
              <a:endParaRPr lang="en-US" sz="1200" b="1"/>
            </a:p>
          </p:txBody>
        </p:sp>
        <p:sp>
          <p:nvSpPr>
            <p:cNvPr id="29" name="Shape - North Carolina"/>
            <p:cNvSpPr>
              <a:spLocks noChangeAspect="1"/>
            </p:cNvSpPr>
            <p:nvPr/>
          </p:nvSpPr>
          <p:spPr bwMode="auto">
            <a:xfrm>
              <a:off x="5986463" y="2826519"/>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noFill/>
            <a:ln w="19050">
              <a:solidFill>
                <a:schemeClr val="tx1"/>
              </a:solidFill>
              <a:prstDash val="solid"/>
              <a:round/>
              <a:headEnd/>
              <a:tailEnd/>
            </a:ln>
          </p:spPr>
          <p:txBody>
            <a:bodyPr/>
            <a:lstStyle/>
            <a:p>
              <a:endParaRPr lang="en-US" sz="1200" b="1"/>
            </a:p>
          </p:txBody>
        </p:sp>
        <p:grpSp>
          <p:nvGrpSpPr>
            <p:cNvPr id="30" name="Shape - New York"/>
            <p:cNvGrpSpPr>
              <a:grpSpLocks/>
            </p:cNvGrpSpPr>
            <p:nvPr/>
          </p:nvGrpSpPr>
          <p:grpSpPr bwMode="auto">
            <a:xfrm>
              <a:off x="6286500" y="1402532"/>
              <a:ext cx="1044575" cy="700087"/>
              <a:chOff x="4071" y="893"/>
              <a:chExt cx="658" cy="440"/>
            </a:xfrm>
            <a:solidFill>
              <a:srgbClr val="133559"/>
            </a:solidFill>
          </p:grpSpPr>
          <p:sp>
            <p:nvSpPr>
              <p:cNvPr id="31"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grpFill/>
              <a:ln w="19050">
                <a:solidFill>
                  <a:schemeClr val="tx1"/>
                </a:solidFill>
                <a:prstDash val="solid"/>
                <a:round/>
                <a:headEnd/>
                <a:tailEnd/>
              </a:ln>
            </p:spPr>
            <p:txBody>
              <a:bodyPr/>
              <a:lstStyle/>
              <a:p>
                <a:pPr>
                  <a:defRPr/>
                </a:pPr>
                <a:endParaRPr lang="en-US" sz="1200" b="1">
                  <a:solidFill>
                    <a:schemeClr val="bg1"/>
                  </a:solidFill>
                </a:endParaRPr>
              </a:p>
            </p:txBody>
          </p:sp>
          <p:sp>
            <p:nvSpPr>
              <p:cNvPr id="32"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grpFill/>
              <a:ln w="19050">
                <a:solidFill>
                  <a:schemeClr val="tx1"/>
                </a:solidFill>
                <a:prstDash val="solid"/>
                <a:round/>
                <a:headEnd/>
                <a:tailEnd/>
              </a:ln>
            </p:spPr>
            <p:txBody>
              <a:bodyPr/>
              <a:lstStyle/>
              <a:p>
                <a:pPr>
                  <a:defRPr/>
                </a:pPr>
                <a:endParaRPr lang="en-US" sz="1200" b="1">
                  <a:solidFill>
                    <a:schemeClr val="bg1"/>
                  </a:solidFill>
                </a:endParaRPr>
              </a:p>
            </p:txBody>
          </p:sp>
        </p:grpSp>
        <p:sp>
          <p:nvSpPr>
            <p:cNvPr id="33" name="Shape - New Mexico"/>
            <p:cNvSpPr>
              <a:spLocks noChangeAspect="1"/>
            </p:cNvSpPr>
            <p:nvPr/>
          </p:nvSpPr>
          <p:spPr bwMode="auto">
            <a:xfrm>
              <a:off x="2624137" y="3082106"/>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5"/>
            </a:solidFill>
            <a:ln w="19050">
              <a:solidFill>
                <a:schemeClr val="tx1"/>
              </a:solidFill>
              <a:prstDash val="solid"/>
              <a:round/>
              <a:headEnd/>
              <a:tailEnd/>
            </a:ln>
          </p:spPr>
          <p:txBody>
            <a:bodyPr/>
            <a:lstStyle/>
            <a:p>
              <a:endParaRPr lang="en-US" sz="1200" b="1">
                <a:solidFill>
                  <a:srgbClr val="001B36"/>
                </a:solidFill>
              </a:endParaRPr>
            </a:p>
          </p:txBody>
        </p:sp>
        <p:sp>
          <p:nvSpPr>
            <p:cNvPr id="34" name="Shape - New Jersey"/>
            <p:cNvSpPr>
              <a:spLocks noChangeAspect="1"/>
            </p:cNvSpPr>
            <p:nvPr/>
          </p:nvSpPr>
          <p:spPr bwMode="auto">
            <a:xfrm>
              <a:off x="6899274" y="2004194"/>
              <a:ext cx="196851"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5"/>
            </a:solidFill>
            <a:ln w="19050">
              <a:solidFill>
                <a:schemeClr val="tx1"/>
              </a:solidFill>
              <a:prstDash val="solid"/>
              <a:round/>
              <a:headEnd/>
              <a:tailEnd/>
            </a:ln>
          </p:spPr>
          <p:txBody>
            <a:bodyPr/>
            <a:lstStyle/>
            <a:p>
              <a:endParaRPr lang="en-US" sz="1200" b="1">
                <a:solidFill>
                  <a:srgbClr val="001B36"/>
                </a:solidFill>
              </a:endParaRPr>
            </a:p>
          </p:txBody>
        </p:sp>
        <p:sp>
          <p:nvSpPr>
            <p:cNvPr id="35" name="Shape - New Hampshire"/>
            <p:cNvSpPr>
              <a:spLocks noChangeAspect="1"/>
            </p:cNvSpPr>
            <p:nvPr/>
          </p:nvSpPr>
          <p:spPr bwMode="auto">
            <a:xfrm>
              <a:off x="7089775" y="1289819"/>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noFill/>
            <a:ln w="19050">
              <a:solidFill>
                <a:schemeClr val="tx1"/>
              </a:solidFill>
              <a:prstDash val="solid"/>
              <a:round/>
              <a:headEnd/>
              <a:tailEnd/>
            </a:ln>
          </p:spPr>
          <p:txBody>
            <a:bodyPr/>
            <a:lstStyle/>
            <a:p>
              <a:endParaRPr lang="en-US" sz="1200" b="1"/>
            </a:p>
          </p:txBody>
        </p:sp>
        <p:sp>
          <p:nvSpPr>
            <p:cNvPr id="36" name="Shape - Nevada"/>
            <p:cNvSpPr>
              <a:spLocks noChangeAspect="1"/>
            </p:cNvSpPr>
            <p:nvPr/>
          </p:nvSpPr>
          <p:spPr bwMode="auto">
            <a:xfrm>
              <a:off x="1416049" y="2067693"/>
              <a:ext cx="831851"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noFill/>
            <a:ln w="19050">
              <a:solidFill>
                <a:schemeClr val="tx1"/>
              </a:solidFill>
              <a:prstDash val="solid"/>
              <a:round/>
              <a:headEnd/>
              <a:tailEnd/>
            </a:ln>
          </p:spPr>
          <p:txBody>
            <a:bodyPr/>
            <a:lstStyle/>
            <a:p>
              <a:endParaRPr lang="en-US" sz="1200" b="1"/>
            </a:p>
          </p:txBody>
        </p:sp>
        <p:sp>
          <p:nvSpPr>
            <p:cNvPr id="134" name="Shape - Nebraska"/>
            <p:cNvSpPr>
              <a:spLocks noChangeAspect="1"/>
            </p:cNvSpPr>
            <p:nvPr/>
          </p:nvSpPr>
          <p:spPr bwMode="auto">
            <a:xfrm>
              <a:off x="3403600" y="2169294"/>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noFill/>
            <a:ln w="19050">
              <a:solidFill>
                <a:srgbClr val="000000"/>
              </a:solidFill>
              <a:prstDash val="solid"/>
              <a:round/>
              <a:headEnd/>
              <a:tailEnd/>
            </a:ln>
          </p:spPr>
          <p:txBody>
            <a:bodyPr/>
            <a:lstStyle/>
            <a:p>
              <a:endParaRPr lang="en-US" sz="1200" b="1"/>
            </a:p>
          </p:txBody>
        </p:sp>
        <p:sp>
          <p:nvSpPr>
            <p:cNvPr id="37" name="Shape - Montana"/>
            <p:cNvSpPr>
              <a:spLocks noChangeAspect="1"/>
            </p:cNvSpPr>
            <p:nvPr/>
          </p:nvSpPr>
          <p:spPr bwMode="auto">
            <a:xfrm>
              <a:off x="2129484" y="1062807"/>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noFill/>
            <a:ln w="19050">
              <a:solidFill>
                <a:schemeClr val="tx1"/>
              </a:solidFill>
              <a:prstDash val="solid"/>
              <a:round/>
              <a:headEnd/>
              <a:tailEnd/>
            </a:ln>
          </p:spPr>
          <p:txBody>
            <a:bodyPr/>
            <a:lstStyle/>
            <a:p>
              <a:endParaRPr lang="en-US" sz="1200" b="1"/>
            </a:p>
          </p:txBody>
        </p:sp>
        <p:sp>
          <p:nvSpPr>
            <p:cNvPr id="38" name="Shape - Missouri"/>
            <p:cNvSpPr>
              <a:spLocks noChangeAspect="1"/>
            </p:cNvSpPr>
            <p:nvPr/>
          </p:nvSpPr>
          <p:spPr bwMode="auto">
            <a:xfrm>
              <a:off x="4443412" y="2520132"/>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bg1"/>
            </a:solidFill>
            <a:ln w="19050">
              <a:solidFill>
                <a:schemeClr val="tx1"/>
              </a:solidFill>
              <a:prstDash val="solid"/>
              <a:round/>
              <a:headEnd/>
              <a:tailEnd/>
            </a:ln>
          </p:spPr>
          <p:txBody>
            <a:bodyPr/>
            <a:lstStyle/>
            <a:p>
              <a:pPr>
                <a:defRPr/>
              </a:pPr>
              <a:endParaRPr lang="en-US" sz="1200" b="1"/>
            </a:p>
          </p:txBody>
        </p:sp>
        <p:sp>
          <p:nvSpPr>
            <p:cNvPr id="39" name="Shape - Mississippi"/>
            <p:cNvSpPr>
              <a:spLocks noChangeAspect="1"/>
            </p:cNvSpPr>
            <p:nvPr/>
          </p:nvSpPr>
          <p:spPr bwMode="auto">
            <a:xfrm>
              <a:off x="5059361" y="3353568"/>
              <a:ext cx="450851"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noFill/>
            <a:ln w="19050">
              <a:solidFill>
                <a:schemeClr val="tx1"/>
              </a:solidFill>
              <a:prstDash val="solid"/>
              <a:round/>
              <a:headEnd/>
              <a:tailEnd/>
            </a:ln>
          </p:spPr>
          <p:txBody>
            <a:bodyPr/>
            <a:lstStyle/>
            <a:p>
              <a:endParaRPr lang="en-US" sz="1200" b="1"/>
            </a:p>
          </p:txBody>
        </p:sp>
        <p:sp>
          <p:nvSpPr>
            <p:cNvPr id="40" name="Shape - Minnesota"/>
            <p:cNvSpPr>
              <a:spLocks noChangeAspect="1"/>
            </p:cNvSpPr>
            <p:nvPr/>
          </p:nvSpPr>
          <p:spPr bwMode="auto">
            <a:xfrm>
              <a:off x="4175124" y="1127894"/>
              <a:ext cx="857251"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rgbClr val="133559"/>
            </a:solidFill>
            <a:ln w="19050">
              <a:solidFill>
                <a:schemeClr val="tx1"/>
              </a:solidFill>
              <a:prstDash val="solid"/>
              <a:round/>
              <a:headEnd/>
              <a:tailEnd/>
            </a:ln>
          </p:spPr>
          <p:txBody>
            <a:bodyPr/>
            <a:lstStyle/>
            <a:p>
              <a:endParaRPr lang="en-US" sz="1200" b="1">
                <a:solidFill>
                  <a:schemeClr val="bg1"/>
                </a:solidFill>
              </a:endParaRPr>
            </a:p>
          </p:txBody>
        </p:sp>
        <p:grpSp>
          <p:nvGrpSpPr>
            <p:cNvPr id="41" name="Shape - Michigan"/>
            <p:cNvGrpSpPr>
              <a:grpSpLocks/>
            </p:cNvGrpSpPr>
            <p:nvPr/>
          </p:nvGrpSpPr>
          <p:grpSpPr bwMode="auto">
            <a:xfrm>
              <a:off x="4987924" y="1351732"/>
              <a:ext cx="990600" cy="882650"/>
              <a:chOff x="3254" y="860"/>
              <a:chExt cx="623" cy="557"/>
            </a:xfrm>
            <a:solidFill>
              <a:srgbClr val="0072C0"/>
            </a:solidFill>
          </p:grpSpPr>
          <p:sp>
            <p:nvSpPr>
              <p:cNvPr id="42"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solidFill>
                <a:schemeClr val="accent5"/>
              </a:solidFill>
              <a:ln w="19050">
                <a:solidFill>
                  <a:schemeClr val="tx1"/>
                </a:solidFill>
                <a:prstDash val="solid"/>
                <a:round/>
                <a:headEnd/>
                <a:tailEnd/>
              </a:ln>
            </p:spPr>
            <p:txBody>
              <a:bodyPr/>
              <a:lstStyle/>
              <a:p>
                <a:endParaRPr lang="en-US" sz="1200" b="1"/>
              </a:p>
            </p:txBody>
          </p:sp>
          <p:sp>
            <p:nvSpPr>
              <p:cNvPr id="43"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solidFill>
                <a:schemeClr val="accent5"/>
              </a:solidFill>
              <a:ln w="19050">
                <a:solidFill>
                  <a:schemeClr val="tx1"/>
                </a:solidFill>
                <a:prstDash val="solid"/>
                <a:round/>
                <a:headEnd/>
                <a:tailEnd/>
              </a:ln>
            </p:spPr>
            <p:txBody>
              <a:bodyPr/>
              <a:lstStyle/>
              <a:p>
                <a:endParaRPr lang="en-US" sz="1200" b="1"/>
              </a:p>
            </p:txBody>
          </p:sp>
        </p:grpSp>
        <p:sp>
          <p:nvSpPr>
            <p:cNvPr id="44" name="Shape - Massachusetts"/>
            <p:cNvSpPr>
              <a:spLocks noChangeAspect="1"/>
            </p:cNvSpPr>
            <p:nvPr/>
          </p:nvSpPr>
          <p:spPr bwMode="auto">
            <a:xfrm>
              <a:off x="7034212" y="1675582"/>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5"/>
            </a:solidFill>
            <a:ln w="19050">
              <a:solidFill>
                <a:schemeClr val="tx1"/>
              </a:solidFill>
              <a:prstDash val="solid"/>
              <a:round/>
              <a:headEnd/>
              <a:tailEnd/>
            </a:ln>
          </p:spPr>
          <p:txBody>
            <a:bodyPr/>
            <a:lstStyle/>
            <a:p>
              <a:endParaRPr lang="en-US" sz="1200" b="1">
                <a:solidFill>
                  <a:srgbClr val="001B36"/>
                </a:solidFill>
              </a:endParaRPr>
            </a:p>
          </p:txBody>
        </p:sp>
        <p:sp>
          <p:nvSpPr>
            <p:cNvPr id="45" name="Shape - Maryland"/>
            <p:cNvSpPr>
              <a:spLocks noChangeAspect="1"/>
            </p:cNvSpPr>
            <p:nvPr/>
          </p:nvSpPr>
          <p:spPr bwMode="auto">
            <a:xfrm>
              <a:off x="6407149" y="2332806"/>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5"/>
            </a:solidFill>
            <a:ln w="19050">
              <a:solidFill>
                <a:schemeClr val="tx1"/>
              </a:solidFill>
              <a:prstDash val="solid"/>
              <a:round/>
              <a:headEnd/>
              <a:tailEnd/>
            </a:ln>
          </p:spPr>
          <p:txBody>
            <a:bodyPr/>
            <a:lstStyle/>
            <a:p>
              <a:endParaRPr lang="en-US" sz="1200" b="1">
                <a:solidFill>
                  <a:srgbClr val="001B36"/>
                </a:solidFill>
              </a:endParaRPr>
            </a:p>
          </p:txBody>
        </p:sp>
        <p:sp>
          <p:nvSpPr>
            <p:cNvPr id="46" name="Shape - Maine"/>
            <p:cNvSpPr>
              <a:spLocks noChangeAspect="1"/>
            </p:cNvSpPr>
            <p:nvPr/>
          </p:nvSpPr>
          <p:spPr bwMode="auto">
            <a:xfrm>
              <a:off x="7143749" y="897707"/>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5"/>
            </a:solidFill>
            <a:ln w="19050">
              <a:solidFill>
                <a:schemeClr val="tx1"/>
              </a:solidFill>
              <a:prstDash val="solid"/>
              <a:round/>
              <a:headEnd/>
              <a:tailEnd/>
            </a:ln>
          </p:spPr>
          <p:txBody>
            <a:bodyPr/>
            <a:lstStyle/>
            <a:p>
              <a:endParaRPr lang="en-US" sz="1200" b="1">
                <a:solidFill>
                  <a:srgbClr val="001B36"/>
                </a:solidFill>
              </a:endParaRPr>
            </a:p>
          </p:txBody>
        </p:sp>
        <p:sp>
          <p:nvSpPr>
            <p:cNvPr id="47" name="Shape - Louisiana"/>
            <p:cNvSpPr>
              <a:spLocks noChangeAspect="1"/>
            </p:cNvSpPr>
            <p:nvPr/>
          </p:nvSpPr>
          <p:spPr bwMode="auto">
            <a:xfrm>
              <a:off x="4702175" y="3704406"/>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noFill/>
            <a:ln w="19050">
              <a:solidFill>
                <a:schemeClr val="tx1"/>
              </a:solidFill>
              <a:prstDash val="solid"/>
              <a:round/>
              <a:headEnd/>
              <a:tailEnd/>
            </a:ln>
          </p:spPr>
          <p:txBody>
            <a:bodyPr/>
            <a:lstStyle/>
            <a:p>
              <a:endParaRPr lang="en-US" sz="1200" b="1"/>
            </a:p>
          </p:txBody>
        </p:sp>
        <p:sp>
          <p:nvSpPr>
            <p:cNvPr id="48" name="Shape - Kentucky"/>
            <p:cNvSpPr>
              <a:spLocks noChangeAspect="1"/>
            </p:cNvSpPr>
            <p:nvPr/>
          </p:nvSpPr>
          <p:spPr bwMode="auto">
            <a:xfrm>
              <a:off x="5235575" y="2640781"/>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noFill/>
            <a:ln w="19050">
              <a:solidFill>
                <a:schemeClr val="tx1"/>
              </a:solidFill>
              <a:prstDash val="solid"/>
              <a:round/>
              <a:headEnd/>
              <a:tailEnd/>
            </a:ln>
          </p:spPr>
          <p:txBody>
            <a:bodyPr/>
            <a:lstStyle/>
            <a:p>
              <a:endParaRPr lang="en-US" sz="1200" b="1"/>
            </a:p>
          </p:txBody>
        </p:sp>
        <p:sp>
          <p:nvSpPr>
            <p:cNvPr id="133" name="Shape - Kansas"/>
            <p:cNvSpPr>
              <a:spLocks noChangeAspect="1"/>
            </p:cNvSpPr>
            <p:nvPr/>
          </p:nvSpPr>
          <p:spPr bwMode="auto">
            <a:xfrm>
              <a:off x="3635375" y="2642369"/>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noFill/>
            <a:ln w="19050">
              <a:solidFill>
                <a:srgbClr val="000000"/>
              </a:solidFill>
              <a:prstDash val="solid"/>
              <a:round/>
              <a:headEnd/>
              <a:tailEnd/>
            </a:ln>
          </p:spPr>
          <p:txBody>
            <a:bodyPr/>
            <a:lstStyle/>
            <a:p>
              <a:endParaRPr lang="en-US" sz="1200" b="1"/>
            </a:p>
          </p:txBody>
        </p:sp>
        <p:sp>
          <p:nvSpPr>
            <p:cNvPr id="49" name="Shape - Iowa"/>
            <p:cNvSpPr>
              <a:spLocks noChangeAspect="1"/>
            </p:cNvSpPr>
            <p:nvPr/>
          </p:nvSpPr>
          <p:spPr bwMode="auto">
            <a:xfrm>
              <a:off x="4318000" y="2056581"/>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5"/>
            </a:solidFill>
            <a:ln w="19050">
              <a:solidFill>
                <a:schemeClr val="tx1"/>
              </a:solidFill>
              <a:prstDash val="solid"/>
              <a:round/>
              <a:headEnd/>
              <a:tailEnd/>
            </a:ln>
          </p:spPr>
          <p:txBody>
            <a:bodyPr/>
            <a:lstStyle/>
            <a:p>
              <a:endParaRPr lang="en-US" sz="1200" b="1">
                <a:solidFill>
                  <a:srgbClr val="001B36"/>
                </a:solidFill>
              </a:endParaRPr>
            </a:p>
          </p:txBody>
        </p:sp>
        <p:sp>
          <p:nvSpPr>
            <p:cNvPr id="50" name="Shape - Indiana"/>
            <p:cNvSpPr>
              <a:spLocks noChangeAspect="1"/>
            </p:cNvSpPr>
            <p:nvPr/>
          </p:nvSpPr>
          <p:spPr bwMode="auto">
            <a:xfrm>
              <a:off x="5391150" y="2221682"/>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5"/>
            </a:solidFill>
            <a:ln w="19050">
              <a:solidFill>
                <a:schemeClr val="tx1"/>
              </a:solidFill>
              <a:prstDash val="solid"/>
              <a:round/>
              <a:headEnd/>
              <a:tailEnd/>
            </a:ln>
          </p:spPr>
          <p:txBody>
            <a:bodyPr/>
            <a:lstStyle/>
            <a:p>
              <a:endParaRPr lang="en-US" sz="1200" b="1">
                <a:solidFill>
                  <a:srgbClr val="001B36"/>
                </a:solidFill>
              </a:endParaRPr>
            </a:p>
          </p:txBody>
        </p:sp>
        <p:sp>
          <p:nvSpPr>
            <p:cNvPr id="51" name="Shape - Illinois"/>
            <p:cNvSpPr>
              <a:spLocks noChangeAspect="1"/>
            </p:cNvSpPr>
            <p:nvPr/>
          </p:nvSpPr>
          <p:spPr bwMode="auto">
            <a:xfrm>
              <a:off x="4928658" y="2159769"/>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noFill/>
            <a:ln w="19050">
              <a:solidFill>
                <a:schemeClr val="tx1"/>
              </a:solidFill>
              <a:prstDash val="solid"/>
              <a:round/>
              <a:headEnd/>
              <a:tailEnd/>
            </a:ln>
          </p:spPr>
          <p:txBody>
            <a:bodyPr/>
            <a:lstStyle/>
            <a:p>
              <a:pPr>
                <a:defRPr/>
              </a:pPr>
              <a:endParaRPr lang="en-US" sz="1200" b="1"/>
            </a:p>
          </p:txBody>
        </p:sp>
        <p:sp>
          <p:nvSpPr>
            <p:cNvPr id="52" name="Shape - Idaho"/>
            <p:cNvSpPr>
              <a:spLocks noChangeAspect="1"/>
            </p:cNvSpPr>
            <p:nvPr/>
          </p:nvSpPr>
          <p:spPr bwMode="auto">
            <a:xfrm>
              <a:off x="1873249" y="1051694"/>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accent5"/>
            </a:solidFill>
            <a:ln w="19050">
              <a:solidFill>
                <a:schemeClr val="tx1"/>
              </a:solidFill>
              <a:prstDash val="solid"/>
              <a:round/>
              <a:headEnd/>
              <a:tailEnd/>
            </a:ln>
          </p:spPr>
          <p:txBody>
            <a:bodyPr/>
            <a:lstStyle/>
            <a:p>
              <a:endParaRPr lang="en-US" sz="1200" b="1"/>
            </a:p>
          </p:txBody>
        </p:sp>
        <p:grpSp>
          <p:nvGrpSpPr>
            <p:cNvPr id="53" name="Shape - Hawaii"/>
            <p:cNvGrpSpPr/>
            <p:nvPr/>
          </p:nvGrpSpPr>
          <p:grpSpPr>
            <a:xfrm>
              <a:off x="2051050" y="4353693"/>
              <a:ext cx="622300" cy="477838"/>
              <a:chOff x="2322512" y="5000625"/>
              <a:chExt cx="622300" cy="477838"/>
            </a:xfrm>
            <a:solidFill>
              <a:srgbClr val="133559"/>
            </a:solidFill>
          </p:grpSpPr>
          <p:sp>
            <p:nvSpPr>
              <p:cNvPr id="54"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grpFill/>
              <a:ln w="19050">
                <a:solidFill>
                  <a:schemeClr val="tx1"/>
                </a:solidFill>
                <a:prstDash val="solid"/>
                <a:round/>
                <a:headEnd/>
                <a:tailEnd/>
              </a:ln>
            </p:spPr>
            <p:txBody>
              <a:bodyPr/>
              <a:lstStyle/>
              <a:p>
                <a:endParaRPr lang="en-US" sz="1200" b="1"/>
              </a:p>
            </p:txBody>
          </p:sp>
          <p:sp>
            <p:nvSpPr>
              <p:cNvPr id="55"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grpFill/>
              <a:ln w="19050">
                <a:solidFill>
                  <a:schemeClr val="tx1"/>
                </a:solidFill>
                <a:prstDash val="solid"/>
                <a:round/>
                <a:headEnd/>
                <a:tailEnd/>
              </a:ln>
            </p:spPr>
            <p:txBody>
              <a:bodyPr/>
              <a:lstStyle/>
              <a:p>
                <a:endParaRPr lang="en-US" sz="1200" b="1"/>
              </a:p>
            </p:txBody>
          </p:sp>
          <p:sp>
            <p:nvSpPr>
              <p:cNvPr id="56"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grpFill/>
              <a:ln w="19050">
                <a:solidFill>
                  <a:schemeClr val="tx1"/>
                </a:solidFill>
                <a:prstDash val="solid"/>
                <a:round/>
                <a:headEnd/>
                <a:tailEnd/>
              </a:ln>
            </p:spPr>
            <p:txBody>
              <a:bodyPr/>
              <a:lstStyle/>
              <a:p>
                <a:endParaRPr lang="en-US" sz="1200" b="1"/>
              </a:p>
            </p:txBody>
          </p:sp>
          <p:sp>
            <p:nvSpPr>
              <p:cNvPr id="57"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grpFill/>
              <a:ln w="19050">
                <a:solidFill>
                  <a:schemeClr val="tx1"/>
                </a:solidFill>
                <a:prstDash val="solid"/>
                <a:round/>
                <a:headEnd/>
                <a:tailEnd/>
              </a:ln>
            </p:spPr>
            <p:txBody>
              <a:bodyPr/>
              <a:lstStyle/>
              <a:p>
                <a:endParaRPr lang="en-US" sz="1200" b="1"/>
              </a:p>
            </p:txBody>
          </p:sp>
          <p:sp>
            <p:nvSpPr>
              <p:cNvPr id="58"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grpFill/>
              <a:ln w="19050">
                <a:solidFill>
                  <a:schemeClr val="tx1"/>
                </a:solidFill>
                <a:prstDash val="solid"/>
                <a:round/>
                <a:headEnd/>
                <a:tailEnd/>
              </a:ln>
            </p:spPr>
            <p:txBody>
              <a:bodyPr/>
              <a:lstStyle/>
              <a:p>
                <a:endParaRPr lang="en-US" sz="1200" b="1"/>
              </a:p>
            </p:txBody>
          </p:sp>
          <p:sp>
            <p:nvSpPr>
              <p:cNvPr id="59"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grpFill/>
              <a:ln w="19050">
                <a:solidFill>
                  <a:schemeClr val="tx1"/>
                </a:solidFill>
                <a:prstDash val="solid"/>
                <a:round/>
                <a:headEnd/>
                <a:tailEnd/>
              </a:ln>
            </p:spPr>
            <p:txBody>
              <a:bodyPr/>
              <a:lstStyle/>
              <a:p>
                <a:endParaRPr lang="en-US" sz="1200" b="1"/>
              </a:p>
            </p:txBody>
          </p:sp>
          <p:sp>
            <p:nvSpPr>
              <p:cNvPr id="60"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grpFill/>
              <a:ln w="19050">
                <a:solidFill>
                  <a:schemeClr val="tx1"/>
                </a:solidFill>
                <a:prstDash val="solid"/>
                <a:round/>
                <a:headEnd/>
                <a:tailEnd/>
              </a:ln>
            </p:spPr>
            <p:txBody>
              <a:bodyPr/>
              <a:lstStyle/>
              <a:p>
                <a:endParaRPr lang="en-US" sz="1200" b="1"/>
              </a:p>
            </p:txBody>
          </p:sp>
          <p:sp>
            <p:nvSpPr>
              <p:cNvPr id="61"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grpFill/>
              <a:ln w="19050">
                <a:solidFill>
                  <a:schemeClr val="tx1"/>
                </a:solidFill>
                <a:prstDash val="solid"/>
                <a:round/>
                <a:headEnd/>
                <a:tailEnd/>
              </a:ln>
            </p:spPr>
            <p:txBody>
              <a:bodyPr/>
              <a:lstStyle/>
              <a:p>
                <a:endParaRPr lang="en-US" sz="1200" b="1"/>
              </a:p>
            </p:txBody>
          </p:sp>
        </p:grpSp>
        <p:sp>
          <p:nvSpPr>
            <p:cNvPr id="62" name="Shape - Georgia"/>
            <p:cNvSpPr>
              <a:spLocks noChangeAspect="1"/>
            </p:cNvSpPr>
            <p:nvPr/>
          </p:nvSpPr>
          <p:spPr bwMode="auto">
            <a:xfrm>
              <a:off x="5816601" y="3271019"/>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noFill/>
            <a:ln w="19050">
              <a:solidFill>
                <a:schemeClr val="tx1"/>
              </a:solidFill>
              <a:prstDash val="solid"/>
              <a:round/>
              <a:headEnd/>
              <a:tailEnd/>
            </a:ln>
          </p:spPr>
          <p:txBody>
            <a:bodyPr/>
            <a:lstStyle/>
            <a:p>
              <a:endParaRPr lang="en-US" sz="1200" b="1"/>
            </a:p>
          </p:txBody>
        </p:sp>
        <p:sp>
          <p:nvSpPr>
            <p:cNvPr id="63" name="Shape - Florida"/>
            <p:cNvSpPr>
              <a:spLocks noChangeAspect="1"/>
            </p:cNvSpPr>
            <p:nvPr/>
          </p:nvSpPr>
          <p:spPr bwMode="auto">
            <a:xfrm>
              <a:off x="5656263" y="3890144"/>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noFill/>
            <a:ln w="19050">
              <a:solidFill>
                <a:schemeClr val="tx1"/>
              </a:solidFill>
              <a:prstDash val="solid"/>
              <a:round/>
              <a:headEnd/>
              <a:tailEnd/>
            </a:ln>
          </p:spPr>
          <p:txBody>
            <a:bodyPr/>
            <a:lstStyle/>
            <a:p>
              <a:endParaRPr lang="en-US" sz="1200" b="1"/>
            </a:p>
          </p:txBody>
        </p:sp>
        <p:sp>
          <p:nvSpPr>
            <p:cNvPr id="64" name="Shape - Delaware"/>
            <p:cNvSpPr>
              <a:spLocks noChangeAspect="1"/>
            </p:cNvSpPr>
            <p:nvPr/>
          </p:nvSpPr>
          <p:spPr bwMode="auto">
            <a:xfrm>
              <a:off x="6884988" y="2320106"/>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rgbClr val="133559"/>
            </a:solidFill>
            <a:ln w="19050">
              <a:solidFill>
                <a:schemeClr val="tx1"/>
              </a:solidFill>
              <a:prstDash val="solid"/>
              <a:round/>
              <a:headEnd/>
              <a:tailEnd/>
            </a:ln>
          </p:spPr>
          <p:txBody>
            <a:bodyPr/>
            <a:lstStyle/>
            <a:p>
              <a:endParaRPr lang="en-US" sz="1200" b="1"/>
            </a:p>
          </p:txBody>
        </p:sp>
        <p:sp>
          <p:nvSpPr>
            <p:cNvPr id="65" name="Shape - Connecticut"/>
            <p:cNvSpPr>
              <a:spLocks noChangeAspect="1"/>
            </p:cNvSpPr>
            <p:nvPr/>
          </p:nvSpPr>
          <p:spPr bwMode="auto">
            <a:xfrm>
              <a:off x="7050088" y="1832743"/>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rgbClr val="133559"/>
            </a:solidFill>
            <a:ln w="19050">
              <a:solidFill>
                <a:schemeClr val="tx1"/>
              </a:solidFill>
              <a:prstDash val="solid"/>
              <a:round/>
              <a:headEnd/>
              <a:tailEnd/>
            </a:ln>
          </p:spPr>
          <p:txBody>
            <a:bodyPr/>
            <a:lstStyle/>
            <a:p>
              <a:endParaRPr lang="en-US" sz="1200" b="1"/>
            </a:p>
          </p:txBody>
        </p:sp>
        <p:sp>
          <p:nvSpPr>
            <p:cNvPr id="4" name="Shape - Colorado"/>
            <p:cNvSpPr>
              <a:spLocks noChangeAspect="1"/>
            </p:cNvSpPr>
            <p:nvPr/>
          </p:nvSpPr>
          <p:spPr bwMode="auto">
            <a:xfrm>
              <a:off x="2727324" y="2443932"/>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rgbClr val="133559"/>
            </a:solidFill>
            <a:ln w="19050">
              <a:solidFill>
                <a:schemeClr val="tx1"/>
              </a:solidFill>
              <a:prstDash val="solid"/>
              <a:round/>
              <a:headEnd/>
              <a:tailEnd/>
            </a:ln>
          </p:spPr>
          <p:txBody>
            <a:bodyPr/>
            <a:lstStyle/>
            <a:p>
              <a:endParaRPr lang="en-US" sz="1200" b="1"/>
            </a:p>
          </p:txBody>
        </p:sp>
        <p:sp>
          <p:nvSpPr>
            <p:cNvPr id="66" name="Shape - California"/>
            <p:cNvSpPr>
              <a:spLocks noChangeAspect="1"/>
            </p:cNvSpPr>
            <p:nvPr/>
          </p:nvSpPr>
          <p:spPr bwMode="auto">
            <a:xfrm>
              <a:off x="936624" y="1966094"/>
              <a:ext cx="1098551"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5"/>
            </a:solidFill>
            <a:ln w="19050">
              <a:solidFill>
                <a:schemeClr val="tx1"/>
              </a:solidFill>
              <a:prstDash val="solid"/>
              <a:round/>
              <a:headEnd/>
              <a:tailEnd/>
            </a:ln>
          </p:spPr>
          <p:txBody>
            <a:bodyPr/>
            <a:lstStyle/>
            <a:p>
              <a:endParaRPr lang="en-US" sz="1200" b="1"/>
            </a:p>
          </p:txBody>
        </p:sp>
        <p:sp>
          <p:nvSpPr>
            <p:cNvPr id="67" name="Shape - Arkansas"/>
            <p:cNvSpPr>
              <a:spLocks noChangeAspect="1"/>
            </p:cNvSpPr>
            <p:nvPr/>
          </p:nvSpPr>
          <p:spPr bwMode="auto">
            <a:xfrm>
              <a:off x="4610100" y="3142431"/>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accent5"/>
            </a:solidFill>
            <a:ln w="19050">
              <a:solidFill>
                <a:schemeClr val="tx1"/>
              </a:solidFill>
              <a:prstDash val="solid"/>
              <a:round/>
              <a:headEnd/>
              <a:tailEnd/>
            </a:ln>
          </p:spPr>
          <p:txBody>
            <a:bodyPr/>
            <a:lstStyle/>
            <a:p>
              <a:pPr>
                <a:defRPr/>
              </a:pPr>
              <a:endParaRPr lang="en-US" sz="1200" b="1"/>
            </a:p>
          </p:txBody>
        </p:sp>
        <p:sp>
          <p:nvSpPr>
            <p:cNvPr id="68" name="Shape - Arizona"/>
            <p:cNvSpPr>
              <a:spLocks noChangeAspect="1"/>
            </p:cNvSpPr>
            <p:nvPr/>
          </p:nvSpPr>
          <p:spPr bwMode="auto">
            <a:xfrm>
              <a:off x="1889124" y="3017018"/>
              <a:ext cx="844551"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rgbClr val="133559"/>
            </a:solidFill>
            <a:ln w="19050">
              <a:solidFill>
                <a:schemeClr val="tx1"/>
              </a:solidFill>
              <a:prstDash val="solid"/>
              <a:round/>
              <a:headEnd/>
              <a:tailEnd/>
            </a:ln>
          </p:spPr>
          <p:txBody>
            <a:bodyPr/>
            <a:lstStyle/>
            <a:p>
              <a:endParaRPr lang="en-US" sz="1200" b="1">
                <a:solidFill>
                  <a:srgbClr val="001B36"/>
                </a:solidFill>
              </a:endParaRPr>
            </a:p>
          </p:txBody>
        </p:sp>
        <p:sp>
          <p:nvSpPr>
            <p:cNvPr id="69" name="Shape - Alaska"/>
            <p:cNvSpPr>
              <a:spLocks noChangeAspect="1"/>
            </p:cNvSpPr>
            <p:nvPr/>
          </p:nvSpPr>
          <p:spPr bwMode="auto">
            <a:xfrm>
              <a:off x="642937" y="3945706"/>
              <a:ext cx="1617663"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noFill/>
            <a:ln w="19050">
              <a:solidFill>
                <a:schemeClr val="tx1"/>
              </a:solidFill>
              <a:prstDash val="solid"/>
              <a:round/>
              <a:headEnd/>
              <a:tailEnd/>
            </a:ln>
          </p:spPr>
          <p:txBody>
            <a:bodyPr/>
            <a:lstStyle/>
            <a:p>
              <a:endParaRPr lang="en-US" b="1"/>
            </a:p>
          </p:txBody>
        </p:sp>
        <p:sp>
          <p:nvSpPr>
            <p:cNvPr id="70" name="Shape - Alabama"/>
            <p:cNvSpPr>
              <a:spLocks noChangeAspect="1"/>
            </p:cNvSpPr>
            <p:nvPr/>
          </p:nvSpPr>
          <p:spPr bwMode="auto">
            <a:xfrm>
              <a:off x="5487988" y="3307532"/>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noFill/>
            <a:ln w="19050">
              <a:solidFill>
                <a:schemeClr val="tx1"/>
              </a:solidFill>
              <a:prstDash val="solid"/>
              <a:round/>
              <a:headEnd/>
              <a:tailEnd/>
            </a:ln>
          </p:spPr>
          <p:txBody>
            <a:bodyPr/>
            <a:lstStyle/>
            <a:p>
              <a:endParaRPr lang="en-US" sz="1200" b="1"/>
            </a:p>
          </p:txBody>
        </p:sp>
        <p:sp>
          <p:nvSpPr>
            <p:cNvPr id="71" name="Shape - District of Columbia (star)"/>
            <p:cNvSpPr>
              <a:spLocks noChangeArrowheads="1"/>
            </p:cNvSpPr>
            <p:nvPr/>
          </p:nvSpPr>
          <p:spPr bwMode="auto">
            <a:xfrm>
              <a:off x="6615112" y="2402656"/>
              <a:ext cx="207963" cy="201612"/>
            </a:xfrm>
            <a:prstGeom prst="star5">
              <a:avLst/>
            </a:prstGeom>
            <a:solidFill>
              <a:srgbClr val="133559"/>
            </a:solidFill>
            <a:ln w="19050">
              <a:solidFill>
                <a:schemeClr val="tx1"/>
              </a:solidFill>
              <a:miter lim="800000"/>
              <a:headEnd/>
              <a:tailEnd/>
            </a:ln>
            <a:effectLst/>
          </p:spPr>
          <p:txBody>
            <a:bodyPr wrap="none" anchor="ctr"/>
            <a:lstStyle/>
            <a:p>
              <a:pPr>
                <a:defRPr/>
              </a:pPr>
              <a:endParaRPr lang="en-US" sz="1200" b="1">
                <a:cs typeface="+mn-cs"/>
              </a:endParaRPr>
            </a:p>
          </p:txBody>
        </p:sp>
        <p:sp>
          <p:nvSpPr>
            <p:cNvPr id="72" name="Text - Wyoming"/>
            <p:cNvSpPr txBox="1">
              <a:spLocks noChangeArrowheads="1"/>
            </p:cNvSpPr>
            <p:nvPr/>
          </p:nvSpPr>
          <p:spPr bwMode="auto">
            <a:xfrm>
              <a:off x="2665412" y="1993082"/>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WY</a:t>
              </a:r>
              <a:endParaRPr lang="en-US" sz="1200" b="1" dirty="0">
                <a:solidFill>
                  <a:srgbClr val="000000"/>
                </a:solidFill>
                <a:cs typeface="Times New Roman" charset="0"/>
              </a:endParaRPr>
            </a:p>
          </p:txBody>
        </p:sp>
        <p:sp>
          <p:nvSpPr>
            <p:cNvPr id="73" name="Text - Wisconsin"/>
            <p:cNvSpPr txBox="1">
              <a:spLocks noChangeArrowheads="1"/>
            </p:cNvSpPr>
            <p:nvPr/>
          </p:nvSpPr>
          <p:spPr bwMode="auto">
            <a:xfrm>
              <a:off x="4742655" y="1650181"/>
              <a:ext cx="692151" cy="386632"/>
            </a:xfrm>
            <a:prstGeom prst="rect">
              <a:avLst/>
            </a:prstGeom>
            <a:noFill/>
            <a:ln w="9525">
              <a:noFill/>
              <a:miter lim="800000"/>
              <a:headEnd/>
              <a:tailEnd/>
            </a:ln>
          </p:spPr>
          <p:txBody>
            <a:bodyPr lIns="91429" tIns="45714" rIns="91429" bIns="45714">
              <a:spAutoFit/>
            </a:bodyPr>
            <a:lstStyle/>
            <a:p>
              <a:pPr algn="ctr" eaLnBrk="0" hangingPunct="0">
                <a:lnSpc>
                  <a:spcPct val="85000"/>
                </a:lnSpc>
              </a:pPr>
              <a:r>
                <a:rPr lang="en-US" sz="1200" b="1" dirty="0">
                  <a:cs typeface="Times New Roman" charset="0"/>
                </a:rPr>
                <a:t> </a:t>
              </a:r>
              <a:r>
                <a:rPr lang="en-US" sz="1200" b="1" dirty="0" smtClean="0">
                  <a:cs typeface="Times New Roman" charset="0"/>
                </a:rPr>
                <a:t>WI</a:t>
              </a:r>
            </a:p>
            <a:p>
              <a:pPr algn="ctr" eaLnBrk="0" hangingPunct="0">
                <a:lnSpc>
                  <a:spcPct val="85000"/>
                </a:lnSpc>
              </a:pPr>
              <a:r>
                <a:rPr lang="en-US" sz="1000" b="1" dirty="0" smtClean="0">
                  <a:cs typeface="Times New Roman" charset="0"/>
                </a:rPr>
                <a:t>(closed)</a:t>
              </a:r>
              <a:endParaRPr lang="en-US" sz="1000" b="1" dirty="0">
                <a:cs typeface="Times New Roman" charset="0"/>
              </a:endParaRPr>
            </a:p>
          </p:txBody>
        </p:sp>
        <p:sp>
          <p:nvSpPr>
            <p:cNvPr id="74" name="Text - West Virginia"/>
            <p:cNvSpPr txBox="1">
              <a:spLocks noChangeArrowheads="1"/>
            </p:cNvSpPr>
            <p:nvPr/>
          </p:nvSpPr>
          <p:spPr bwMode="auto">
            <a:xfrm>
              <a:off x="5942014" y="2588394"/>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WV</a:t>
              </a:r>
              <a:endParaRPr lang="en-US" sz="1200" b="1" dirty="0">
                <a:solidFill>
                  <a:srgbClr val="000000"/>
                </a:solidFill>
                <a:cs typeface="Times New Roman" charset="0"/>
              </a:endParaRPr>
            </a:p>
          </p:txBody>
        </p:sp>
        <p:sp>
          <p:nvSpPr>
            <p:cNvPr id="75" name="Text - Washington"/>
            <p:cNvSpPr txBox="1">
              <a:spLocks noChangeArrowheads="1"/>
            </p:cNvSpPr>
            <p:nvPr/>
          </p:nvSpPr>
          <p:spPr bwMode="auto">
            <a:xfrm>
              <a:off x="1338261" y="1031380"/>
              <a:ext cx="791223" cy="406253"/>
            </a:xfrm>
            <a:prstGeom prst="rect">
              <a:avLst/>
            </a:prstGeom>
            <a:noFill/>
            <a:ln w="9525">
              <a:noFill/>
              <a:miter lim="800000"/>
              <a:headEnd/>
              <a:tailEnd/>
            </a:ln>
          </p:spPr>
          <p:txBody>
            <a:bodyPr wrap="square" lIns="91429" tIns="45714" rIns="91429" bIns="45714">
              <a:spAutoFit/>
            </a:bodyPr>
            <a:lstStyle/>
            <a:p>
              <a:pPr algn="ctr" eaLnBrk="0" hangingPunct="0">
                <a:lnSpc>
                  <a:spcPct val="85000"/>
                </a:lnSpc>
              </a:pPr>
              <a:r>
                <a:rPr lang="en-US" sz="1200" b="1" dirty="0" smtClean="0">
                  <a:cs typeface="Times New Roman" charset="0"/>
                </a:rPr>
                <a:t>WA</a:t>
              </a:r>
            </a:p>
            <a:p>
              <a:pPr algn="ctr" eaLnBrk="0" hangingPunct="0">
                <a:lnSpc>
                  <a:spcPct val="85000"/>
                </a:lnSpc>
              </a:pPr>
              <a:r>
                <a:rPr lang="en-US" sz="1200" b="1" dirty="0" smtClean="0">
                  <a:cs typeface="Times New Roman" charset="0"/>
                </a:rPr>
                <a:t>(closed)</a:t>
              </a:r>
            </a:p>
          </p:txBody>
        </p:sp>
        <p:sp>
          <p:nvSpPr>
            <p:cNvPr id="76" name="Text - Virginia"/>
            <p:cNvSpPr txBox="1">
              <a:spLocks noChangeArrowheads="1"/>
            </p:cNvSpPr>
            <p:nvPr/>
          </p:nvSpPr>
          <p:spPr bwMode="auto">
            <a:xfrm>
              <a:off x="6345238" y="2631257"/>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VA</a:t>
              </a:r>
              <a:endParaRPr lang="en-US" sz="1200" b="1" dirty="0">
                <a:solidFill>
                  <a:srgbClr val="000000"/>
                </a:solidFill>
                <a:cs typeface="Times New Roman" charset="0"/>
              </a:endParaRPr>
            </a:p>
          </p:txBody>
        </p:sp>
        <p:sp>
          <p:nvSpPr>
            <p:cNvPr id="77" name="Text - Vermont"/>
            <p:cNvSpPr txBox="1">
              <a:spLocks noChangeArrowheads="1"/>
            </p:cNvSpPr>
            <p:nvPr/>
          </p:nvSpPr>
          <p:spPr bwMode="auto">
            <a:xfrm>
              <a:off x="6296026" y="1072332"/>
              <a:ext cx="9366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cs typeface="Times New Roman" charset="0"/>
                </a:rPr>
                <a:t>VT*</a:t>
              </a:r>
              <a:endParaRPr lang="en-US" sz="1200" b="1" dirty="0">
                <a:cs typeface="Times New Roman" charset="0"/>
              </a:endParaRPr>
            </a:p>
          </p:txBody>
        </p:sp>
        <p:sp>
          <p:nvSpPr>
            <p:cNvPr id="78" name="Text - Utah"/>
            <p:cNvSpPr txBox="1">
              <a:spLocks noChangeArrowheads="1"/>
            </p:cNvSpPr>
            <p:nvPr/>
          </p:nvSpPr>
          <p:spPr bwMode="auto">
            <a:xfrm>
              <a:off x="2103438" y="2574107"/>
              <a:ext cx="692151" cy="406253"/>
            </a:xfrm>
            <a:prstGeom prst="rect">
              <a:avLst/>
            </a:prstGeom>
            <a:noFill/>
            <a:ln w="9525">
              <a:noFill/>
              <a:miter lim="800000"/>
              <a:headEnd/>
              <a:tailEnd/>
            </a:ln>
          </p:spPr>
          <p:txBody>
            <a:bodyPr lIns="91429" tIns="45714" rIns="91429" bIns="45714">
              <a:spAutoFit/>
            </a:bodyPr>
            <a:lstStyle/>
            <a:p>
              <a:pPr algn="ctr" eaLnBrk="0" hangingPunct="0">
                <a:lnSpc>
                  <a:spcPct val="85000"/>
                </a:lnSpc>
              </a:pPr>
              <a:r>
                <a:rPr lang="en-US" sz="1200" b="1" dirty="0">
                  <a:cs typeface="Times New Roman" charset="0"/>
                </a:rPr>
                <a:t> </a:t>
              </a:r>
              <a:r>
                <a:rPr lang="en-US" sz="1200" b="1" dirty="0" smtClean="0">
                  <a:cs typeface="Times New Roman" charset="0"/>
                </a:rPr>
                <a:t>UT*</a:t>
              </a:r>
            </a:p>
            <a:p>
              <a:pPr algn="ctr" eaLnBrk="0" hangingPunct="0">
                <a:lnSpc>
                  <a:spcPct val="85000"/>
                </a:lnSpc>
              </a:pPr>
              <a:r>
                <a:rPr lang="en-US" sz="1100" b="1" dirty="0" smtClean="0">
                  <a:cs typeface="Times New Roman" charset="0"/>
                </a:rPr>
                <a:t>(closed)</a:t>
              </a:r>
              <a:endParaRPr lang="en-US" sz="1100" b="1" dirty="0">
                <a:cs typeface="Times New Roman" charset="0"/>
              </a:endParaRPr>
            </a:p>
          </p:txBody>
        </p:sp>
        <p:sp>
          <p:nvSpPr>
            <p:cNvPr id="79" name="Text - Texas"/>
            <p:cNvSpPr txBox="1">
              <a:spLocks noChangeArrowheads="1"/>
            </p:cNvSpPr>
            <p:nvPr/>
          </p:nvSpPr>
          <p:spPr bwMode="auto">
            <a:xfrm>
              <a:off x="3708399" y="3858394"/>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TX</a:t>
              </a:r>
              <a:endParaRPr lang="en-US" sz="1200" b="1" dirty="0">
                <a:solidFill>
                  <a:srgbClr val="000000"/>
                </a:solidFill>
                <a:cs typeface="Times New Roman" charset="0"/>
              </a:endParaRPr>
            </a:p>
          </p:txBody>
        </p:sp>
        <p:sp>
          <p:nvSpPr>
            <p:cNvPr id="80" name="Text - Tennessee"/>
            <p:cNvSpPr txBox="1">
              <a:spLocks noChangeArrowheads="1"/>
            </p:cNvSpPr>
            <p:nvPr/>
          </p:nvSpPr>
          <p:spPr bwMode="auto">
            <a:xfrm>
              <a:off x="5321068" y="3116430"/>
              <a:ext cx="692151" cy="227614"/>
            </a:xfrm>
            <a:prstGeom prst="rect">
              <a:avLst/>
            </a:prstGeom>
            <a:noFill/>
            <a:ln w="9525">
              <a:noFill/>
              <a:miter lim="800000"/>
              <a:headEnd/>
              <a:tailEnd/>
            </a:ln>
          </p:spPr>
          <p:txBody>
            <a:bodyPr lIns="91429" tIns="45714" rIns="91429" bIns="45714">
              <a:spAutoFit/>
            </a:bodyPr>
            <a:lstStyle/>
            <a:p>
              <a:pPr algn="ctr" eaLnBrk="0" hangingPunct="0">
                <a:lnSpc>
                  <a:spcPct val="70000"/>
                </a:lnSpc>
                <a:spcBef>
                  <a:spcPct val="50000"/>
                </a:spcBef>
              </a:pPr>
              <a:r>
                <a:rPr lang="en-US" sz="1180" b="1" dirty="0">
                  <a:solidFill>
                    <a:srgbClr val="001B36"/>
                  </a:solidFill>
                  <a:cs typeface="Times New Roman" charset="0"/>
                </a:rPr>
                <a:t> </a:t>
              </a:r>
              <a:r>
                <a:rPr lang="en-US" sz="1180" b="1" dirty="0" smtClean="0">
                  <a:solidFill>
                    <a:srgbClr val="001B36"/>
                  </a:solidFill>
                  <a:cs typeface="Times New Roman" charset="0"/>
                </a:rPr>
                <a:t>TN</a:t>
              </a:r>
              <a:endParaRPr lang="en-US" sz="1200" b="1" dirty="0">
                <a:solidFill>
                  <a:srgbClr val="001B36"/>
                </a:solidFill>
                <a:cs typeface="Times New Roman" charset="0"/>
              </a:endParaRPr>
            </a:p>
          </p:txBody>
        </p:sp>
        <p:sp>
          <p:nvSpPr>
            <p:cNvPr id="81" name="Text - South Dakota"/>
            <p:cNvSpPr txBox="1">
              <a:spLocks noChangeArrowheads="1"/>
            </p:cNvSpPr>
            <p:nvPr/>
          </p:nvSpPr>
          <p:spPr bwMode="auto">
            <a:xfrm>
              <a:off x="3530599" y="1807344"/>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SD</a:t>
              </a:r>
              <a:endParaRPr lang="en-US" sz="1200" b="1" dirty="0">
                <a:solidFill>
                  <a:srgbClr val="000000"/>
                </a:solidFill>
                <a:cs typeface="Times New Roman" charset="0"/>
              </a:endParaRPr>
            </a:p>
          </p:txBody>
        </p:sp>
        <p:sp>
          <p:nvSpPr>
            <p:cNvPr id="82" name="Text - South Carolina"/>
            <p:cNvSpPr txBox="1">
              <a:spLocks noChangeArrowheads="1"/>
            </p:cNvSpPr>
            <p:nvPr/>
          </p:nvSpPr>
          <p:spPr bwMode="auto">
            <a:xfrm>
              <a:off x="6142038" y="3228157"/>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SC</a:t>
              </a:r>
              <a:endParaRPr lang="en-US" sz="1200" b="1" dirty="0">
                <a:solidFill>
                  <a:srgbClr val="000000"/>
                </a:solidFill>
                <a:cs typeface="Times New Roman" charset="0"/>
              </a:endParaRPr>
            </a:p>
          </p:txBody>
        </p:sp>
        <p:sp>
          <p:nvSpPr>
            <p:cNvPr id="83" name="Text - Rhode Island"/>
            <p:cNvSpPr txBox="1">
              <a:spLocks noChangeArrowheads="1"/>
            </p:cNvSpPr>
            <p:nvPr/>
          </p:nvSpPr>
          <p:spPr bwMode="auto">
            <a:xfrm>
              <a:off x="7511663" y="1836366"/>
              <a:ext cx="598489" cy="249287"/>
            </a:xfrm>
            <a:prstGeom prst="rect">
              <a:avLst/>
            </a:prstGeom>
            <a:noFill/>
            <a:ln w="9525">
              <a:noFill/>
              <a:miter lim="800000"/>
              <a:headEnd/>
              <a:tailEnd/>
            </a:ln>
          </p:spPr>
          <p:txBody>
            <a:bodyPr wrap="square" lIns="91429" tIns="45714" rIns="91429" bIns="45714">
              <a:spAutoFit/>
            </a:bodyPr>
            <a:lstStyle/>
            <a:p>
              <a:pPr eaLnBrk="0" hangingPunct="0">
                <a:lnSpc>
                  <a:spcPct val="85000"/>
                </a:lnSpc>
                <a:spcBef>
                  <a:spcPct val="50000"/>
                </a:spcBef>
              </a:pPr>
              <a:r>
                <a:rPr lang="en-US" sz="1200" b="1" dirty="0" smtClean="0">
                  <a:cs typeface="Times New Roman" charset="0"/>
                </a:rPr>
                <a:t>RI</a:t>
              </a:r>
              <a:endParaRPr lang="en-US" sz="1200" b="1" dirty="0">
                <a:cs typeface="Times New Roman" charset="0"/>
              </a:endParaRPr>
            </a:p>
          </p:txBody>
        </p:sp>
        <p:sp>
          <p:nvSpPr>
            <p:cNvPr id="84" name="Text - Pennsylvania"/>
            <p:cNvSpPr txBox="1">
              <a:spLocks noChangeArrowheads="1"/>
            </p:cNvSpPr>
            <p:nvPr/>
          </p:nvSpPr>
          <p:spPr bwMode="auto">
            <a:xfrm>
              <a:off x="6197601" y="2069282"/>
              <a:ext cx="8350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PA</a:t>
              </a:r>
              <a:endParaRPr lang="en-US" sz="1200" b="1" dirty="0">
                <a:solidFill>
                  <a:srgbClr val="000000"/>
                </a:solidFill>
                <a:cs typeface="Times New Roman" charset="0"/>
              </a:endParaRPr>
            </a:p>
          </p:txBody>
        </p:sp>
        <p:sp>
          <p:nvSpPr>
            <p:cNvPr id="85" name="Text - Oregon"/>
            <p:cNvSpPr txBox="1">
              <a:spLocks noChangeArrowheads="1"/>
            </p:cNvSpPr>
            <p:nvPr/>
          </p:nvSpPr>
          <p:spPr bwMode="auto">
            <a:xfrm>
              <a:off x="1219201" y="1437717"/>
              <a:ext cx="751682" cy="550138"/>
            </a:xfrm>
            <a:prstGeom prst="rect">
              <a:avLst/>
            </a:prstGeom>
            <a:noFill/>
            <a:ln w="9525">
              <a:noFill/>
              <a:miter lim="800000"/>
              <a:headEnd/>
              <a:tailEnd/>
            </a:ln>
          </p:spPr>
          <p:txBody>
            <a:bodyPr wrap="square" lIns="91429" tIns="45714" rIns="91429" bIns="45714">
              <a:spAutoFit/>
            </a:bodyPr>
            <a:lstStyle/>
            <a:p>
              <a:pPr algn="ctr" eaLnBrk="0" hangingPunct="0">
                <a:lnSpc>
                  <a:spcPct val="85000"/>
                </a:lnSpc>
              </a:pPr>
              <a:r>
                <a:rPr lang="en-US" sz="1200" b="1" dirty="0">
                  <a:cs typeface="Times New Roman" charset="0"/>
                </a:rPr>
                <a:t/>
              </a:r>
              <a:br>
                <a:rPr lang="en-US" sz="1200" b="1" dirty="0">
                  <a:cs typeface="Times New Roman" charset="0"/>
                </a:rPr>
              </a:br>
              <a:r>
                <a:rPr lang="en-US" sz="1200" b="1" dirty="0">
                  <a:cs typeface="Times New Roman" charset="0"/>
                </a:rPr>
                <a:t> </a:t>
              </a:r>
              <a:r>
                <a:rPr lang="en-US" sz="1200" b="1" dirty="0" smtClean="0">
                  <a:cs typeface="Times New Roman" charset="0"/>
                </a:rPr>
                <a:t>OR*</a:t>
              </a:r>
            </a:p>
            <a:p>
              <a:pPr algn="ctr" eaLnBrk="0" hangingPunct="0">
                <a:lnSpc>
                  <a:spcPct val="85000"/>
                </a:lnSpc>
              </a:pPr>
              <a:r>
                <a:rPr lang="en-US" sz="1100" b="1" dirty="0" smtClean="0">
                  <a:cs typeface="Times New Roman" charset="0"/>
                </a:rPr>
                <a:t>(closed)</a:t>
              </a:r>
              <a:endParaRPr lang="en-US" sz="1100" b="1" dirty="0">
                <a:cs typeface="Times New Roman" charset="0"/>
              </a:endParaRPr>
            </a:p>
          </p:txBody>
        </p:sp>
        <p:sp>
          <p:nvSpPr>
            <p:cNvPr id="86" name="Text - Oklahoma"/>
            <p:cNvSpPr txBox="1">
              <a:spLocks noChangeArrowheads="1"/>
            </p:cNvSpPr>
            <p:nvPr/>
          </p:nvSpPr>
          <p:spPr bwMode="auto">
            <a:xfrm>
              <a:off x="3889374" y="3239269"/>
              <a:ext cx="693739"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1B36"/>
                  </a:solidFill>
                  <a:cs typeface="Times New Roman" charset="0"/>
                </a:rPr>
                <a:t> </a:t>
              </a:r>
              <a:r>
                <a:rPr lang="en-US" sz="1200" b="1" dirty="0" smtClean="0">
                  <a:solidFill>
                    <a:srgbClr val="001B36"/>
                  </a:solidFill>
                  <a:cs typeface="Times New Roman" charset="0"/>
                </a:rPr>
                <a:t>OK</a:t>
              </a:r>
              <a:endParaRPr lang="en-US" sz="1200" b="1" dirty="0">
                <a:solidFill>
                  <a:srgbClr val="001B36"/>
                </a:solidFill>
                <a:cs typeface="Times New Roman" charset="0"/>
              </a:endParaRPr>
            </a:p>
          </p:txBody>
        </p:sp>
        <p:sp>
          <p:nvSpPr>
            <p:cNvPr id="87" name="Text - Ohio"/>
            <p:cNvSpPr txBox="1">
              <a:spLocks noChangeArrowheads="1"/>
            </p:cNvSpPr>
            <p:nvPr/>
          </p:nvSpPr>
          <p:spPr bwMode="auto">
            <a:xfrm>
              <a:off x="5626099" y="2285182"/>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OH</a:t>
              </a:r>
              <a:endParaRPr lang="en-US" sz="1200" b="1" dirty="0">
                <a:solidFill>
                  <a:srgbClr val="000000"/>
                </a:solidFill>
                <a:cs typeface="Times New Roman" charset="0"/>
              </a:endParaRPr>
            </a:p>
          </p:txBody>
        </p:sp>
        <p:sp>
          <p:nvSpPr>
            <p:cNvPr id="88" name="Text - North Dakota"/>
            <p:cNvSpPr txBox="1">
              <a:spLocks noChangeArrowheads="1"/>
            </p:cNvSpPr>
            <p:nvPr/>
          </p:nvSpPr>
          <p:spPr bwMode="auto">
            <a:xfrm>
              <a:off x="3508375" y="1310457"/>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ND</a:t>
              </a:r>
              <a:endParaRPr lang="en-US" sz="1200" b="1" dirty="0">
                <a:solidFill>
                  <a:srgbClr val="000000"/>
                </a:solidFill>
                <a:cs typeface="Times New Roman" charset="0"/>
              </a:endParaRPr>
            </a:p>
          </p:txBody>
        </p:sp>
        <p:sp>
          <p:nvSpPr>
            <p:cNvPr id="89" name="Text - North Carolina"/>
            <p:cNvSpPr txBox="1">
              <a:spLocks noChangeArrowheads="1"/>
            </p:cNvSpPr>
            <p:nvPr/>
          </p:nvSpPr>
          <p:spPr bwMode="auto">
            <a:xfrm>
              <a:off x="6305549" y="2934469"/>
              <a:ext cx="693739"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NC</a:t>
              </a:r>
              <a:endParaRPr lang="en-US" sz="1200" b="1" dirty="0">
                <a:solidFill>
                  <a:srgbClr val="000000"/>
                </a:solidFill>
                <a:cs typeface="Times New Roman" charset="0"/>
              </a:endParaRPr>
            </a:p>
          </p:txBody>
        </p:sp>
        <p:sp>
          <p:nvSpPr>
            <p:cNvPr id="90" name="Text - New York"/>
            <p:cNvSpPr txBox="1">
              <a:spLocks noChangeArrowheads="1"/>
            </p:cNvSpPr>
            <p:nvPr/>
          </p:nvSpPr>
          <p:spPr bwMode="auto">
            <a:xfrm>
              <a:off x="6442075" y="1683519"/>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chemeClr val="bg1"/>
                  </a:solidFill>
                  <a:cs typeface="Times New Roman" charset="0"/>
                </a:rPr>
                <a:t> </a:t>
              </a:r>
              <a:r>
                <a:rPr lang="en-US" sz="1200" b="1" dirty="0" smtClean="0">
                  <a:solidFill>
                    <a:schemeClr val="bg1"/>
                  </a:solidFill>
                  <a:cs typeface="Times New Roman" charset="0"/>
                </a:rPr>
                <a:t>NY</a:t>
              </a:r>
              <a:endParaRPr lang="en-US" sz="1200" b="1" dirty="0">
                <a:solidFill>
                  <a:schemeClr val="bg1"/>
                </a:solidFill>
                <a:cs typeface="Times New Roman" charset="0"/>
              </a:endParaRPr>
            </a:p>
          </p:txBody>
        </p:sp>
        <p:sp>
          <p:nvSpPr>
            <p:cNvPr id="91" name="Text - New Mexico"/>
            <p:cNvSpPr txBox="1">
              <a:spLocks noChangeArrowheads="1"/>
            </p:cNvSpPr>
            <p:nvPr/>
          </p:nvSpPr>
          <p:spPr bwMode="auto">
            <a:xfrm>
              <a:off x="2738438" y="3348807"/>
              <a:ext cx="692151" cy="406253"/>
            </a:xfrm>
            <a:prstGeom prst="rect">
              <a:avLst/>
            </a:prstGeom>
            <a:noFill/>
            <a:ln w="9525">
              <a:noFill/>
              <a:miter lim="800000"/>
              <a:headEnd/>
              <a:tailEnd/>
            </a:ln>
          </p:spPr>
          <p:txBody>
            <a:bodyPr lIns="91429" tIns="45714" rIns="91429" bIns="45714">
              <a:spAutoFit/>
            </a:bodyPr>
            <a:lstStyle/>
            <a:p>
              <a:pPr algn="ctr" eaLnBrk="0" hangingPunct="0">
                <a:lnSpc>
                  <a:spcPct val="85000"/>
                </a:lnSpc>
              </a:pPr>
              <a:r>
                <a:rPr lang="en-US" sz="1200" b="1" dirty="0">
                  <a:cs typeface="Times New Roman" charset="0"/>
                </a:rPr>
                <a:t> </a:t>
              </a:r>
              <a:r>
                <a:rPr lang="en-US" sz="1200" b="1" dirty="0" smtClean="0">
                  <a:cs typeface="Times New Roman" charset="0"/>
                </a:rPr>
                <a:t>NM</a:t>
              </a:r>
            </a:p>
            <a:p>
              <a:pPr algn="ctr" eaLnBrk="0" hangingPunct="0">
                <a:lnSpc>
                  <a:spcPct val="85000"/>
                </a:lnSpc>
              </a:pPr>
              <a:r>
                <a:rPr lang="en-US" sz="1100" b="1" dirty="0" smtClean="0">
                  <a:cs typeface="Times New Roman" charset="0"/>
                </a:rPr>
                <a:t>(closed)</a:t>
              </a:r>
              <a:endParaRPr lang="en-US" sz="1100" b="1" dirty="0">
                <a:cs typeface="Times New Roman" charset="0"/>
              </a:endParaRPr>
            </a:p>
          </p:txBody>
        </p:sp>
        <p:sp>
          <p:nvSpPr>
            <p:cNvPr id="92" name="Text - New Jersey"/>
            <p:cNvSpPr txBox="1">
              <a:spLocks noChangeArrowheads="1"/>
            </p:cNvSpPr>
            <p:nvPr/>
          </p:nvSpPr>
          <p:spPr bwMode="auto">
            <a:xfrm>
              <a:off x="7121525" y="2129824"/>
              <a:ext cx="77787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chemeClr val="bg1"/>
                  </a:solidFill>
                  <a:cs typeface="Times New Roman" charset="0"/>
                </a:rPr>
                <a:t>NJ</a:t>
              </a:r>
              <a:endParaRPr lang="en-US" sz="1200" b="1" dirty="0">
                <a:solidFill>
                  <a:schemeClr val="bg1"/>
                </a:solidFill>
                <a:cs typeface="Times New Roman" charset="0"/>
              </a:endParaRPr>
            </a:p>
          </p:txBody>
        </p:sp>
        <p:sp>
          <p:nvSpPr>
            <p:cNvPr id="93" name="Text - New Hampshire"/>
            <p:cNvSpPr txBox="1">
              <a:spLocks noChangeArrowheads="1"/>
            </p:cNvSpPr>
            <p:nvPr/>
          </p:nvSpPr>
          <p:spPr bwMode="auto">
            <a:xfrm>
              <a:off x="7250114" y="1224732"/>
              <a:ext cx="936625"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r>
              <a:br>
                <a:rPr lang="en-US" sz="1200" b="1" dirty="0">
                  <a:solidFill>
                    <a:srgbClr val="000000"/>
                  </a:solidFill>
                  <a:cs typeface="Times New Roman" charset="0"/>
                </a:rPr>
              </a:br>
              <a:r>
                <a:rPr lang="en-US" sz="1200" b="1" dirty="0" smtClean="0">
                  <a:solidFill>
                    <a:srgbClr val="000000"/>
                  </a:solidFill>
                  <a:cs typeface="Times New Roman" charset="0"/>
                </a:rPr>
                <a:t>NH</a:t>
              </a:r>
              <a:endParaRPr lang="en-US" sz="1200" b="1" dirty="0">
                <a:solidFill>
                  <a:srgbClr val="000000"/>
                </a:solidFill>
                <a:cs typeface="Times New Roman" charset="0"/>
              </a:endParaRPr>
            </a:p>
          </p:txBody>
        </p:sp>
        <p:sp>
          <p:nvSpPr>
            <p:cNvPr id="94" name="Text - Nevada"/>
            <p:cNvSpPr txBox="1">
              <a:spLocks noChangeArrowheads="1"/>
            </p:cNvSpPr>
            <p:nvPr/>
          </p:nvSpPr>
          <p:spPr bwMode="auto">
            <a:xfrm>
              <a:off x="1231900" y="2443502"/>
              <a:ext cx="1219200"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1B36"/>
                  </a:solidFill>
                  <a:cs typeface="Times New Roman" charset="0"/>
                </a:rPr>
                <a:t>NV</a:t>
              </a:r>
              <a:endParaRPr lang="en-US" sz="1200" b="1" dirty="0">
                <a:solidFill>
                  <a:srgbClr val="001B36"/>
                </a:solidFill>
                <a:cs typeface="Times New Roman" charset="0"/>
              </a:endParaRPr>
            </a:p>
          </p:txBody>
        </p:sp>
        <p:sp>
          <p:nvSpPr>
            <p:cNvPr id="95" name="Text - Nebraska"/>
            <p:cNvSpPr txBox="1">
              <a:spLocks noChangeArrowheads="1"/>
            </p:cNvSpPr>
            <p:nvPr/>
          </p:nvSpPr>
          <p:spPr bwMode="auto">
            <a:xfrm>
              <a:off x="3582987" y="2269307"/>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NE</a:t>
              </a:r>
              <a:endParaRPr lang="en-US" sz="1200" b="1" dirty="0">
                <a:solidFill>
                  <a:srgbClr val="000000"/>
                </a:solidFill>
                <a:cs typeface="Times New Roman" charset="0"/>
              </a:endParaRPr>
            </a:p>
          </p:txBody>
        </p:sp>
        <p:sp>
          <p:nvSpPr>
            <p:cNvPr id="96" name="Text - Montana"/>
            <p:cNvSpPr txBox="1">
              <a:spLocks noChangeArrowheads="1"/>
            </p:cNvSpPr>
            <p:nvPr/>
          </p:nvSpPr>
          <p:spPr bwMode="auto">
            <a:xfrm>
              <a:off x="2519363" y="1281882"/>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MT</a:t>
              </a:r>
              <a:endParaRPr lang="en-US" sz="1200" b="1" dirty="0">
                <a:solidFill>
                  <a:srgbClr val="000000"/>
                </a:solidFill>
                <a:cs typeface="Times New Roman" charset="0"/>
              </a:endParaRPr>
            </a:p>
          </p:txBody>
        </p:sp>
        <p:sp>
          <p:nvSpPr>
            <p:cNvPr id="97" name="Text - Missouri"/>
            <p:cNvSpPr txBox="1">
              <a:spLocks noChangeArrowheads="1"/>
            </p:cNvSpPr>
            <p:nvPr/>
          </p:nvSpPr>
          <p:spPr bwMode="auto">
            <a:xfrm>
              <a:off x="4537074" y="2782069"/>
              <a:ext cx="693739"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0000"/>
                  </a:solidFill>
                  <a:cs typeface="Times New Roman" charset="0"/>
                </a:rPr>
                <a:t>MO*</a:t>
              </a:r>
              <a:endParaRPr lang="en-US" sz="1200" b="1" dirty="0">
                <a:solidFill>
                  <a:srgbClr val="000000"/>
                </a:solidFill>
                <a:cs typeface="Times New Roman" charset="0"/>
              </a:endParaRPr>
            </a:p>
          </p:txBody>
        </p:sp>
        <p:sp>
          <p:nvSpPr>
            <p:cNvPr id="98" name="Text - Mississippi"/>
            <p:cNvSpPr txBox="1">
              <a:spLocks noChangeArrowheads="1"/>
            </p:cNvSpPr>
            <p:nvPr/>
          </p:nvSpPr>
          <p:spPr bwMode="auto">
            <a:xfrm>
              <a:off x="4911724" y="3558357"/>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MS</a:t>
              </a:r>
              <a:endParaRPr lang="en-US" sz="1200" b="1" dirty="0">
                <a:solidFill>
                  <a:srgbClr val="000000"/>
                </a:solidFill>
                <a:cs typeface="Times New Roman" charset="0"/>
              </a:endParaRPr>
            </a:p>
          </p:txBody>
        </p:sp>
        <p:sp>
          <p:nvSpPr>
            <p:cNvPr id="99" name="Text - Minnesota"/>
            <p:cNvSpPr txBox="1">
              <a:spLocks noChangeArrowheads="1"/>
            </p:cNvSpPr>
            <p:nvPr/>
          </p:nvSpPr>
          <p:spPr bwMode="auto">
            <a:xfrm>
              <a:off x="3929062" y="1358082"/>
              <a:ext cx="1219200"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chemeClr val="bg1"/>
                  </a:solidFill>
                  <a:cs typeface="Times New Roman" charset="0"/>
                </a:rPr>
                <a:t/>
              </a:r>
              <a:br>
                <a:rPr lang="en-US" sz="1200" b="1" dirty="0">
                  <a:solidFill>
                    <a:schemeClr val="bg1"/>
                  </a:solidFill>
                  <a:cs typeface="Times New Roman" charset="0"/>
                </a:rPr>
              </a:br>
              <a:r>
                <a:rPr lang="en-US" sz="1200" b="1" dirty="0">
                  <a:solidFill>
                    <a:schemeClr val="bg1"/>
                  </a:solidFill>
                  <a:cs typeface="Times New Roman" charset="0"/>
                </a:rPr>
                <a:t> </a:t>
              </a:r>
              <a:r>
                <a:rPr lang="en-US" sz="1200" b="1" dirty="0" smtClean="0">
                  <a:solidFill>
                    <a:schemeClr val="bg1"/>
                  </a:solidFill>
                  <a:cs typeface="Times New Roman" charset="0"/>
                </a:rPr>
                <a:t>MN</a:t>
              </a:r>
              <a:endParaRPr lang="en-US" sz="1200" b="1" dirty="0">
                <a:solidFill>
                  <a:schemeClr val="bg1"/>
                </a:solidFill>
                <a:cs typeface="Times New Roman" charset="0"/>
              </a:endParaRPr>
            </a:p>
          </p:txBody>
        </p:sp>
        <p:sp>
          <p:nvSpPr>
            <p:cNvPr id="100" name="Text - Michigan"/>
            <p:cNvSpPr txBox="1">
              <a:spLocks noChangeArrowheads="1"/>
            </p:cNvSpPr>
            <p:nvPr/>
          </p:nvSpPr>
          <p:spPr bwMode="auto">
            <a:xfrm>
              <a:off x="5367337" y="1820044"/>
              <a:ext cx="693737" cy="386632"/>
            </a:xfrm>
            <a:prstGeom prst="rect">
              <a:avLst/>
            </a:prstGeom>
            <a:noFill/>
            <a:ln w="9525">
              <a:noFill/>
              <a:miter lim="800000"/>
              <a:headEnd/>
              <a:tailEnd/>
            </a:ln>
          </p:spPr>
          <p:txBody>
            <a:bodyPr lIns="91429" tIns="45714" rIns="91429" bIns="45714">
              <a:spAutoFit/>
            </a:bodyPr>
            <a:lstStyle/>
            <a:p>
              <a:pPr algn="ctr" eaLnBrk="0" hangingPunct="0">
                <a:lnSpc>
                  <a:spcPct val="85000"/>
                </a:lnSpc>
              </a:pPr>
              <a:r>
                <a:rPr lang="en-US" sz="1200" b="1" dirty="0">
                  <a:cs typeface="Times New Roman" charset="0"/>
                </a:rPr>
                <a:t> </a:t>
              </a:r>
              <a:r>
                <a:rPr lang="en-US" sz="1200" b="1" dirty="0" smtClean="0">
                  <a:cs typeface="Times New Roman" charset="0"/>
                </a:rPr>
                <a:t>MI</a:t>
              </a:r>
            </a:p>
            <a:p>
              <a:pPr algn="ctr" eaLnBrk="0" hangingPunct="0">
                <a:lnSpc>
                  <a:spcPct val="85000"/>
                </a:lnSpc>
              </a:pPr>
              <a:r>
                <a:rPr lang="en-US" sz="1000" b="1" dirty="0" smtClean="0">
                  <a:cs typeface="Times New Roman" charset="0"/>
                </a:rPr>
                <a:t>(closed)</a:t>
              </a:r>
              <a:endParaRPr lang="en-US" sz="1000" b="1" dirty="0">
                <a:cs typeface="Times New Roman" charset="0"/>
              </a:endParaRPr>
            </a:p>
          </p:txBody>
        </p:sp>
        <p:sp>
          <p:nvSpPr>
            <p:cNvPr id="101" name="Text - Massachusetts"/>
            <p:cNvSpPr txBox="1">
              <a:spLocks noChangeArrowheads="1"/>
            </p:cNvSpPr>
            <p:nvPr/>
          </p:nvSpPr>
          <p:spPr bwMode="auto">
            <a:xfrm>
              <a:off x="7424738" y="1635895"/>
              <a:ext cx="9366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1B36"/>
                  </a:solidFill>
                  <a:cs typeface="Times New Roman" charset="0"/>
                </a:rPr>
                <a:t>MA</a:t>
              </a:r>
              <a:endParaRPr lang="en-US" sz="1200" b="1" dirty="0">
                <a:solidFill>
                  <a:srgbClr val="001B36"/>
                </a:solidFill>
                <a:cs typeface="Times New Roman" charset="0"/>
              </a:endParaRPr>
            </a:p>
          </p:txBody>
        </p:sp>
        <p:sp>
          <p:nvSpPr>
            <p:cNvPr id="102" name="Text - Maryland"/>
            <p:cNvSpPr txBox="1">
              <a:spLocks noChangeArrowheads="1"/>
            </p:cNvSpPr>
            <p:nvPr/>
          </p:nvSpPr>
          <p:spPr bwMode="auto">
            <a:xfrm>
              <a:off x="7127875" y="2443932"/>
              <a:ext cx="671513"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1B36"/>
                  </a:solidFill>
                  <a:cs typeface="Times New Roman" charset="0"/>
                </a:rPr>
                <a:t>MD</a:t>
              </a:r>
              <a:endParaRPr lang="en-US" sz="1200" b="1" dirty="0">
                <a:solidFill>
                  <a:srgbClr val="001B36"/>
                </a:solidFill>
                <a:cs typeface="Times New Roman" charset="0"/>
              </a:endParaRPr>
            </a:p>
          </p:txBody>
        </p:sp>
        <p:sp>
          <p:nvSpPr>
            <p:cNvPr id="103" name="Text - Maine"/>
            <p:cNvSpPr txBox="1">
              <a:spLocks noChangeArrowheads="1"/>
            </p:cNvSpPr>
            <p:nvPr/>
          </p:nvSpPr>
          <p:spPr bwMode="auto">
            <a:xfrm>
              <a:off x="6989763" y="989232"/>
              <a:ext cx="716757" cy="415486"/>
            </a:xfrm>
            <a:prstGeom prst="rect">
              <a:avLst/>
            </a:prstGeom>
            <a:noFill/>
            <a:ln w="9525">
              <a:noFill/>
              <a:miter lim="800000"/>
              <a:headEnd/>
              <a:tailEnd/>
            </a:ln>
          </p:spPr>
          <p:txBody>
            <a:bodyPr wrap="square" lIns="91429" tIns="45714" rIns="91429" bIns="45714">
              <a:spAutoFit/>
            </a:bodyPr>
            <a:lstStyle/>
            <a:p>
              <a:pPr algn="ctr" eaLnBrk="0" hangingPunct="0">
                <a:spcBef>
                  <a:spcPts val="0"/>
                </a:spcBef>
              </a:pPr>
              <a:r>
                <a:rPr lang="en-US" sz="1200" b="1" dirty="0" smtClean="0">
                  <a:cs typeface="Times New Roman" charset="0"/>
                </a:rPr>
                <a:t>ME</a:t>
              </a:r>
            </a:p>
            <a:p>
              <a:pPr algn="ctr" eaLnBrk="0" hangingPunct="0">
                <a:spcBef>
                  <a:spcPts val="0"/>
                </a:spcBef>
              </a:pPr>
              <a:r>
                <a:rPr lang="en-US" sz="850" dirty="0" smtClean="0">
                  <a:cs typeface="Times New Roman" charset="0"/>
                </a:rPr>
                <a:t> (closed)</a:t>
              </a:r>
              <a:endParaRPr lang="en-US" sz="850" b="1" dirty="0">
                <a:cs typeface="Times New Roman" charset="0"/>
              </a:endParaRPr>
            </a:p>
          </p:txBody>
        </p:sp>
        <p:sp>
          <p:nvSpPr>
            <p:cNvPr id="104" name="Text - Louisiana"/>
            <p:cNvSpPr txBox="1">
              <a:spLocks noChangeArrowheads="1"/>
            </p:cNvSpPr>
            <p:nvPr/>
          </p:nvSpPr>
          <p:spPr bwMode="auto">
            <a:xfrm>
              <a:off x="4598987" y="3825008"/>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LA</a:t>
              </a:r>
              <a:endParaRPr lang="en-US" sz="1200" b="1" dirty="0">
                <a:solidFill>
                  <a:srgbClr val="000000"/>
                </a:solidFill>
                <a:cs typeface="Times New Roman" charset="0"/>
              </a:endParaRPr>
            </a:p>
          </p:txBody>
        </p:sp>
        <p:sp>
          <p:nvSpPr>
            <p:cNvPr id="105" name="Text - Kentucky"/>
            <p:cNvSpPr txBox="1">
              <a:spLocks noChangeArrowheads="1"/>
            </p:cNvSpPr>
            <p:nvPr/>
          </p:nvSpPr>
          <p:spPr bwMode="auto">
            <a:xfrm>
              <a:off x="5505449" y="2794769"/>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KY</a:t>
              </a:r>
              <a:endParaRPr lang="en-US" sz="1200" b="1" dirty="0">
                <a:solidFill>
                  <a:srgbClr val="000000"/>
                </a:solidFill>
                <a:cs typeface="Times New Roman" charset="0"/>
              </a:endParaRPr>
            </a:p>
          </p:txBody>
        </p:sp>
        <p:sp>
          <p:nvSpPr>
            <p:cNvPr id="106" name="Text - Kansas"/>
            <p:cNvSpPr txBox="1">
              <a:spLocks noChangeArrowheads="1"/>
            </p:cNvSpPr>
            <p:nvPr/>
          </p:nvSpPr>
          <p:spPr bwMode="auto">
            <a:xfrm>
              <a:off x="3751263" y="2761432"/>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KS</a:t>
              </a:r>
              <a:endParaRPr lang="en-US" sz="1200" b="1" dirty="0">
                <a:solidFill>
                  <a:srgbClr val="000000"/>
                </a:solidFill>
                <a:cs typeface="Times New Roman" charset="0"/>
              </a:endParaRPr>
            </a:p>
          </p:txBody>
        </p:sp>
        <p:sp>
          <p:nvSpPr>
            <p:cNvPr id="107" name="Text - Iowa"/>
            <p:cNvSpPr txBox="1">
              <a:spLocks noChangeArrowheads="1"/>
            </p:cNvSpPr>
            <p:nvPr/>
          </p:nvSpPr>
          <p:spPr bwMode="auto">
            <a:xfrm>
              <a:off x="4322763" y="2169294"/>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1B36"/>
                  </a:solidFill>
                  <a:cs typeface="Times New Roman" charset="0"/>
                </a:rPr>
                <a:t> </a:t>
              </a:r>
              <a:r>
                <a:rPr lang="en-US" sz="1200" b="1" dirty="0" smtClean="0">
                  <a:solidFill>
                    <a:srgbClr val="001B36"/>
                  </a:solidFill>
                  <a:cs typeface="Times New Roman" charset="0"/>
                </a:rPr>
                <a:t>IA</a:t>
              </a:r>
              <a:endParaRPr lang="en-US" sz="1200" b="1" dirty="0">
                <a:solidFill>
                  <a:srgbClr val="001B36"/>
                </a:solidFill>
                <a:cs typeface="Times New Roman" charset="0"/>
              </a:endParaRPr>
            </a:p>
          </p:txBody>
        </p:sp>
        <p:sp>
          <p:nvSpPr>
            <p:cNvPr id="108" name="Text - Indiana"/>
            <p:cNvSpPr txBox="1">
              <a:spLocks noChangeArrowheads="1"/>
            </p:cNvSpPr>
            <p:nvPr/>
          </p:nvSpPr>
          <p:spPr bwMode="auto">
            <a:xfrm>
              <a:off x="5259387" y="2346026"/>
              <a:ext cx="692151" cy="367011"/>
            </a:xfrm>
            <a:prstGeom prst="rect">
              <a:avLst/>
            </a:prstGeom>
            <a:noFill/>
            <a:ln w="9525">
              <a:noFill/>
              <a:miter lim="800000"/>
              <a:headEnd/>
              <a:tailEnd/>
            </a:ln>
          </p:spPr>
          <p:txBody>
            <a:bodyPr lIns="91429" tIns="45714" rIns="91429" bIns="45714">
              <a:spAutoFit/>
            </a:bodyPr>
            <a:lstStyle/>
            <a:p>
              <a:pPr algn="ctr" eaLnBrk="0" hangingPunct="0">
                <a:lnSpc>
                  <a:spcPct val="85000"/>
                </a:lnSpc>
              </a:pPr>
              <a:r>
                <a:rPr lang="en-US" sz="1200" b="1" dirty="0">
                  <a:cs typeface="Times New Roman" charset="0"/>
                </a:rPr>
                <a:t> </a:t>
              </a:r>
              <a:r>
                <a:rPr lang="en-US" sz="1200" b="1" dirty="0" smtClean="0">
                  <a:cs typeface="Times New Roman" charset="0"/>
                </a:rPr>
                <a:t>IN</a:t>
              </a:r>
              <a:endParaRPr lang="en-US" sz="800" b="1" dirty="0" smtClean="0">
                <a:cs typeface="Times New Roman" charset="0"/>
              </a:endParaRPr>
            </a:p>
            <a:p>
              <a:pPr algn="ctr" eaLnBrk="0" hangingPunct="0">
                <a:lnSpc>
                  <a:spcPct val="85000"/>
                </a:lnSpc>
              </a:pPr>
              <a:r>
                <a:rPr lang="en-US" sz="800" b="1" dirty="0" smtClean="0">
                  <a:cs typeface="Times New Roman" charset="0"/>
                </a:rPr>
                <a:t>(closed)</a:t>
              </a:r>
              <a:endParaRPr lang="en-US" sz="800" b="1" dirty="0">
                <a:cs typeface="Times New Roman" charset="0"/>
              </a:endParaRPr>
            </a:p>
          </p:txBody>
        </p:sp>
        <p:sp>
          <p:nvSpPr>
            <p:cNvPr id="109" name="Text - Illinois"/>
            <p:cNvSpPr txBox="1">
              <a:spLocks noChangeArrowheads="1"/>
            </p:cNvSpPr>
            <p:nvPr/>
          </p:nvSpPr>
          <p:spPr bwMode="auto">
            <a:xfrm>
              <a:off x="4846638" y="2424882"/>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1B36"/>
                  </a:solidFill>
                  <a:cs typeface="Times New Roman" charset="0"/>
                </a:rPr>
                <a:t> </a:t>
              </a:r>
              <a:r>
                <a:rPr lang="en-US" sz="1200" b="1" dirty="0" smtClean="0">
                  <a:solidFill>
                    <a:srgbClr val="001B36"/>
                  </a:solidFill>
                  <a:cs typeface="Times New Roman" charset="0"/>
                </a:rPr>
                <a:t>IL</a:t>
              </a:r>
              <a:endParaRPr lang="en-US" sz="1200" b="1" dirty="0">
                <a:solidFill>
                  <a:srgbClr val="001B36"/>
                </a:solidFill>
                <a:cs typeface="Times New Roman" charset="0"/>
              </a:endParaRPr>
            </a:p>
          </p:txBody>
        </p:sp>
        <p:sp>
          <p:nvSpPr>
            <p:cNvPr id="110" name="Text - Idaho"/>
            <p:cNvSpPr txBox="1">
              <a:spLocks noChangeArrowheads="1"/>
            </p:cNvSpPr>
            <p:nvPr/>
          </p:nvSpPr>
          <p:spPr bwMode="auto">
            <a:xfrm>
              <a:off x="1875354" y="1743795"/>
              <a:ext cx="693739"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solidFill>
                    <a:srgbClr val="001B36"/>
                  </a:solidFill>
                  <a:cs typeface="Times New Roman" charset="0"/>
                </a:rPr>
                <a:t>ID</a:t>
              </a:r>
              <a:endParaRPr lang="en-US" sz="1200" b="1" dirty="0">
                <a:solidFill>
                  <a:srgbClr val="001B36"/>
                </a:solidFill>
                <a:cs typeface="Times New Roman" charset="0"/>
              </a:endParaRPr>
            </a:p>
          </p:txBody>
        </p:sp>
        <p:sp>
          <p:nvSpPr>
            <p:cNvPr id="111" name="Text - Hawaii"/>
            <p:cNvSpPr txBox="1">
              <a:spLocks noChangeArrowheads="1"/>
            </p:cNvSpPr>
            <p:nvPr/>
          </p:nvSpPr>
          <p:spPr bwMode="auto">
            <a:xfrm>
              <a:off x="2547938" y="4652145"/>
              <a:ext cx="936625" cy="407664"/>
            </a:xfrm>
            <a:prstGeom prst="rect">
              <a:avLst/>
            </a:prstGeom>
            <a:noFill/>
            <a:ln w="9525">
              <a:noFill/>
              <a:miter lim="800000"/>
              <a:headEnd/>
              <a:tailEnd/>
            </a:ln>
          </p:spPr>
          <p:txBody>
            <a:bodyPr lIns="91429" tIns="45714" rIns="91429" bIns="45714">
              <a:spAutoFit/>
            </a:bodyPr>
            <a:lstStyle/>
            <a:p>
              <a:pPr algn="ctr" eaLnBrk="0" hangingPunct="0">
                <a:lnSpc>
                  <a:spcPct val="85000"/>
                </a:lnSpc>
              </a:pPr>
              <a:r>
                <a:rPr lang="en-US" sz="1200" b="1" dirty="0" smtClean="0">
                  <a:cs typeface="Times New Roman" charset="0"/>
                </a:rPr>
                <a:t>HI</a:t>
              </a:r>
            </a:p>
            <a:p>
              <a:pPr algn="ctr" eaLnBrk="0" hangingPunct="0">
                <a:lnSpc>
                  <a:spcPct val="85000"/>
                </a:lnSpc>
              </a:pPr>
              <a:r>
                <a:rPr lang="en-US" sz="1100" b="1" dirty="0" smtClean="0">
                  <a:cs typeface="Times New Roman" charset="0"/>
                </a:rPr>
                <a:t>(closed)</a:t>
              </a:r>
              <a:endParaRPr lang="en-US" sz="1100" b="1" dirty="0">
                <a:cs typeface="Times New Roman" charset="0"/>
              </a:endParaRPr>
            </a:p>
          </p:txBody>
        </p:sp>
        <p:sp>
          <p:nvSpPr>
            <p:cNvPr id="112" name="Text - Georgia"/>
            <p:cNvSpPr txBox="1">
              <a:spLocks noChangeArrowheads="1"/>
            </p:cNvSpPr>
            <p:nvPr/>
          </p:nvSpPr>
          <p:spPr bwMode="auto">
            <a:xfrm>
              <a:off x="5846763" y="3532957"/>
              <a:ext cx="693737"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GA</a:t>
              </a:r>
              <a:endParaRPr lang="en-US" sz="1200" b="1" dirty="0">
                <a:solidFill>
                  <a:srgbClr val="000000"/>
                </a:solidFill>
                <a:cs typeface="Times New Roman" charset="0"/>
              </a:endParaRPr>
            </a:p>
          </p:txBody>
        </p:sp>
        <p:sp>
          <p:nvSpPr>
            <p:cNvPr id="113" name="Text - Florida"/>
            <p:cNvSpPr txBox="1">
              <a:spLocks noChangeArrowheads="1"/>
            </p:cNvSpPr>
            <p:nvPr/>
          </p:nvSpPr>
          <p:spPr bwMode="auto">
            <a:xfrm>
              <a:off x="6205538" y="4121919"/>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1B36"/>
                  </a:solidFill>
                  <a:cs typeface="Times New Roman" charset="0"/>
                </a:rPr>
                <a:t> </a:t>
              </a:r>
              <a:r>
                <a:rPr lang="en-US" sz="1200" b="1" dirty="0" smtClean="0">
                  <a:solidFill>
                    <a:srgbClr val="001B36"/>
                  </a:solidFill>
                  <a:cs typeface="Times New Roman" charset="0"/>
                </a:rPr>
                <a:t>FL</a:t>
              </a:r>
              <a:endParaRPr lang="en-US" sz="1200" b="1" dirty="0">
                <a:solidFill>
                  <a:srgbClr val="001B36"/>
                </a:solidFill>
                <a:cs typeface="Times New Roman" charset="0"/>
              </a:endParaRPr>
            </a:p>
          </p:txBody>
        </p:sp>
        <p:sp>
          <p:nvSpPr>
            <p:cNvPr id="114" name="Text - District of Columbia"/>
            <p:cNvSpPr txBox="1">
              <a:spLocks noChangeArrowheads="1"/>
            </p:cNvSpPr>
            <p:nvPr/>
          </p:nvSpPr>
          <p:spPr bwMode="auto">
            <a:xfrm>
              <a:off x="7110865" y="2663057"/>
              <a:ext cx="952500" cy="276987"/>
            </a:xfrm>
            <a:prstGeom prst="rect">
              <a:avLst/>
            </a:prstGeom>
            <a:noFill/>
            <a:ln w="9525">
              <a:noFill/>
              <a:miter lim="800000"/>
              <a:headEnd/>
              <a:tailEnd/>
            </a:ln>
          </p:spPr>
          <p:txBody>
            <a:bodyPr wrap="square" lIns="91429" tIns="45714" rIns="91429" bIns="45714">
              <a:spAutoFit/>
            </a:bodyPr>
            <a:lstStyle/>
            <a:p>
              <a:pPr eaLnBrk="0" hangingPunct="0"/>
              <a:r>
                <a:rPr lang="en-US" sz="1200" b="1" dirty="0" smtClean="0">
                  <a:cs typeface="Times New Roman" charset="0"/>
                </a:rPr>
                <a:t>  DC  </a:t>
              </a:r>
              <a:endParaRPr lang="en-US" sz="1200" b="1" dirty="0">
                <a:cs typeface="Times New Roman" charset="0"/>
              </a:endParaRPr>
            </a:p>
          </p:txBody>
        </p:sp>
        <p:sp>
          <p:nvSpPr>
            <p:cNvPr id="115" name="Text - Delaware"/>
            <p:cNvSpPr txBox="1">
              <a:spLocks noChangeArrowheads="1"/>
            </p:cNvSpPr>
            <p:nvPr/>
          </p:nvSpPr>
          <p:spPr bwMode="auto">
            <a:xfrm>
              <a:off x="6985001" y="2291532"/>
              <a:ext cx="9366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cs typeface="Times New Roman" charset="0"/>
                </a:rPr>
                <a:t>DE</a:t>
              </a:r>
              <a:endParaRPr lang="en-US" sz="1200" b="1" dirty="0">
                <a:cs typeface="Times New Roman" charset="0"/>
              </a:endParaRPr>
            </a:p>
          </p:txBody>
        </p:sp>
        <p:sp>
          <p:nvSpPr>
            <p:cNvPr id="116" name="Text - Connecticut"/>
            <p:cNvSpPr txBox="1">
              <a:spLocks noChangeArrowheads="1"/>
            </p:cNvSpPr>
            <p:nvPr/>
          </p:nvSpPr>
          <p:spPr bwMode="auto">
            <a:xfrm>
              <a:off x="7064783" y="1957389"/>
              <a:ext cx="74612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CT</a:t>
              </a:r>
              <a:endParaRPr lang="en-US" sz="1200" b="1" dirty="0">
                <a:solidFill>
                  <a:srgbClr val="000000"/>
                </a:solidFill>
                <a:cs typeface="Times New Roman" charset="0"/>
              </a:endParaRPr>
            </a:p>
          </p:txBody>
        </p:sp>
        <p:sp>
          <p:nvSpPr>
            <p:cNvPr id="117" name="Text - Colorado"/>
            <p:cNvSpPr txBox="1">
              <a:spLocks noChangeArrowheads="1"/>
            </p:cNvSpPr>
            <p:nvPr/>
          </p:nvSpPr>
          <p:spPr bwMode="auto">
            <a:xfrm>
              <a:off x="2827337" y="2539491"/>
              <a:ext cx="717549" cy="438569"/>
            </a:xfrm>
            <a:prstGeom prst="rect">
              <a:avLst/>
            </a:prstGeom>
            <a:noFill/>
            <a:ln w="9525">
              <a:noFill/>
              <a:miter lim="800000"/>
              <a:headEnd/>
              <a:tailEnd/>
            </a:ln>
          </p:spPr>
          <p:txBody>
            <a:bodyPr wrap="square" lIns="91429" tIns="45714" rIns="91429" bIns="45714">
              <a:spAutoFit/>
            </a:bodyPr>
            <a:lstStyle/>
            <a:p>
              <a:pPr algn="ctr" eaLnBrk="0" hangingPunct="0">
                <a:spcBef>
                  <a:spcPts val="0"/>
                </a:spcBef>
              </a:pPr>
              <a:r>
                <a:rPr lang="en-US" sz="1200" b="1" dirty="0" smtClean="0">
                  <a:solidFill>
                    <a:schemeClr val="bg1"/>
                  </a:solidFill>
                  <a:cs typeface="Times New Roman" charset="0"/>
                </a:rPr>
                <a:t> CO</a:t>
              </a:r>
            </a:p>
            <a:p>
              <a:pPr algn="ctr" eaLnBrk="0" hangingPunct="0">
                <a:spcBef>
                  <a:spcPts val="0"/>
                </a:spcBef>
              </a:pPr>
              <a:r>
                <a:rPr lang="en-US" sz="1050" dirty="0" smtClean="0">
                  <a:solidFill>
                    <a:schemeClr val="bg1"/>
                  </a:solidFill>
                  <a:cs typeface="Times New Roman" charset="0"/>
                </a:rPr>
                <a:t>(Closed)</a:t>
              </a:r>
              <a:endParaRPr lang="en-US" sz="1200" b="1" dirty="0">
                <a:solidFill>
                  <a:schemeClr val="bg1"/>
                </a:solidFill>
                <a:cs typeface="Times New Roman" charset="0"/>
              </a:endParaRPr>
            </a:p>
          </p:txBody>
        </p:sp>
        <p:sp>
          <p:nvSpPr>
            <p:cNvPr id="118" name="Text - California"/>
            <p:cNvSpPr txBox="1">
              <a:spLocks noChangeArrowheads="1"/>
            </p:cNvSpPr>
            <p:nvPr/>
          </p:nvSpPr>
          <p:spPr bwMode="auto">
            <a:xfrm>
              <a:off x="787400" y="2682057"/>
              <a:ext cx="1219200"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cs typeface="Times New Roman" charset="0"/>
                </a:rPr>
                <a:t/>
              </a:r>
              <a:br>
                <a:rPr lang="en-US" sz="1200" b="1" dirty="0">
                  <a:cs typeface="Times New Roman" charset="0"/>
                </a:rPr>
              </a:br>
              <a:r>
                <a:rPr lang="en-US" sz="1200" b="1" dirty="0">
                  <a:cs typeface="Times New Roman" charset="0"/>
                </a:rPr>
                <a:t> </a:t>
              </a:r>
              <a:r>
                <a:rPr lang="en-US" sz="1200" b="1" dirty="0" smtClean="0">
                  <a:cs typeface="Times New Roman" charset="0"/>
                </a:rPr>
                <a:t>CA</a:t>
              </a:r>
              <a:endParaRPr lang="en-US" sz="1200" b="1" dirty="0">
                <a:cs typeface="Times New Roman" charset="0"/>
              </a:endParaRPr>
            </a:p>
          </p:txBody>
        </p:sp>
        <p:sp>
          <p:nvSpPr>
            <p:cNvPr id="119" name="Text - Arkansas"/>
            <p:cNvSpPr txBox="1">
              <a:spLocks noChangeArrowheads="1"/>
            </p:cNvSpPr>
            <p:nvPr/>
          </p:nvSpPr>
          <p:spPr bwMode="auto">
            <a:xfrm>
              <a:off x="4540250" y="3251969"/>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1B36"/>
                  </a:solidFill>
                  <a:cs typeface="Times New Roman" charset="0"/>
                </a:rPr>
                <a:t> </a:t>
              </a:r>
              <a:r>
                <a:rPr lang="en-US" sz="1200" b="1" dirty="0" smtClean="0">
                  <a:solidFill>
                    <a:srgbClr val="001B36"/>
                  </a:solidFill>
                  <a:cs typeface="Times New Roman" charset="0"/>
                </a:rPr>
                <a:t>AR</a:t>
              </a:r>
              <a:endParaRPr lang="en-US" sz="1200" b="1" dirty="0">
                <a:solidFill>
                  <a:srgbClr val="001B36"/>
                </a:solidFill>
                <a:cs typeface="Times New Roman" charset="0"/>
              </a:endParaRPr>
            </a:p>
          </p:txBody>
        </p:sp>
        <p:sp>
          <p:nvSpPr>
            <p:cNvPr id="120" name="Text - Arizona"/>
            <p:cNvSpPr txBox="1">
              <a:spLocks noChangeArrowheads="1"/>
            </p:cNvSpPr>
            <p:nvPr/>
          </p:nvSpPr>
          <p:spPr bwMode="auto">
            <a:xfrm>
              <a:off x="1970883" y="3115443"/>
              <a:ext cx="965198" cy="564630"/>
            </a:xfrm>
            <a:prstGeom prst="rect">
              <a:avLst/>
            </a:prstGeom>
            <a:noFill/>
            <a:ln w="9525">
              <a:noFill/>
              <a:miter lim="800000"/>
              <a:headEnd/>
              <a:tailEnd/>
            </a:ln>
          </p:spPr>
          <p:txBody>
            <a:bodyPr wrap="square" lIns="91429" tIns="45714" rIns="91429" bIns="45714">
              <a:spAutoFit/>
            </a:bodyPr>
            <a:lstStyle/>
            <a:p>
              <a:pPr>
                <a:lnSpc>
                  <a:spcPct val="85000"/>
                </a:lnSpc>
              </a:pPr>
              <a:r>
                <a:rPr lang="en-US" sz="1200" b="1" dirty="0">
                  <a:solidFill>
                    <a:schemeClr val="bg1"/>
                  </a:solidFill>
                  <a:cs typeface="Times New Roman" charset="0"/>
                </a:rPr>
                <a:t/>
              </a:r>
              <a:br>
                <a:rPr lang="en-US" sz="1200" b="1" dirty="0">
                  <a:solidFill>
                    <a:schemeClr val="bg1"/>
                  </a:solidFill>
                  <a:cs typeface="Times New Roman" charset="0"/>
                </a:rPr>
              </a:br>
              <a:r>
                <a:rPr lang="en-US" sz="1200" b="1" dirty="0" smtClean="0">
                  <a:solidFill>
                    <a:schemeClr val="bg1"/>
                  </a:solidFill>
                  <a:cs typeface="Times New Roman" charset="0"/>
                </a:rPr>
                <a:t>    AZ </a:t>
              </a:r>
              <a:endParaRPr lang="en-US" sz="1200" b="1" dirty="0">
                <a:solidFill>
                  <a:schemeClr val="bg1"/>
                </a:solidFill>
                <a:cs typeface="Times New Roman" charset="0"/>
              </a:endParaRPr>
            </a:p>
            <a:p>
              <a:pPr>
                <a:lnSpc>
                  <a:spcPct val="85000"/>
                </a:lnSpc>
              </a:pPr>
              <a:r>
                <a:rPr lang="en-US" sz="1200" b="1" dirty="0">
                  <a:solidFill>
                    <a:schemeClr val="bg1"/>
                  </a:solidFill>
                  <a:cs typeface="Times New Roman" charset="0"/>
                </a:rPr>
                <a:t>(closed)</a:t>
              </a:r>
            </a:p>
          </p:txBody>
        </p:sp>
        <p:sp>
          <p:nvSpPr>
            <p:cNvPr id="121" name="Text - Alaska"/>
            <p:cNvSpPr txBox="1">
              <a:spLocks noChangeArrowheads="1"/>
            </p:cNvSpPr>
            <p:nvPr/>
          </p:nvSpPr>
          <p:spPr bwMode="auto">
            <a:xfrm>
              <a:off x="811212" y="4187007"/>
              <a:ext cx="1219200" cy="406253"/>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r>
              <a:br>
                <a:rPr lang="en-US" sz="1200" b="1" dirty="0">
                  <a:solidFill>
                    <a:srgbClr val="000000"/>
                  </a:solidFill>
                  <a:cs typeface="Times New Roman" charset="0"/>
                </a:rPr>
              </a:br>
              <a:r>
                <a:rPr lang="en-US" sz="1200" b="1" dirty="0" smtClean="0">
                  <a:solidFill>
                    <a:srgbClr val="000000"/>
                  </a:solidFill>
                  <a:cs typeface="Times New Roman" charset="0"/>
                </a:rPr>
                <a:t>AK</a:t>
              </a:r>
              <a:endParaRPr lang="en-US" sz="1200" b="1" dirty="0">
                <a:solidFill>
                  <a:srgbClr val="000000"/>
                </a:solidFill>
                <a:cs typeface="Times New Roman" charset="0"/>
              </a:endParaRPr>
            </a:p>
          </p:txBody>
        </p:sp>
        <p:sp>
          <p:nvSpPr>
            <p:cNvPr id="122" name="Text - Alabama"/>
            <p:cNvSpPr txBox="1">
              <a:spLocks noChangeArrowheads="1"/>
            </p:cNvSpPr>
            <p:nvPr/>
          </p:nvSpPr>
          <p:spPr bwMode="auto">
            <a:xfrm>
              <a:off x="5327650" y="3545657"/>
              <a:ext cx="692151"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a:solidFill>
                    <a:srgbClr val="000000"/>
                  </a:solidFill>
                  <a:cs typeface="Times New Roman" charset="0"/>
                </a:rPr>
                <a:t> </a:t>
              </a:r>
              <a:r>
                <a:rPr lang="en-US" sz="1200" b="1" dirty="0" smtClean="0">
                  <a:solidFill>
                    <a:srgbClr val="000000"/>
                  </a:solidFill>
                  <a:cs typeface="Times New Roman" charset="0"/>
                </a:rPr>
                <a:t>AL</a:t>
              </a:r>
              <a:endParaRPr lang="en-US" sz="1200" b="1" dirty="0">
                <a:solidFill>
                  <a:srgbClr val="000000"/>
                </a:solidFill>
                <a:cs typeface="Times New Roman" charset="0"/>
              </a:endParaRPr>
            </a:p>
          </p:txBody>
        </p:sp>
        <p:sp>
          <p:nvSpPr>
            <p:cNvPr id="123" name="Line - Vermont"/>
            <p:cNvSpPr>
              <a:spLocks noChangeShapeType="1"/>
            </p:cNvSpPr>
            <p:nvPr/>
          </p:nvSpPr>
          <p:spPr bwMode="auto">
            <a:xfrm>
              <a:off x="6799262" y="1280293"/>
              <a:ext cx="207963" cy="133350"/>
            </a:xfrm>
            <a:prstGeom prst="line">
              <a:avLst/>
            </a:prstGeom>
            <a:noFill/>
            <a:ln w="9525">
              <a:solidFill>
                <a:schemeClr val="tx1"/>
              </a:solidFill>
              <a:round/>
              <a:headEnd/>
              <a:tailEnd/>
            </a:ln>
          </p:spPr>
          <p:txBody>
            <a:bodyPr/>
            <a:lstStyle/>
            <a:p>
              <a:endParaRPr lang="en-US" sz="1200" b="1"/>
            </a:p>
          </p:txBody>
        </p:sp>
        <p:sp>
          <p:nvSpPr>
            <p:cNvPr id="124" name="Line - Rhode Island"/>
            <p:cNvSpPr>
              <a:spLocks noChangeShapeType="1"/>
            </p:cNvSpPr>
            <p:nvPr/>
          </p:nvSpPr>
          <p:spPr bwMode="auto">
            <a:xfrm>
              <a:off x="7310438" y="1888308"/>
              <a:ext cx="266700" cy="50800"/>
            </a:xfrm>
            <a:prstGeom prst="line">
              <a:avLst/>
            </a:prstGeom>
            <a:noFill/>
            <a:ln w="9525">
              <a:solidFill>
                <a:schemeClr val="tx1"/>
              </a:solidFill>
              <a:round/>
              <a:headEnd/>
              <a:tailEnd/>
            </a:ln>
          </p:spPr>
          <p:txBody>
            <a:bodyPr/>
            <a:lstStyle/>
            <a:p>
              <a:endParaRPr lang="en-US" sz="1200" b="1"/>
            </a:p>
          </p:txBody>
        </p:sp>
        <p:sp>
          <p:nvSpPr>
            <p:cNvPr id="125" name="Line - New Jersey"/>
            <p:cNvSpPr>
              <a:spLocks noChangeShapeType="1"/>
            </p:cNvSpPr>
            <p:nvPr/>
          </p:nvSpPr>
          <p:spPr bwMode="auto">
            <a:xfrm flipV="1">
              <a:off x="7024688" y="2215331"/>
              <a:ext cx="263525" cy="0"/>
            </a:xfrm>
            <a:prstGeom prst="line">
              <a:avLst/>
            </a:prstGeom>
            <a:noFill/>
            <a:ln w="9525">
              <a:solidFill>
                <a:schemeClr val="tx1"/>
              </a:solidFill>
              <a:round/>
              <a:headEnd/>
              <a:tailEnd/>
            </a:ln>
          </p:spPr>
          <p:txBody>
            <a:bodyPr/>
            <a:lstStyle/>
            <a:p>
              <a:endParaRPr lang="en-US" sz="1200" b="1"/>
            </a:p>
          </p:txBody>
        </p:sp>
        <p:sp>
          <p:nvSpPr>
            <p:cNvPr id="126" name="Line - New Hampshire"/>
            <p:cNvSpPr>
              <a:spLocks noChangeShapeType="1"/>
            </p:cNvSpPr>
            <p:nvPr/>
          </p:nvSpPr>
          <p:spPr bwMode="auto">
            <a:xfrm flipV="1">
              <a:off x="7172325" y="1551757"/>
              <a:ext cx="360363" cy="66675"/>
            </a:xfrm>
            <a:prstGeom prst="line">
              <a:avLst/>
            </a:prstGeom>
            <a:noFill/>
            <a:ln w="9525">
              <a:solidFill>
                <a:schemeClr val="tx1"/>
              </a:solidFill>
              <a:round/>
              <a:headEnd/>
              <a:tailEnd/>
            </a:ln>
          </p:spPr>
          <p:txBody>
            <a:bodyPr/>
            <a:lstStyle/>
            <a:p>
              <a:endParaRPr lang="en-US" sz="1200" b="1"/>
            </a:p>
          </p:txBody>
        </p:sp>
        <p:sp>
          <p:nvSpPr>
            <p:cNvPr id="127" name="Line - Massachusetts"/>
            <p:cNvSpPr>
              <a:spLocks noChangeShapeType="1"/>
            </p:cNvSpPr>
            <p:nvPr/>
          </p:nvSpPr>
          <p:spPr bwMode="auto">
            <a:xfrm flipV="1">
              <a:off x="7310437" y="1758131"/>
              <a:ext cx="415925" cy="0"/>
            </a:xfrm>
            <a:prstGeom prst="line">
              <a:avLst/>
            </a:prstGeom>
            <a:noFill/>
            <a:ln w="9525">
              <a:solidFill>
                <a:schemeClr val="tx1"/>
              </a:solidFill>
              <a:round/>
              <a:headEnd/>
              <a:tailEnd/>
            </a:ln>
          </p:spPr>
          <p:txBody>
            <a:bodyPr/>
            <a:lstStyle/>
            <a:p>
              <a:endParaRPr lang="en-US" sz="1200" b="1"/>
            </a:p>
          </p:txBody>
        </p:sp>
        <p:sp>
          <p:nvSpPr>
            <p:cNvPr id="128" name="Line - Maryland"/>
            <p:cNvSpPr>
              <a:spLocks noChangeShapeType="1"/>
            </p:cNvSpPr>
            <p:nvPr/>
          </p:nvSpPr>
          <p:spPr bwMode="auto">
            <a:xfrm flipV="1">
              <a:off x="6983413" y="2548706"/>
              <a:ext cx="263525" cy="0"/>
            </a:xfrm>
            <a:prstGeom prst="line">
              <a:avLst/>
            </a:prstGeom>
            <a:noFill/>
            <a:ln w="9525">
              <a:solidFill>
                <a:schemeClr val="tx1"/>
              </a:solidFill>
              <a:round/>
              <a:headEnd/>
              <a:tailEnd/>
            </a:ln>
          </p:spPr>
          <p:txBody>
            <a:bodyPr/>
            <a:lstStyle/>
            <a:p>
              <a:endParaRPr lang="en-US" sz="1200" b="1"/>
            </a:p>
          </p:txBody>
        </p:sp>
        <p:sp>
          <p:nvSpPr>
            <p:cNvPr id="129" name="Line - Hawaii"/>
            <p:cNvSpPr>
              <a:spLocks noChangeShapeType="1"/>
            </p:cNvSpPr>
            <p:nvPr/>
          </p:nvSpPr>
          <p:spPr bwMode="auto">
            <a:xfrm flipH="1" flipV="1">
              <a:off x="2584449" y="4707707"/>
              <a:ext cx="268288" cy="66675"/>
            </a:xfrm>
            <a:prstGeom prst="line">
              <a:avLst/>
            </a:prstGeom>
            <a:noFill/>
            <a:ln w="9525">
              <a:solidFill>
                <a:schemeClr val="tx1"/>
              </a:solidFill>
              <a:round/>
              <a:headEnd/>
              <a:tailEnd/>
            </a:ln>
          </p:spPr>
          <p:txBody>
            <a:bodyPr/>
            <a:lstStyle/>
            <a:p>
              <a:endParaRPr lang="en-US" sz="1200" b="1"/>
            </a:p>
          </p:txBody>
        </p:sp>
        <p:sp>
          <p:nvSpPr>
            <p:cNvPr id="130" name="Line - District of Columbia"/>
            <p:cNvSpPr>
              <a:spLocks noChangeShapeType="1"/>
            </p:cNvSpPr>
            <p:nvPr/>
          </p:nvSpPr>
          <p:spPr bwMode="auto">
            <a:xfrm flipH="1" flipV="1">
              <a:off x="6755603" y="2529655"/>
              <a:ext cx="440535" cy="247650"/>
            </a:xfrm>
            <a:prstGeom prst="line">
              <a:avLst/>
            </a:prstGeom>
            <a:noFill/>
            <a:ln w="9525">
              <a:solidFill>
                <a:schemeClr val="tx1"/>
              </a:solidFill>
              <a:round/>
              <a:headEnd/>
              <a:tailEnd/>
            </a:ln>
          </p:spPr>
          <p:txBody>
            <a:bodyPr/>
            <a:lstStyle/>
            <a:p>
              <a:endParaRPr lang="en-US" sz="1200" b="1"/>
            </a:p>
          </p:txBody>
        </p:sp>
        <p:sp>
          <p:nvSpPr>
            <p:cNvPr id="131" name="Line - Delaware"/>
            <p:cNvSpPr>
              <a:spLocks noChangeShapeType="1"/>
            </p:cNvSpPr>
            <p:nvPr/>
          </p:nvSpPr>
          <p:spPr bwMode="auto">
            <a:xfrm flipV="1">
              <a:off x="6977063" y="2443931"/>
              <a:ext cx="263525" cy="0"/>
            </a:xfrm>
            <a:prstGeom prst="line">
              <a:avLst/>
            </a:prstGeom>
            <a:noFill/>
            <a:ln w="9525">
              <a:solidFill>
                <a:schemeClr val="tx1"/>
              </a:solidFill>
              <a:round/>
              <a:headEnd/>
              <a:tailEnd/>
            </a:ln>
          </p:spPr>
          <p:txBody>
            <a:bodyPr/>
            <a:lstStyle/>
            <a:p>
              <a:endParaRPr lang="en-US" sz="1200" b="1"/>
            </a:p>
          </p:txBody>
        </p:sp>
        <p:sp>
          <p:nvSpPr>
            <p:cNvPr id="132" name="Line - Connecticut"/>
            <p:cNvSpPr>
              <a:spLocks noChangeShapeType="1"/>
            </p:cNvSpPr>
            <p:nvPr/>
          </p:nvSpPr>
          <p:spPr bwMode="auto">
            <a:xfrm>
              <a:off x="7162800" y="1926406"/>
              <a:ext cx="217488" cy="95250"/>
            </a:xfrm>
            <a:prstGeom prst="line">
              <a:avLst/>
            </a:prstGeom>
            <a:noFill/>
            <a:ln w="9525">
              <a:solidFill>
                <a:schemeClr val="tx1"/>
              </a:solidFill>
              <a:round/>
              <a:headEnd/>
              <a:tailEnd/>
            </a:ln>
          </p:spPr>
          <p:txBody>
            <a:bodyPr/>
            <a:lstStyle/>
            <a:p>
              <a:endParaRPr lang="en-US" sz="1200" b="1"/>
            </a:p>
          </p:txBody>
        </p:sp>
        <p:sp>
          <p:nvSpPr>
            <p:cNvPr id="137" name="Text - New Jersey"/>
            <p:cNvSpPr txBox="1">
              <a:spLocks noChangeArrowheads="1"/>
            </p:cNvSpPr>
            <p:nvPr/>
          </p:nvSpPr>
          <p:spPr bwMode="auto">
            <a:xfrm>
              <a:off x="7042149" y="2103392"/>
              <a:ext cx="777875" cy="249287"/>
            </a:xfrm>
            <a:prstGeom prst="rect">
              <a:avLst/>
            </a:prstGeom>
            <a:no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200" b="1" dirty="0" smtClean="0">
                  <a:cs typeface="Times New Roman" charset="0"/>
                </a:rPr>
                <a:t>NJ</a:t>
              </a:r>
              <a:endParaRPr lang="en-US" sz="1200" b="1" dirty="0">
                <a:cs typeface="Times New Roman" charset="0"/>
              </a:endParaRPr>
            </a:p>
          </p:txBody>
        </p:sp>
      </p:grpSp>
    </p:spTree>
    <p:extLst>
      <p:ext uri="{BB962C8B-B14F-4D97-AF65-F5344CB8AC3E}">
        <p14:creationId xmlns:p14="http://schemas.microsoft.com/office/powerpoint/2010/main" val="946575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2">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31A3E3"/>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241</Words>
  <Application>Microsoft Office PowerPoint</Application>
  <PresentationFormat>On-screen Show (4:3)</PresentationFormat>
  <Paragraphs>71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Coverage of Low-Income Adults by Scope of Coverage,  January 2013</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Coverage of Low-Income Adults by Scope of Coverage,  January 2013</dc:title>
  <dc:creator>Evonne Young</dc:creator>
  <cp:lastModifiedBy>Sam Ross</cp:lastModifiedBy>
  <cp:revision>2</cp:revision>
  <dcterms:created xsi:type="dcterms:W3CDTF">2013-03-13T19:53:41Z</dcterms:created>
  <dcterms:modified xsi:type="dcterms:W3CDTF">2013-03-13T20:26:51Z</dcterms:modified>
</cp:coreProperties>
</file>