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D248-FC08-4C25-BF55-ABEF51B79493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38596-339F-48D7-AC08-632C416A9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1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Includes enrollment in MCOs and PCCMs. Most  data as of October 2010. </a:t>
            </a:r>
          </a:p>
          <a:p>
            <a:r>
              <a:rPr lang="en-US" dirty="0"/>
              <a:t>SOURCE:  KCMU/HMA Survey of Medicaid Managed Care, September 2011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Comprehensive Medicaid Managed Care Penetration</a:t>
            </a:r>
            <a:br>
              <a:rPr lang="en-US" dirty="0"/>
            </a:br>
            <a:r>
              <a:rPr lang="en-US" dirty="0"/>
              <a:t>by State, October </a:t>
            </a:r>
            <a:r>
              <a:rPr lang="en-US" dirty="0" smtClean="0"/>
              <a:t>2010</a:t>
            </a:r>
            <a:endParaRPr lang="en-US" dirty="0"/>
          </a:p>
        </p:txBody>
      </p:sp>
      <p:grpSp>
        <p:nvGrpSpPr>
          <p:cNvPr id="140" name="Group 139"/>
          <p:cNvGrpSpPr/>
          <p:nvPr/>
        </p:nvGrpSpPr>
        <p:grpSpPr>
          <a:xfrm>
            <a:off x="434974" y="1143000"/>
            <a:ext cx="8251826" cy="4371974"/>
            <a:chOff x="198957" y="1042988"/>
            <a:chExt cx="8251826" cy="4371974"/>
          </a:xfrm>
        </p:grpSpPr>
        <p:sp>
          <p:nvSpPr>
            <p:cNvPr id="4" name="Shape - Wyoming"/>
            <p:cNvSpPr>
              <a:spLocks noChangeAspect="1"/>
            </p:cNvSpPr>
            <p:nvPr/>
          </p:nvSpPr>
          <p:spPr bwMode="auto">
            <a:xfrm>
              <a:off x="2632594" y="1916113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" name="Shape - Wisconsin"/>
            <p:cNvSpPr>
              <a:spLocks noChangeAspect="1"/>
            </p:cNvSpPr>
            <p:nvPr/>
          </p:nvSpPr>
          <p:spPr bwMode="auto">
            <a:xfrm>
              <a:off x="4820169" y="1604963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Shape - West Virginia"/>
            <p:cNvSpPr>
              <a:spLocks noChangeAspect="1"/>
            </p:cNvSpPr>
            <p:nvPr/>
          </p:nvSpPr>
          <p:spPr bwMode="auto">
            <a:xfrm>
              <a:off x="6190183" y="2457450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Shape - Washington"/>
            <p:cNvSpPr>
              <a:spLocks noChangeAspect="1"/>
            </p:cNvSpPr>
            <p:nvPr/>
          </p:nvSpPr>
          <p:spPr bwMode="auto">
            <a:xfrm>
              <a:off x="1308621" y="1065213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" name="Shape - Virginia"/>
            <p:cNvGrpSpPr>
              <a:grpSpLocks/>
            </p:cNvGrpSpPr>
            <p:nvPr/>
          </p:nvGrpSpPr>
          <p:grpSpPr bwMode="auto">
            <a:xfrm>
              <a:off x="6121918" y="2576512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1" name="Shape - Vermont"/>
            <p:cNvSpPr>
              <a:spLocks noChangeAspect="1"/>
            </p:cNvSpPr>
            <p:nvPr/>
          </p:nvSpPr>
          <p:spPr bwMode="auto">
            <a:xfrm>
              <a:off x="7017271" y="1511300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Shape - Utah"/>
            <p:cNvSpPr>
              <a:spLocks noChangeAspect="1"/>
            </p:cNvSpPr>
            <p:nvPr/>
          </p:nvSpPr>
          <p:spPr bwMode="auto">
            <a:xfrm>
              <a:off x="2196034" y="2349500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Shape - Texas"/>
            <p:cNvSpPr>
              <a:spLocks noChangeAspect="1"/>
            </p:cNvSpPr>
            <p:nvPr/>
          </p:nvSpPr>
          <p:spPr bwMode="auto">
            <a:xfrm>
              <a:off x="3070744" y="3355974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itchFamily="34" charset="0"/>
              </a:endParaRPr>
            </a:p>
          </p:txBody>
        </p:sp>
        <p:sp>
          <p:nvSpPr>
            <p:cNvPr id="14" name="Shape - Tennessee"/>
            <p:cNvSpPr>
              <a:spLocks noChangeAspect="1"/>
            </p:cNvSpPr>
            <p:nvPr/>
          </p:nvSpPr>
          <p:spPr bwMode="auto">
            <a:xfrm>
              <a:off x="5263083" y="3125788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Shape - South Dakota"/>
            <p:cNvSpPr>
              <a:spLocks noChangeAspect="1"/>
            </p:cNvSpPr>
            <p:nvPr/>
          </p:nvSpPr>
          <p:spPr bwMode="auto">
            <a:xfrm>
              <a:off x="3500958" y="1820863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Shape - South Carolina"/>
            <p:cNvSpPr>
              <a:spLocks noChangeAspect="1"/>
            </p:cNvSpPr>
            <p:nvPr/>
          </p:nvSpPr>
          <p:spPr bwMode="auto">
            <a:xfrm>
              <a:off x="6204470" y="3317874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Shape - Rhode Island"/>
            <p:cNvSpPr>
              <a:spLocks noChangeAspect="1"/>
            </p:cNvSpPr>
            <p:nvPr/>
          </p:nvSpPr>
          <p:spPr bwMode="auto">
            <a:xfrm>
              <a:off x="7328418" y="1963738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Shape - Pennsylvania"/>
            <p:cNvSpPr>
              <a:spLocks noChangeAspect="1"/>
            </p:cNvSpPr>
            <p:nvPr/>
          </p:nvSpPr>
          <p:spPr bwMode="auto">
            <a:xfrm>
              <a:off x="6312420" y="2093913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Shape - Oregon"/>
            <p:cNvSpPr>
              <a:spLocks noChangeAspect="1"/>
            </p:cNvSpPr>
            <p:nvPr/>
          </p:nvSpPr>
          <p:spPr bwMode="auto">
            <a:xfrm>
              <a:off x="1108595" y="1501775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Shape - Oklahoma"/>
            <p:cNvSpPr>
              <a:spLocks noChangeAspect="1"/>
            </p:cNvSpPr>
            <p:nvPr/>
          </p:nvSpPr>
          <p:spPr bwMode="auto">
            <a:xfrm>
              <a:off x="3597794" y="3260724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Shape - Ohio"/>
            <p:cNvSpPr>
              <a:spLocks noChangeAspect="1"/>
            </p:cNvSpPr>
            <p:nvPr/>
          </p:nvSpPr>
          <p:spPr bwMode="auto">
            <a:xfrm>
              <a:off x="5807594" y="2227262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Shape - North Dakota"/>
            <p:cNvSpPr>
              <a:spLocks noChangeAspect="1"/>
            </p:cNvSpPr>
            <p:nvPr/>
          </p:nvSpPr>
          <p:spPr bwMode="auto">
            <a:xfrm>
              <a:off x="3531120" y="1335087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Shape - North Carolina"/>
            <p:cNvSpPr>
              <a:spLocks noChangeAspect="1"/>
            </p:cNvSpPr>
            <p:nvPr/>
          </p:nvSpPr>
          <p:spPr bwMode="auto">
            <a:xfrm>
              <a:off x="6075883" y="2971800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Shape - New York"/>
            <p:cNvGrpSpPr>
              <a:grpSpLocks/>
            </p:cNvGrpSpPr>
            <p:nvPr/>
          </p:nvGrpSpPr>
          <p:grpSpPr bwMode="auto">
            <a:xfrm>
              <a:off x="6375920" y="1547813"/>
              <a:ext cx="1044575" cy="700087"/>
              <a:chOff x="4071" y="893"/>
              <a:chExt cx="658" cy="440"/>
            </a:xfrm>
            <a:solidFill>
              <a:schemeClr val="accent4"/>
            </a:solidFill>
          </p:grpSpPr>
          <p:sp>
            <p:nvSpPr>
              <p:cNvPr id="25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7" name="Shape - New Mexico"/>
            <p:cNvSpPr>
              <a:spLocks noChangeAspect="1"/>
            </p:cNvSpPr>
            <p:nvPr/>
          </p:nvSpPr>
          <p:spPr bwMode="auto">
            <a:xfrm>
              <a:off x="2713557" y="3227387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Shape - New Jersey"/>
            <p:cNvSpPr>
              <a:spLocks noChangeAspect="1"/>
            </p:cNvSpPr>
            <p:nvPr/>
          </p:nvSpPr>
          <p:spPr bwMode="auto">
            <a:xfrm>
              <a:off x="6988694" y="2149475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Shape - New Hampshire"/>
            <p:cNvSpPr>
              <a:spLocks noChangeAspect="1"/>
            </p:cNvSpPr>
            <p:nvPr/>
          </p:nvSpPr>
          <p:spPr bwMode="auto">
            <a:xfrm>
              <a:off x="7179195" y="1435100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Shape - Nevada"/>
            <p:cNvSpPr>
              <a:spLocks noChangeAspect="1"/>
            </p:cNvSpPr>
            <p:nvPr/>
          </p:nvSpPr>
          <p:spPr bwMode="auto">
            <a:xfrm>
              <a:off x="1505469" y="2212974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Shape - Nebraska"/>
            <p:cNvSpPr>
              <a:spLocks noChangeAspect="1"/>
            </p:cNvSpPr>
            <p:nvPr/>
          </p:nvSpPr>
          <p:spPr bwMode="auto">
            <a:xfrm>
              <a:off x="3493020" y="2314575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Shape - Montana"/>
            <p:cNvSpPr>
              <a:spLocks noChangeAspect="1"/>
            </p:cNvSpPr>
            <p:nvPr/>
          </p:nvSpPr>
          <p:spPr bwMode="auto">
            <a:xfrm>
              <a:off x="2218904" y="1208088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Shape - Missouri"/>
            <p:cNvSpPr>
              <a:spLocks noChangeAspect="1"/>
            </p:cNvSpPr>
            <p:nvPr/>
          </p:nvSpPr>
          <p:spPr bwMode="auto">
            <a:xfrm>
              <a:off x="4532832" y="2665413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Shape - Mississippi"/>
            <p:cNvSpPr>
              <a:spLocks noChangeAspect="1"/>
            </p:cNvSpPr>
            <p:nvPr/>
          </p:nvSpPr>
          <p:spPr bwMode="auto">
            <a:xfrm>
              <a:off x="5148781" y="3498849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Shape - Minnesota"/>
            <p:cNvSpPr>
              <a:spLocks noChangeAspect="1"/>
            </p:cNvSpPr>
            <p:nvPr/>
          </p:nvSpPr>
          <p:spPr bwMode="auto">
            <a:xfrm>
              <a:off x="4264544" y="1273175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6" name="Shape - Michigan"/>
            <p:cNvGrpSpPr>
              <a:grpSpLocks/>
            </p:cNvGrpSpPr>
            <p:nvPr/>
          </p:nvGrpSpPr>
          <p:grpSpPr bwMode="auto">
            <a:xfrm>
              <a:off x="5077344" y="1497013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37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9" name="Shape - Massachusetts"/>
            <p:cNvSpPr>
              <a:spLocks noChangeAspect="1"/>
            </p:cNvSpPr>
            <p:nvPr/>
          </p:nvSpPr>
          <p:spPr bwMode="auto">
            <a:xfrm>
              <a:off x="7123632" y="1820863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Shape - Maryland"/>
            <p:cNvSpPr>
              <a:spLocks noChangeAspect="1"/>
            </p:cNvSpPr>
            <p:nvPr/>
          </p:nvSpPr>
          <p:spPr bwMode="auto">
            <a:xfrm>
              <a:off x="6496569" y="2478087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Shape - Maine"/>
            <p:cNvSpPr>
              <a:spLocks noChangeAspect="1"/>
            </p:cNvSpPr>
            <p:nvPr/>
          </p:nvSpPr>
          <p:spPr bwMode="auto">
            <a:xfrm>
              <a:off x="7233169" y="1042988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Shape - Louisiana"/>
            <p:cNvSpPr>
              <a:spLocks noChangeAspect="1"/>
            </p:cNvSpPr>
            <p:nvPr/>
          </p:nvSpPr>
          <p:spPr bwMode="auto">
            <a:xfrm>
              <a:off x="4791595" y="3849687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Shape - Kentucky"/>
            <p:cNvSpPr>
              <a:spLocks noChangeAspect="1"/>
            </p:cNvSpPr>
            <p:nvPr/>
          </p:nvSpPr>
          <p:spPr bwMode="auto">
            <a:xfrm>
              <a:off x="5324995" y="2786062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Shape - Kansas"/>
            <p:cNvSpPr>
              <a:spLocks noChangeAspect="1"/>
            </p:cNvSpPr>
            <p:nvPr/>
          </p:nvSpPr>
          <p:spPr bwMode="auto">
            <a:xfrm>
              <a:off x="3724795" y="2787650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Shape - Iowa"/>
            <p:cNvSpPr>
              <a:spLocks noChangeAspect="1"/>
            </p:cNvSpPr>
            <p:nvPr/>
          </p:nvSpPr>
          <p:spPr bwMode="auto">
            <a:xfrm>
              <a:off x="4407420" y="2201862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Shape - Indiana"/>
            <p:cNvSpPr>
              <a:spLocks noChangeAspect="1"/>
            </p:cNvSpPr>
            <p:nvPr/>
          </p:nvSpPr>
          <p:spPr bwMode="auto">
            <a:xfrm>
              <a:off x="5480570" y="2366963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Shape - Illinois"/>
            <p:cNvSpPr>
              <a:spLocks noChangeAspect="1"/>
            </p:cNvSpPr>
            <p:nvPr/>
          </p:nvSpPr>
          <p:spPr bwMode="auto">
            <a:xfrm>
              <a:off x="5018078" y="2305050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Shape - Idaho"/>
            <p:cNvSpPr>
              <a:spLocks noChangeAspect="1"/>
            </p:cNvSpPr>
            <p:nvPr/>
          </p:nvSpPr>
          <p:spPr bwMode="auto">
            <a:xfrm>
              <a:off x="1962669" y="1196975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9" name="Shape - Hawaii"/>
            <p:cNvGrpSpPr/>
            <p:nvPr/>
          </p:nvGrpSpPr>
          <p:grpSpPr>
            <a:xfrm>
              <a:off x="1607070" y="4246561"/>
              <a:ext cx="622300" cy="477838"/>
              <a:chOff x="2322512" y="5000625"/>
              <a:chExt cx="622300" cy="477838"/>
            </a:xfrm>
            <a:solidFill>
              <a:schemeClr val="accent1"/>
            </a:solidFill>
          </p:grpSpPr>
          <p:sp>
            <p:nvSpPr>
              <p:cNvPr id="50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8" name="Shape - Georgia"/>
            <p:cNvSpPr>
              <a:spLocks noChangeAspect="1"/>
            </p:cNvSpPr>
            <p:nvPr/>
          </p:nvSpPr>
          <p:spPr bwMode="auto">
            <a:xfrm>
              <a:off x="5906021" y="3416300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Shape - Florida"/>
            <p:cNvSpPr>
              <a:spLocks noChangeAspect="1"/>
            </p:cNvSpPr>
            <p:nvPr/>
          </p:nvSpPr>
          <p:spPr bwMode="auto">
            <a:xfrm>
              <a:off x="5745683" y="4035425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Shape - Delaware"/>
            <p:cNvSpPr>
              <a:spLocks noChangeAspect="1"/>
            </p:cNvSpPr>
            <p:nvPr/>
          </p:nvSpPr>
          <p:spPr bwMode="auto">
            <a:xfrm>
              <a:off x="6974408" y="2465387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Shape - Connecticut"/>
            <p:cNvSpPr>
              <a:spLocks noChangeAspect="1"/>
            </p:cNvSpPr>
            <p:nvPr/>
          </p:nvSpPr>
          <p:spPr bwMode="auto">
            <a:xfrm>
              <a:off x="7139508" y="1978024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Shape - Colorado"/>
            <p:cNvSpPr>
              <a:spLocks noChangeAspect="1"/>
            </p:cNvSpPr>
            <p:nvPr/>
          </p:nvSpPr>
          <p:spPr bwMode="auto">
            <a:xfrm>
              <a:off x="2816744" y="2589213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Shape - California"/>
            <p:cNvSpPr>
              <a:spLocks noChangeAspect="1"/>
            </p:cNvSpPr>
            <p:nvPr/>
          </p:nvSpPr>
          <p:spPr bwMode="auto">
            <a:xfrm>
              <a:off x="1026044" y="2111375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Shape - Arkansas"/>
            <p:cNvSpPr>
              <a:spLocks noChangeAspect="1"/>
            </p:cNvSpPr>
            <p:nvPr/>
          </p:nvSpPr>
          <p:spPr bwMode="auto">
            <a:xfrm>
              <a:off x="4699520" y="3287712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Shape - Arizona"/>
            <p:cNvSpPr>
              <a:spLocks noChangeAspect="1"/>
            </p:cNvSpPr>
            <p:nvPr/>
          </p:nvSpPr>
          <p:spPr bwMode="auto">
            <a:xfrm>
              <a:off x="1978544" y="3162299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Shape - Alaska"/>
            <p:cNvSpPr>
              <a:spLocks noChangeAspect="1"/>
            </p:cNvSpPr>
            <p:nvPr/>
          </p:nvSpPr>
          <p:spPr bwMode="auto">
            <a:xfrm>
              <a:off x="198957" y="3838574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Shape - Alabama"/>
            <p:cNvSpPr>
              <a:spLocks noChangeAspect="1"/>
            </p:cNvSpPr>
            <p:nvPr/>
          </p:nvSpPr>
          <p:spPr bwMode="auto">
            <a:xfrm>
              <a:off x="5577408" y="3452813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Shape - District of Columbia (star)"/>
            <p:cNvSpPr>
              <a:spLocks noChangeArrowheads="1"/>
            </p:cNvSpPr>
            <p:nvPr/>
          </p:nvSpPr>
          <p:spPr bwMode="auto">
            <a:xfrm>
              <a:off x="6704532" y="2547937"/>
              <a:ext cx="207963" cy="201612"/>
            </a:xfrm>
            <a:prstGeom prst="star5">
              <a:avLst/>
            </a:prstGeom>
            <a:solidFill>
              <a:srgbClr val="0072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 - Wyoming"/>
            <p:cNvSpPr txBox="1">
              <a:spLocks noChangeArrowheads="1"/>
            </p:cNvSpPr>
            <p:nvPr/>
          </p:nvSpPr>
          <p:spPr bwMode="auto">
            <a:xfrm>
              <a:off x="2754832" y="213836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0" name="Text - Wisconsin"/>
            <p:cNvSpPr txBox="1">
              <a:spLocks noChangeArrowheads="1"/>
            </p:cNvSpPr>
            <p:nvPr/>
          </p:nvSpPr>
          <p:spPr bwMode="auto">
            <a:xfrm>
              <a:off x="4796358" y="185261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1" name="Text - West Virginia"/>
            <p:cNvSpPr txBox="1">
              <a:spLocks noChangeArrowheads="1"/>
            </p:cNvSpPr>
            <p:nvPr/>
          </p:nvSpPr>
          <p:spPr bwMode="auto">
            <a:xfrm>
              <a:off x="6031434" y="2733675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WV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2" name="Text - Washington"/>
            <p:cNvSpPr txBox="1">
              <a:spLocks noChangeArrowheads="1"/>
            </p:cNvSpPr>
            <p:nvPr/>
          </p:nvSpPr>
          <p:spPr bwMode="auto">
            <a:xfrm>
              <a:off x="1454670" y="123507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3" name="Text - Virginia"/>
            <p:cNvSpPr txBox="1">
              <a:spLocks noChangeArrowheads="1"/>
            </p:cNvSpPr>
            <p:nvPr/>
          </p:nvSpPr>
          <p:spPr bwMode="auto">
            <a:xfrm>
              <a:off x="6434658" y="27765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VA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4" name="Text - Vermont"/>
            <p:cNvSpPr txBox="1">
              <a:spLocks noChangeArrowheads="1"/>
            </p:cNvSpPr>
            <p:nvPr/>
          </p:nvSpPr>
          <p:spPr bwMode="auto">
            <a:xfrm>
              <a:off x="6385446" y="1217613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VT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5" name="Text - Utah"/>
            <p:cNvSpPr txBox="1">
              <a:spLocks noChangeArrowheads="1"/>
            </p:cNvSpPr>
            <p:nvPr/>
          </p:nvSpPr>
          <p:spPr bwMode="auto">
            <a:xfrm>
              <a:off x="2192858" y="27193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UT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6" name="Text - Texas"/>
            <p:cNvSpPr txBox="1">
              <a:spLocks noChangeArrowheads="1"/>
            </p:cNvSpPr>
            <p:nvPr/>
          </p:nvSpPr>
          <p:spPr bwMode="auto">
            <a:xfrm>
              <a:off x="3797819" y="400367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TX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7" name="Text - Tennessee"/>
            <p:cNvSpPr txBox="1">
              <a:spLocks noChangeArrowheads="1"/>
            </p:cNvSpPr>
            <p:nvPr/>
          </p:nvSpPr>
          <p:spPr bwMode="auto">
            <a:xfrm>
              <a:off x="5417070" y="323056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TN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8" name="Text - South Dakota"/>
            <p:cNvSpPr txBox="1">
              <a:spLocks noChangeArrowheads="1"/>
            </p:cNvSpPr>
            <p:nvPr/>
          </p:nvSpPr>
          <p:spPr bwMode="auto">
            <a:xfrm>
              <a:off x="3651249" y="195262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SD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9" name="Text - South Carolina"/>
            <p:cNvSpPr txBox="1">
              <a:spLocks noChangeArrowheads="1"/>
            </p:cNvSpPr>
            <p:nvPr/>
          </p:nvSpPr>
          <p:spPr bwMode="auto">
            <a:xfrm>
              <a:off x="6231458" y="33734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SC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0" name="Text - Rhode Island"/>
            <p:cNvSpPr txBox="1">
              <a:spLocks noChangeArrowheads="1"/>
            </p:cNvSpPr>
            <p:nvPr/>
          </p:nvSpPr>
          <p:spPr bwMode="auto">
            <a:xfrm>
              <a:off x="7361757" y="2009776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RI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1" name="Text - Pennsylvania"/>
            <p:cNvSpPr txBox="1">
              <a:spLocks noChangeArrowheads="1"/>
            </p:cNvSpPr>
            <p:nvPr/>
          </p:nvSpPr>
          <p:spPr bwMode="auto">
            <a:xfrm>
              <a:off x="6287021" y="2214563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PA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2" name="Text - Oregon"/>
            <p:cNvSpPr txBox="1">
              <a:spLocks noChangeArrowheads="1"/>
            </p:cNvSpPr>
            <p:nvPr/>
          </p:nvSpPr>
          <p:spPr bwMode="auto">
            <a:xfrm>
              <a:off x="1087956" y="1679575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OR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3" name="Text - Oklahoma"/>
            <p:cNvSpPr txBox="1">
              <a:spLocks noChangeArrowheads="1"/>
            </p:cNvSpPr>
            <p:nvPr/>
          </p:nvSpPr>
          <p:spPr bwMode="auto">
            <a:xfrm>
              <a:off x="3978794" y="338455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OK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4" name="Text - Ohio"/>
            <p:cNvSpPr txBox="1">
              <a:spLocks noChangeArrowheads="1"/>
            </p:cNvSpPr>
            <p:nvPr/>
          </p:nvSpPr>
          <p:spPr bwMode="auto">
            <a:xfrm>
              <a:off x="5715519" y="243046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OH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5" name="Text - North Dakota"/>
            <p:cNvSpPr txBox="1">
              <a:spLocks noChangeArrowheads="1"/>
            </p:cNvSpPr>
            <p:nvPr/>
          </p:nvSpPr>
          <p:spPr bwMode="auto">
            <a:xfrm>
              <a:off x="3597795" y="14557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6" name="Text - North Carolina"/>
            <p:cNvSpPr txBox="1">
              <a:spLocks noChangeArrowheads="1"/>
            </p:cNvSpPr>
            <p:nvPr/>
          </p:nvSpPr>
          <p:spPr bwMode="auto">
            <a:xfrm>
              <a:off x="6394969" y="307975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7" name="Text - New York"/>
            <p:cNvSpPr txBox="1">
              <a:spLocks noChangeArrowheads="1"/>
            </p:cNvSpPr>
            <p:nvPr/>
          </p:nvSpPr>
          <p:spPr bwMode="auto">
            <a:xfrm>
              <a:off x="6531495" y="182880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NY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8" name="Text - New Mexico"/>
            <p:cNvSpPr txBox="1">
              <a:spLocks noChangeArrowheads="1"/>
            </p:cNvSpPr>
            <p:nvPr/>
          </p:nvSpPr>
          <p:spPr bwMode="auto">
            <a:xfrm>
              <a:off x="2827858" y="34940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NM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9" name="Text - New Jersey"/>
            <p:cNvSpPr txBox="1">
              <a:spLocks noChangeArrowheads="1"/>
            </p:cNvSpPr>
            <p:nvPr/>
          </p:nvSpPr>
          <p:spPr bwMode="auto">
            <a:xfrm>
              <a:off x="7210945" y="2275105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NJ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0" name="Text - New Hampshire"/>
            <p:cNvSpPr txBox="1">
              <a:spLocks noChangeArrowheads="1"/>
            </p:cNvSpPr>
            <p:nvPr/>
          </p:nvSpPr>
          <p:spPr bwMode="auto">
            <a:xfrm>
              <a:off x="7339534" y="1370013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NH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1" name="Text - Nevada"/>
            <p:cNvSpPr txBox="1">
              <a:spLocks noChangeArrowheads="1"/>
            </p:cNvSpPr>
            <p:nvPr/>
          </p:nvSpPr>
          <p:spPr bwMode="auto">
            <a:xfrm>
              <a:off x="1321320" y="2588783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NV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2" name="Text - Nebraska"/>
            <p:cNvSpPr txBox="1">
              <a:spLocks noChangeArrowheads="1"/>
            </p:cNvSpPr>
            <p:nvPr/>
          </p:nvSpPr>
          <p:spPr bwMode="auto">
            <a:xfrm>
              <a:off x="3672407" y="24145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3" name="Text - Montana"/>
            <p:cNvSpPr txBox="1">
              <a:spLocks noChangeArrowheads="1"/>
            </p:cNvSpPr>
            <p:nvPr/>
          </p:nvSpPr>
          <p:spPr bwMode="auto">
            <a:xfrm>
              <a:off x="2608783" y="142716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MT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4" name="Text - Missouri"/>
            <p:cNvSpPr txBox="1">
              <a:spLocks noChangeArrowheads="1"/>
            </p:cNvSpPr>
            <p:nvPr/>
          </p:nvSpPr>
          <p:spPr bwMode="auto">
            <a:xfrm>
              <a:off x="4626494" y="292735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MO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5" name="Text - Mississippi"/>
            <p:cNvSpPr txBox="1">
              <a:spLocks noChangeArrowheads="1"/>
            </p:cNvSpPr>
            <p:nvPr/>
          </p:nvSpPr>
          <p:spPr bwMode="auto">
            <a:xfrm>
              <a:off x="5001144" y="37036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6" name="Text - Minnesota"/>
            <p:cNvSpPr txBox="1">
              <a:spLocks noChangeArrowheads="1"/>
            </p:cNvSpPr>
            <p:nvPr/>
          </p:nvSpPr>
          <p:spPr bwMode="auto">
            <a:xfrm>
              <a:off x="4018482" y="150336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MN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7" name="Text - Michigan"/>
            <p:cNvSpPr txBox="1">
              <a:spLocks noChangeArrowheads="1"/>
            </p:cNvSpPr>
            <p:nvPr/>
          </p:nvSpPr>
          <p:spPr bwMode="auto">
            <a:xfrm>
              <a:off x="5459934" y="2003425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MI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8" name="Text - Massachusetts"/>
            <p:cNvSpPr txBox="1">
              <a:spLocks noChangeArrowheads="1"/>
            </p:cNvSpPr>
            <p:nvPr/>
          </p:nvSpPr>
          <p:spPr bwMode="auto">
            <a:xfrm>
              <a:off x="7514158" y="1781176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9" name="Text - Maryland"/>
            <p:cNvSpPr txBox="1">
              <a:spLocks noChangeArrowheads="1"/>
            </p:cNvSpPr>
            <p:nvPr/>
          </p:nvSpPr>
          <p:spPr bwMode="auto">
            <a:xfrm>
              <a:off x="7217295" y="2589213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0" name="Text - Maine"/>
            <p:cNvSpPr txBox="1">
              <a:spLocks noChangeArrowheads="1"/>
            </p:cNvSpPr>
            <p:nvPr/>
          </p:nvSpPr>
          <p:spPr bwMode="auto">
            <a:xfrm>
              <a:off x="7015683" y="1093788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ME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1" name="Text - Louisiana"/>
            <p:cNvSpPr txBox="1">
              <a:spLocks noChangeArrowheads="1"/>
            </p:cNvSpPr>
            <p:nvPr/>
          </p:nvSpPr>
          <p:spPr bwMode="auto">
            <a:xfrm>
              <a:off x="4688407" y="397028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LA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2" name="Text - Kentucky"/>
            <p:cNvSpPr txBox="1">
              <a:spLocks noChangeArrowheads="1"/>
            </p:cNvSpPr>
            <p:nvPr/>
          </p:nvSpPr>
          <p:spPr bwMode="auto">
            <a:xfrm>
              <a:off x="5594869" y="294005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KY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3" name="Text - Kansas"/>
            <p:cNvSpPr txBox="1">
              <a:spLocks noChangeArrowheads="1"/>
            </p:cNvSpPr>
            <p:nvPr/>
          </p:nvSpPr>
          <p:spPr bwMode="auto">
            <a:xfrm>
              <a:off x="3840683" y="290671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KS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4" name="Text - Iowa"/>
            <p:cNvSpPr txBox="1">
              <a:spLocks noChangeArrowheads="1"/>
            </p:cNvSpPr>
            <p:nvPr/>
          </p:nvSpPr>
          <p:spPr bwMode="auto">
            <a:xfrm>
              <a:off x="4412183" y="2314575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IA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5" name="Text - Indiana"/>
            <p:cNvSpPr txBox="1">
              <a:spLocks noChangeArrowheads="1"/>
            </p:cNvSpPr>
            <p:nvPr/>
          </p:nvSpPr>
          <p:spPr bwMode="auto">
            <a:xfrm>
              <a:off x="5336107" y="255746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IN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6" name="Text - Illinois"/>
            <p:cNvSpPr txBox="1">
              <a:spLocks noChangeArrowheads="1"/>
            </p:cNvSpPr>
            <p:nvPr/>
          </p:nvSpPr>
          <p:spPr bwMode="auto">
            <a:xfrm>
              <a:off x="4936058" y="257016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IL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7" name="Text - Idaho"/>
            <p:cNvSpPr txBox="1">
              <a:spLocks noChangeArrowheads="1"/>
            </p:cNvSpPr>
            <p:nvPr/>
          </p:nvSpPr>
          <p:spPr bwMode="auto">
            <a:xfrm>
              <a:off x="2027757" y="197485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ID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8" name="Text - Hawaii"/>
            <p:cNvSpPr txBox="1">
              <a:spLocks noChangeArrowheads="1"/>
            </p:cNvSpPr>
            <p:nvPr/>
          </p:nvSpPr>
          <p:spPr bwMode="auto">
            <a:xfrm>
              <a:off x="2103958" y="4545013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HI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9" name="Text - Georgia"/>
            <p:cNvSpPr txBox="1">
              <a:spLocks noChangeArrowheads="1"/>
            </p:cNvSpPr>
            <p:nvPr/>
          </p:nvSpPr>
          <p:spPr bwMode="auto">
            <a:xfrm>
              <a:off x="5936183" y="3678238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GA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10" name="Text - Florida"/>
            <p:cNvSpPr txBox="1">
              <a:spLocks noChangeArrowheads="1"/>
            </p:cNvSpPr>
            <p:nvPr/>
          </p:nvSpPr>
          <p:spPr bwMode="auto">
            <a:xfrm>
              <a:off x="6294958" y="426720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FL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11" name="Text - District of Columbia"/>
            <p:cNvSpPr txBox="1">
              <a:spLocks noChangeArrowheads="1"/>
            </p:cNvSpPr>
            <p:nvPr/>
          </p:nvSpPr>
          <p:spPr bwMode="auto">
            <a:xfrm>
              <a:off x="6942657" y="2847975"/>
              <a:ext cx="95250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  DC 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2" name="Text - Delaware"/>
            <p:cNvSpPr txBox="1">
              <a:spLocks noChangeArrowheads="1"/>
            </p:cNvSpPr>
            <p:nvPr/>
          </p:nvSpPr>
          <p:spPr bwMode="auto">
            <a:xfrm>
              <a:off x="7074421" y="2436813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DE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3" name="Text - Connecticut"/>
            <p:cNvSpPr txBox="1">
              <a:spLocks noChangeArrowheads="1"/>
            </p:cNvSpPr>
            <p:nvPr/>
          </p:nvSpPr>
          <p:spPr bwMode="auto">
            <a:xfrm>
              <a:off x="7225233" y="2076450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4" name="Text - Colorado"/>
            <p:cNvSpPr txBox="1">
              <a:spLocks noChangeArrowheads="1"/>
            </p:cNvSpPr>
            <p:nvPr/>
          </p:nvSpPr>
          <p:spPr bwMode="auto">
            <a:xfrm>
              <a:off x="2680220" y="269716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5" name="Text - California"/>
            <p:cNvSpPr txBox="1">
              <a:spLocks noChangeArrowheads="1"/>
            </p:cNvSpPr>
            <p:nvPr/>
          </p:nvSpPr>
          <p:spPr bwMode="auto">
            <a:xfrm>
              <a:off x="876820" y="2827338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6" name="Text - Arkansas"/>
            <p:cNvSpPr txBox="1">
              <a:spLocks noChangeArrowheads="1"/>
            </p:cNvSpPr>
            <p:nvPr/>
          </p:nvSpPr>
          <p:spPr bwMode="auto">
            <a:xfrm>
              <a:off x="4629670" y="339725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AR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17" name="Text - Arizona"/>
            <p:cNvSpPr txBox="1">
              <a:spLocks noChangeArrowheads="1"/>
            </p:cNvSpPr>
            <p:nvPr/>
          </p:nvSpPr>
          <p:spPr bwMode="auto">
            <a:xfrm>
              <a:off x="1799157" y="3322638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AZ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18" name="Text - Alaska"/>
            <p:cNvSpPr txBox="1">
              <a:spLocks noChangeArrowheads="1"/>
            </p:cNvSpPr>
            <p:nvPr/>
          </p:nvSpPr>
          <p:spPr bwMode="auto">
            <a:xfrm>
              <a:off x="367232" y="4079875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9" name="Text - Alabama"/>
            <p:cNvSpPr txBox="1">
              <a:spLocks noChangeArrowheads="1"/>
            </p:cNvSpPr>
            <p:nvPr/>
          </p:nvSpPr>
          <p:spPr bwMode="auto">
            <a:xfrm>
              <a:off x="5417070" y="36909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AL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20" name="Line - Vermont"/>
            <p:cNvSpPr>
              <a:spLocks noChangeShapeType="1"/>
            </p:cNvSpPr>
            <p:nvPr/>
          </p:nvSpPr>
          <p:spPr bwMode="auto">
            <a:xfrm>
              <a:off x="6888682" y="1425574"/>
              <a:ext cx="207963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Line - Rhode Island"/>
            <p:cNvSpPr>
              <a:spLocks noChangeShapeType="1"/>
            </p:cNvSpPr>
            <p:nvPr/>
          </p:nvSpPr>
          <p:spPr bwMode="auto">
            <a:xfrm>
              <a:off x="7399858" y="2033589"/>
              <a:ext cx="266700" cy="50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Line - New Jersey"/>
            <p:cNvSpPr>
              <a:spLocks noChangeShapeType="1"/>
            </p:cNvSpPr>
            <p:nvPr/>
          </p:nvSpPr>
          <p:spPr bwMode="auto">
            <a:xfrm flipV="1">
              <a:off x="7114108" y="2360612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Line - New Hampshire"/>
            <p:cNvSpPr>
              <a:spLocks noChangeShapeType="1"/>
            </p:cNvSpPr>
            <p:nvPr/>
          </p:nvSpPr>
          <p:spPr bwMode="auto">
            <a:xfrm flipV="1">
              <a:off x="7261745" y="1697038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Line - Massachusetts"/>
            <p:cNvSpPr>
              <a:spLocks noChangeShapeType="1"/>
            </p:cNvSpPr>
            <p:nvPr/>
          </p:nvSpPr>
          <p:spPr bwMode="auto">
            <a:xfrm flipV="1">
              <a:off x="7399857" y="1903412"/>
              <a:ext cx="415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Line - Maryland"/>
            <p:cNvSpPr>
              <a:spLocks noChangeShapeType="1"/>
            </p:cNvSpPr>
            <p:nvPr/>
          </p:nvSpPr>
          <p:spPr bwMode="auto">
            <a:xfrm flipV="1">
              <a:off x="7072833" y="2693987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Line - Hawaii"/>
            <p:cNvSpPr>
              <a:spLocks noChangeShapeType="1"/>
            </p:cNvSpPr>
            <p:nvPr/>
          </p:nvSpPr>
          <p:spPr bwMode="auto">
            <a:xfrm flipH="1" flipV="1">
              <a:off x="2140469" y="4600575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Line - District of Columbia"/>
            <p:cNvSpPr>
              <a:spLocks noChangeShapeType="1"/>
            </p:cNvSpPr>
            <p:nvPr/>
          </p:nvSpPr>
          <p:spPr bwMode="auto">
            <a:xfrm flipH="1" flipV="1">
              <a:off x="6845023" y="2674936"/>
              <a:ext cx="440535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Line - Delaware"/>
            <p:cNvSpPr>
              <a:spLocks noChangeShapeType="1"/>
            </p:cNvSpPr>
            <p:nvPr/>
          </p:nvSpPr>
          <p:spPr bwMode="auto">
            <a:xfrm flipV="1">
              <a:off x="7066483" y="2589212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Line - Connecticut"/>
            <p:cNvSpPr>
              <a:spLocks noChangeShapeType="1"/>
            </p:cNvSpPr>
            <p:nvPr/>
          </p:nvSpPr>
          <p:spPr bwMode="auto">
            <a:xfrm>
              <a:off x="7252220" y="2071687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088183" y="5034684"/>
            <a:ext cx="3266802" cy="1022528"/>
            <a:chOff x="6629400" y="5243561"/>
            <a:chExt cx="2203192" cy="1022528"/>
          </a:xfrm>
        </p:grpSpPr>
        <p:sp>
          <p:nvSpPr>
            <p:cNvPr id="131" name="Legend 3 text"/>
            <p:cNvSpPr txBox="1">
              <a:spLocks noChangeArrowheads="1"/>
            </p:cNvSpPr>
            <p:nvPr/>
          </p:nvSpPr>
          <p:spPr bwMode="auto">
            <a:xfrm>
              <a:off x="6781800" y="5505790"/>
              <a:ext cx="1653004" cy="307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51% - 65% (15 states)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endParaRPr>
            </a:p>
          </p:txBody>
        </p:sp>
        <p:sp>
          <p:nvSpPr>
            <p:cNvPr id="132" name="Legend 3 color"/>
            <p:cNvSpPr>
              <a:spLocks noChangeArrowheads="1"/>
            </p:cNvSpPr>
            <p:nvPr/>
          </p:nvSpPr>
          <p:spPr bwMode="auto">
            <a:xfrm>
              <a:off x="6629400" y="5548698"/>
              <a:ext cx="154172" cy="157963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Legend 1 text"/>
            <p:cNvSpPr txBox="1">
              <a:spLocks noChangeArrowheads="1"/>
            </p:cNvSpPr>
            <p:nvPr/>
          </p:nvSpPr>
          <p:spPr bwMode="auto">
            <a:xfrm>
              <a:off x="6775192" y="5243561"/>
              <a:ext cx="2057400" cy="307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0% - 50% (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9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 states)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endParaRPr>
            </a:p>
          </p:txBody>
        </p:sp>
        <p:sp>
          <p:nvSpPr>
            <p:cNvPr id="134" name="Legend 1 color"/>
            <p:cNvSpPr>
              <a:spLocks noChangeArrowheads="1"/>
            </p:cNvSpPr>
            <p:nvPr/>
          </p:nvSpPr>
          <p:spPr bwMode="auto">
            <a:xfrm>
              <a:off x="6629400" y="5291263"/>
              <a:ext cx="154172" cy="1579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Legend 3 text"/>
            <p:cNvSpPr txBox="1">
              <a:spLocks noChangeArrowheads="1"/>
            </p:cNvSpPr>
            <p:nvPr/>
          </p:nvSpPr>
          <p:spPr bwMode="auto">
            <a:xfrm>
              <a:off x="6781799" y="5958325"/>
              <a:ext cx="1653004" cy="307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80%+ (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9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 states)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endParaRPr>
            </a:p>
          </p:txBody>
        </p:sp>
        <p:sp>
          <p:nvSpPr>
            <p:cNvPr id="136" name="Legend 1 text"/>
            <p:cNvSpPr txBox="1">
              <a:spLocks noChangeArrowheads="1"/>
            </p:cNvSpPr>
            <p:nvPr/>
          </p:nvSpPr>
          <p:spPr bwMode="auto">
            <a:xfrm>
              <a:off x="6789996" y="5734362"/>
              <a:ext cx="1694329" cy="307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Times New Roman" charset="0"/>
                </a:rPr>
                <a:t>66% - 80% (17 states and DC)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endParaRPr>
            </a:p>
          </p:txBody>
        </p:sp>
        <p:sp>
          <p:nvSpPr>
            <p:cNvPr id="137" name="Legend 3 color"/>
            <p:cNvSpPr>
              <a:spLocks noChangeArrowheads="1"/>
            </p:cNvSpPr>
            <p:nvPr/>
          </p:nvSpPr>
          <p:spPr bwMode="auto">
            <a:xfrm>
              <a:off x="6629400" y="5995139"/>
              <a:ext cx="154172" cy="157963"/>
            </a:xfrm>
            <a:prstGeom prst="rect">
              <a:avLst/>
            </a:prstGeom>
            <a:solidFill>
              <a:srgbClr val="13355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Legend 1 color"/>
            <p:cNvSpPr>
              <a:spLocks noChangeArrowheads="1"/>
            </p:cNvSpPr>
            <p:nvPr/>
          </p:nvSpPr>
          <p:spPr bwMode="auto">
            <a:xfrm>
              <a:off x="6629400" y="5785636"/>
              <a:ext cx="154172" cy="157963"/>
            </a:xfrm>
            <a:prstGeom prst="rect">
              <a:avLst/>
            </a:prstGeom>
            <a:solidFill>
              <a:srgbClr val="0072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816620" y="5518609"/>
            <a:ext cx="2098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U.S. Overall = 65.9%</a:t>
            </a:r>
          </a:p>
        </p:txBody>
      </p:sp>
    </p:spTree>
    <p:extLst>
      <p:ext uri="{BB962C8B-B14F-4D97-AF65-F5344CB8AC3E}">
        <p14:creationId xmlns:p14="http://schemas.microsoft.com/office/powerpoint/2010/main" val="9984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</Words>
  <Application>Microsoft Office PowerPoint</Application>
  <PresentationFormat>On-screen Show (4:3)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Comprehensive Medicaid Managed Care Penetration by State, October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Medicaid Managed Care Penetration by State, October 2010</dc:title>
  <dc:creator>Evonne Young</dc:creator>
  <cp:lastModifiedBy>Sam Ross</cp:lastModifiedBy>
  <cp:revision>2</cp:revision>
  <dcterms:created xsi:type="dcterms:W3CDTF">2013-03-13T19:53:38Z</dcterms:created>
  <dcterms:modified xsi:type="dcterms:W3CDTF">2013-03-13T20:26:44Z</dcterms:modified>
</cp:coreProperties>
</file>