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17A13-55CC-4DBE-839D-04546FAB5A96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D19BE-74CF-4A38-8265-63644908C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2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39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>
                <a:solidFill>
                  <a:srgbClr val="000000"/>
                </a:solidFill>
                <a:latin typeface="+mn-lt"/>
                <a:cs typeface="Calibri" pitchFamily="34" charset="0"/>
              </a:rPr>
              <a:t>NOTE: The federal poverty line (FPL) for a family of three in 2012 is $19,090 per year. OK has a premium assistance program for select children up to 200% of the FPL.  AZ’s CHIP program is currently closed to new enrollment. </a:t>
            </a:r>
          </a:p>
          <a:p>
            <a:r>
              <a:rPr lang="en-US" sz="1100" dirty="0">
                <a:solidFill>
                  <a:srgbClr val="000000"/>
                </a:solidFill>
                <a:latin typeface="+mn-lt"/>
                <a:cs typeface="Calibri" pitchFamily="34" charset="0"/>
              </a:rPr>
              <a:t>SOURCE: Based on the results of a national survey conducted by the Kaiser Commission on Medicaid and the Uninsured and the Georgetown University Center for Children and Families, 2013</a:t>
            </a:r>
            <a:r>
              <a:rPr lang="en-US" sz="11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.</a:t>
            </a:r>
            <a:endParaRPr lang="en-US" sz="1100" dirty="0">
              <a:solidFill>
                <a:srgbClr val="000000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Children's Eligibility for Medicaid/CHIP by Income, January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2013</a:t>
            </a:r>
            <a:endParaRPr lang="en-US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4816057" y="4992732"/>
            <a:ext cx="4055542" cy="764977"/>
            <a:chOff x="4816057" y="4992732"/>
            <a:chExt cx="4055542" cy="764977"/>
          </a:xfrm>
        </p:grpSpPr>
        <p:sp>
          <p:nvSpPr>
            <p:cNvPr id="4" name="Rectangle 131"/>
            <p:cNvSpPr>
              <a:spLocks noChangeArrowheads="1"/>
            </p:cNvSpPr>
            <p:nvPr/>
          </p:nvSpPr>
          <p:spPr bwMode="auto">
            <a:xfrm>
              <a:off x="4816057" y="5046707"/>
              <a:ext cx="152400" cy="152400"/>
            </a:xfrm>
            <a:prstGeom prst="rect">
              <a:avLst/>
            </a:prstGeom>
            <a:solidFill>
              <a:srgbClr val="13355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" name="Rectangle 132"/>
            <p:cNvSpPr>
              <a:spLocks noChangeArrowheads="1"/>
            </p:cNvSpPr>
            <p:nvPr/>
          </p:nvSpPr>
          <p:spPr bwMode="auto">
            <a:xfrm>
              <a:off x="4816057" y="5275307"/>
              <a:ext cx="152400" cy="152400"/>
            </a:xfrm>
            <a:prstGeom prst="rect">
              <a:avLst/>
            </a:prstGeom>
            <a:solidFill>
              <a:srgbClr val="0072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" name="Text Box 133"/>
            <p:cNvSpPr txBox="1">
              <a:spLocks noChangeArrowheads="1"/>
            </p:cNvSpPr>
            <p:nvPr/>
          </p:nvSpPr>
          <p:spPr bwMode="auto">
            <a:xfrm>
              <a:off x="5112199" y="5221332"/>
              <a:ext cx="21990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200-249% FPL (22 states)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7" name="Rectangle 134"/>
            <p:cNvSpPr>
              <a:spLocks noChangeArrowheads="1"/>
            </p:cNvSpPr>
            <p:nvPr/>
          </p:nvSpPr>
          <p:spPr bwMode="auto">
            <a:xfrm>
              <a:off x="4816057" y="5503907"/>
              <a:ext cx="152400" cy="152400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8" name="Text Box 135"/>
            <p:cNvSpPr txBox="1">
              <a:spLocks noChangeArrowheads="1"/>
            </p:cNvSpPr>
            <p:nvPr/>
          </p:nvSpPr>
          <p:spPr bwMode="auto">
            <a:xfrm>
              <a:off x="5045272" y="4992732"/>
              <a:ext cx="19249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cs typeface="Calibri" pitchFamily="34" charset="0"/>
                </a:rPr>
                <a:t>&lt; </a:t>
              </a:r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200% FPL (4 states)  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9" name="Text Box 136"/>
            <p:cNvSpPr txBox="1">
              <a:spLocks noChangeArrowheads="1"/>
            </p:cNvSpPr>
            <p:nvPr/>
          </p:nvSpPr>
          <p:spPr bwMode="auto">
            <a:xfrm>
              <a:off x="5078445" y="5449932"/>
              <a:ext cx="37931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250% or higher FPL (25 states, including DC)   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914400" y="1114425"/>
            <a:ext cx="7848602" cy="4524375"/>
            <a:chOff x="887411" y="973956"/>
            <a:chExt cx="7848602" cy="4524375"/>
          </a:xfrm>
        </p:grpSpPr>
        <p:sp>
          <p:nvSpPr>
            <p:cNvPr id="10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1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2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14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5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16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17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9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cs typeface="Calibri" pitchFamily="34" charset="0"/>
              </a:endParaRPr>
            </a:p>
          </p:txBody>
        </p:sp>
        <p:sp>
          <p:nvSpPr>
            <p:cNvPr id="20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1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2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3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25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26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33559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7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28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59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9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30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</p:grpSp>
        <p:sp>
          <p:nvSpPr>
            <p:cNvPr id="33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4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5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6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7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8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39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40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1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2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43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44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45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46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7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8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49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0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1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2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53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54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133559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55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56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57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58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59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0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1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2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63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64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5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6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7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8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69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70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71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72C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72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rgbClr val="133559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73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74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cs typeface="+mn-cs"/>
              </a:endParaRPr>
            </a:p>
          </p:txBody>
        </p:sp>
        <p:sp>
          <p:nvSpPr>
            <p:cNvPr id="75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76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WI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77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WV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78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WA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79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VA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0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VT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81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UT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2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3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TN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84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SD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5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6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PA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88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OR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9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0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OH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1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ND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2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3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NY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94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NM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5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NJ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96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 smtClean="0">
                  <a:cs typeface="Times New Roman" charset="0"/>
                </a:rPr>
                <a:t>NH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97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8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NE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9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0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MO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01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MS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02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MN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03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MI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04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MA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05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MD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06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ME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07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LA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08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09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10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IA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11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IN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12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13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14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HI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15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16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17" name="Text - District of Columbia"/>
            <p:cNvSpPr txBox="1">
              <a:spLocks noChangeArrowheads="1"/>
            </p:cNvSpPr>
            <p:nvPr/>
          </p:nvSpPr>
          <p:spPr bwMode="auto">
            <a:xfrm>
              <a:off x="7212011" y="2702743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cs typeface="Times New Roman" charset="0"/>
                </a:rPr>
                <a:t>  DC  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DE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19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CT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20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21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CA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22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23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518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AZ</a:t>
              </a:r>
            </a:p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000" b="1" dirty="0" smtClean="0">
                  <a:solidFill>
                    <a:schemeClr val="bg1"/>
                  </a:solidFill>
                  <a:cs typeface="Times New Roman" charset="0"/>
                </a:rPr>
                <a:t>(CHIP closed)</a:t>
              </a:r>
              <a:endParaRPr lang="en-US" sz="10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24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25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AL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26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27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28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29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0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1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2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3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4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35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31080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Children's Eligibility for Medicaid/CHIP by Income, January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Children's Eligibility for Medicaid/CHIP by Income, January 2013</dc:title>
  <dc:creator>Evonne Young</dc:creator>
  <cp:lastModifiedBy>Sam Ross</cp:lastModifiedBy>
  <cp:revision>2</cp:revision>
  <dcterms:created xsi:type="dcterms:W3CDTF">2013-03-13T19:53:45Z</dcterms:created>
  <dcterms:modified xsi:type="dcterms:W3CDTF">2013-03-13T20:26:28Z</dcterms:modified>
</cp:coreProperties>
</file>